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8" r:id="rId3"/>
    <p:sldId id="299" r:id="rId4"/>
    <p:sldId id="343" r:id="rId5"/>
    <p:sldId id="307" r:id="rId6"/>
    <p:sldId id="274" r:id="rId7"/>
    <p:sldId id="308" r:id="rId8"/>
    <p:sldId id="309" r:id="rId9"/>
    <p:sldId id="310" r:id="rId10"/>
    <p:sldId id="346" r:id="rId11"/>
    <p:sldId id="347" r:id="rId12"/>
    <p:sldId id="348" r:id="rId13"/>
    <p:sldId id="339" r:id="rId14"/>
    <p:sldId id="358" r:id="rId15"/>
    <p:sldId id="318" r:id="rId16"/>
    <p:sldId id="323" r:id="rId17"/>
    <p:sldId id="324" r:id="rId18"/>
    <p:sldId id="325" r:id="rId19"/>
    <p:sldId id="326" r:id="rId20"/>
    <p:sldId id="327" r:id="rId21"/>
    <p:sldId id="357" r:id="rId22"/>
    <p:sldId id="328" r:id="rId23"/>
    <p:sldId id="329" r:id="rId24"/>
    <p:sldId id="330" r:id="rId25"/>
    <p:sldId id="331" r:id="rId26"/>
    <p:sldId id="278" r:id="rId27"/>
    <p:sldId id="332" r:id="rId28"/>
    <p:sldId id="359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3" userDrawn="1">
          <p15:clr>
            <a:srgbClr val="A4A3A4"/>
          </p15:clr>
        </p15:guide>
        <p15:guide id="2" pos="33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5C9"/>
    <a:srgbClr val="CDC6D8"/>
    <a:srgbClr val="D0DEB9"/>
    <a:srgbClr val="F9F3D5"/>
    <a:srgbClr val="1F4E79"/>
    <a:srgbClr val="CA4E5A"/>
    <a:srgbClr val="D86774"/>
    <a:srgbClr val="A6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6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1464" y="-102"/>
      </p:cViewPr>
      <p:guideLst>
        <p:guide orient="horz" pos="3113"/>
        <p:guide pos="33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localhost\Users\lea_alex\Library\Containers\com.apple.mail\Data\Library\Mail%20Downloads\C900831F-CB6C-49A4-8FE3-9E1AA15473FA\&#1075;&#1088;&#1072;&#1092;&#1080;&#1082;&#1080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s.novikova\AppData\Local\Microsoft\Windows\Temporary%20Internet%20Files\Content.Outlook\B67YQENH\&#1056;&#1072;&#1089;&#1095;&#1077;&#1090;%20&#1080;&#1089;&#1093;&#1086;&#1076;&#1103;%20&#1080;&#1079;%20&#1087;&#1088;&#1086;&#1075;&#1085;&#1086;&#1079;&#1072;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s.novikova\AppData\Local\Microsoft\Windows\Temporary%20Internet%20Files\Content.Outlook\B67YQENH\&#1056;&#1072;&#1089;&#1095;&#1077;&#1090;%20&#1080;&#1089;&#1093;&#1086;&#1076;&#1103;%20&#1080;&#1079;%20&#1087;&#1088;&#1086;&#1075;&#1085;&#1086;&#1079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38614236346695E-2"/>
          <c:y val="6.4814814814814797E-2"/>
          <c:w val="0.91381970239692001"/>
          <c:h val="0.714238480606591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РФ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105</c:v>
                </c:pt>
                <c:pt idx="1">
                  <c:v>103.4</c:v>
                </c:pt>
                <c:pt idx="2">
                  <c:v>100.4</c:v>
                </c:pt>
                <c:pt idx="3">
                  <c:v>101.7</c:v>
                </c:pt>
                <c:pt idx="4">
                  <c:v>96.6</c:v>
                </c:pt>
                <c:pt idx="5">
                  <c:v>101.1</c:v>
                </c:pt>
                <c:pt idx="6">
                  <c:v>101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УрФО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101.9</c:v>
                </c:pt>
                <c:pt idx="1">
                  <c:v>101.6</c:v>
                </c:pt>
                <c:pt idx="2">
                  <c:v>101.1</c:v>
                </c:pt>
                <c:pt idx="3">
                  <c:v>100.7</c:v>
                </c:pt>
                <c:pt idx="4">
                  <c:v>98.1</c:v>
                </c:pt>
                <c:pt idx="5">
                  <c:v>101.8</c:v>
                </c:pt>
                <c:pt idx="6">
                  <c:v>102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Свердловская область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Лист1!$B$1:$H$1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106.2</c:v>
                </c:pt>
                <c:pt idx="1">
                  <c:v>109.6</c:v>
                </c:pt>
                <c:pt idx="2">
                  <c:v>102.7</c:v>
                </c:pt>
                <c:pt idx="3">
                  <c:v>102.1</c:v>
                </c:pt>
                <c:pt idx="4">
                  <c:v>96.9</c:v>
                </c:pt>
                <c:pt idx="5">
                  <c:v>107.7</c:v>
                </c:pt>
                <c:pt idx="6">
                  <c:v>103.1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41664"/>
        <c:axId val="185444224"/>
      </c:lineChart>
      <c:catAx>
        <c:axId val="18544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85444224"/>
        <c:crosses val="autoZero"/>
        <c:auto val="1"/>
        <c:lblAlgn val="ctr"/>
        <c:lblOffset val="100"/>
        <c:noMultiLvlLbl val="0"/>
      </c:catAx>
      <c:valAx>
        <c:axId val="185444224"/>
        <c:scaling>
          <c:orientation val="minMax"/>
          <c:max val="111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ru-RU"/>
          </a:p>
        </c:txPr>
        <c:crossAx val="18544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80000"/>
      </a:schemeClr>
    </a:solidFill>
    <a:ln w="38100">
      <a:solidFill>
        <a:schemeClr val="bg1">
          <a:lumMod val="85000"/>
          <a:alpha val="80000"/>
        </a:schemeClr>
      </a:solidFill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29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63242587631"/>
          <c:y val="6.4280393374064701E-2"/>
          <c:w val="0.33428208660244402"/>
          <c:h val="0.865180187538798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4.64171866778832E-2"/>
                  <c:y val="-9.048354951481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685630118268699E-2"/>
                  <c:y val="5.662168784918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038113396949901E-2"/>
                  <c:y val="0.156593916424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349678803235401E-2"/>
                  <c:y val="0.16377364655144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963315602962201E-2"/>
                  <c:y val="2.87607410069589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9605999981822E-2"/>
                  <c:y val="-8.74306531185675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Лист1!$A$1:$A$6</c:f>
              <c:strCache>
                <c:ptCount val="6"/>
                <c:pt idx="0">
                  <c:v>Добыча полезных ископаемых</c:v>
                </c:pt>
                <c:pt idx="1">
                  <c:v>Легкая промышленность</c:v>
                </c:pt>
                <c:pt idx="2">
                  <c:v>Лесная промышленность</c:v>
                </c:pt>
                <c:pt idx="3">
                  <c:v>Химическая промышленность</c:v>
                </c:pt>
                <c:pt idx="4">
                  <c:v>Металлургия </c:v>
                </c:pt>
                <c:pt idx="5">
                  <c:v>Машиностроение</c:v>
                </c:pt>
              </c:strCache>
            </c:strRef>
          </c:cat>
          <c:val>
            <c:numRef>
              <c:f>Лист1!$B$1:$B$6</c:f>
              <c:numCache>
                <c:formatCode>0.0%</c:formatCode>
                <c:ptCount val="6"/>
                <c:pt idx="0">
                  <c:v>4.5165562913907303E-2</c:v>
                </c:pt>
                <c:pt idx="1">
                  <c:v>1.3907284768211901E-3</c:v>
                </c:pt>
                <c:pt idx="2">
                  <c:v>1.58278145695364E-2</c:v>
                </c:pt>
                <c:pt idx="3">
                  <c:v>6.9735099337748394E-2</c:v>
                </c:pt>
                <c:pt idx="4">
                  <c:v>0.66052980132450301</c:v>
                </c:pt>
                <c:pt idx="5">
                  <c:v>0.20774834437086101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5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575599649768796"/>
          <c:y val="0.24928513085241899"/>
          <c:w val="0.40424400350231199"/>
          <c:h val="0.49345345835919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80000"/>
      </a:schemeClr>
    </a:solidFill>
    <a:ln w="38100">
      <a:solidFill>
        <a:schemeClr val="bg1">
          <a:lumMod val="85000"/>
          <a:alpha val="8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30219494106"/>
          <c:y val="5.8091286307053902E-2"/>
          <c:w val="0.33827655310621202"/>
          <c:h val="0.87551867219917001"/>
        </c:manualLayout>
      </c:layout>
      <c:pieChart>
        <c:varyColors val="1"/>
        <c:ser>
          <c:idx val="1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3.0575860382181699E-2"/>
                  <c:y val="-6.348384356519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051488804380399E-2"/>
                  <c:y val="6.9604992322017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2263266690862E-2"/>
                  <c:y val="0.1081380076453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7387530967447E-2"/>
                  <c:y val="6.4288234717548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376958641692803E-2"/>
                  <c:y val="-7.638448720880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6404778060057E-2"/>
                  <c:y val="-4.3153526970954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Лист2!$A$1:$A$6</c:f>
              <c:strCache>
                <c:ptCount val="6"/>
                <c:pt idx="0">
                  <c:v>Добыча полезных ископаемых</c:v>
                </c:pt>
                <c:pt idx="1">
                  <c:v>Легкая промышленность</c:v>
                </c:pt>
                <c:pt idx="2">
                  <c:v>Лесная промышленность</c:v>
                </c:pt>
                <c:pt idx="3">
                  <c:v>Химическая промышленность</c:v>
                </c:pt>
                <c:pt idx="4">
                  <c:v>Металлургия </c:v>
                </c:pt>
                <c:pt idx="5">
                  <c:v>Машиностроение</c:v>
                </c:pt>
              </c:strCache>
            </c:strRef>
          </c:cat>
          <c:val>
            <c:numRef>
              <c:f>Лист2!$B$1:$B$6</c:f>
              <c:numCache>
                <c:formatCode>0.0%</c:formatCode>
                <c:ptCount val="6"/>
                <c:pt idx="0">
                  <c:v>3.2163430765948402E-2</c:v>
                </c:pt>
                <c:pt idx="1">
                  <c:v>1.1418636977321599E-3</c:v>
                </c:pt>
                <c:pt idx="2">
                  <c:v>1.5994279388277299E-2</c:v>
                </c:pt>
                <c:pt idx="3">
                  <c:v>0.101651773118054</c:v>
                </c:pt>
                <c:pt idx="4">
                  <c:v>0.55336464671641905</c:v>
                </c:pt>
                <c:pt idx="5">
                  <c:v>0.29572808744312601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5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447121013680904"/>
          <c:y val="0.24926193354461401"/>
          <c:w val="0.404243952471873"/>
          <c:h val="0.49347665566700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80000"/>
      </a:schemeClr>
    </a:solidFill>
    <a:ln w="38100">
      <a:solidFill>
        <a:schemeClr val="tx1">
          <a:lumMod val="15000"/>
          <a:lumOff val="85000"/>
          <a:alpha val="8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329CD-2B0F-4F49-9AC0-DBCC7A889AD0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862C5-DF5B-4A14-A054-27C0EF3A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CE8A591-0ED8-4D76-B420-90695B342F3C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EE31264-E321-4595-8192-52857D649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90" y="188914"/>
            <a:ext cx="7921624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9" y="1462209"/>
            <a:ext cx="7921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1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119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913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069322"/>
            <a:ext cx="9144000" cy="67967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630466"/>
            <a:ext cx="6683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F4E79"/>
                </a:solidFill>
                <a:latin typeface="Arial" charset="0"/>
                <a:ea typeface="Arial" charset="0"/>
                <a:cs typeface="Arial" charset="0"/>
              </a:rPr>
              <a:t>Министерство промышленности и науки Свердловской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6178327"/>
            <a:ext cx="1406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F4E79"/>
                </a:solidFill>
                <a:latin typeface="Arial" charset="0"/>
                <a:ea typeface="Arial" charset="0"/>
                <a:cs typeface="Arial" charset="0"/>
              </a:rPr>
              <a:t>2018</a:t>
            </a:r>
            <a:r>
              <a:rPr lang="en-US" sz="2400" dirty="0">
                <a:solidFill>
                  <a:srgbClr val="1F4E7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dirty="0">
                <a:solidFill>
                  <a:srgbClr val="1F4E79"/>
                </a:solidFill>
                <a:latin typeface="Arial" charset="0"/>
                <a:ea typeface="Arial" charset="0"/>
                <a:cs typeface="Arial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190" y="1961939"/>
            <a:ext cx="6774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Стратегия промышленного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и инновационного развития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Свердловской области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на период до 2035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года.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53242"/>
            <a:ext cx="7772400" cy="3063241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43000" y="4516484"/>
            <a:ext cx="6858000" cy="1288322"/>
          </a:xfrm>
        </p:spPr>
        <p:txBody>
          <a:bodyPr/>
          <a:lstStyle/>
          <a:p>
            <a:r>
              <a:rPr lang="ru-RU" dirty="0" smtClean="0"/>
              <a:t>Баженов Сергей Иванович, доктор экономических наук, профессор.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0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Grp="1"/>
          </p:cNvSpPr>
          <p:nvPr>
            <p:ph type="body" idx="1"/>
          </p:nvPr>
        </p:nvSpPr>
        <p:spPr>
          <a:xfrm>
            <a:off x="611188" y="1449388"/>
            <a:ext cx="7921624" cy="4799876"/>
          </a:xfr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редоставление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субсидий промышленным предприятиям на возмещение части затрат на реализацию инвестиционных проектов по модернизации и техническому перевооружению производственных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мощностей;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Субсидия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фонду «Фонд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технологического развития промышленности Свердловской области» на предоставление финансовой поддержки субъектам промышленной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деятельности;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федеральных средств для реализации предприятиями проектов, направленных на развитие производства конкурентоспособной промышленной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международных рынков с целью определения перспективных экспортных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ниш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производственных возможностей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предприятий;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мер, направленных на продвижение промышленной продукции на рынки государственных корпораций, крупных холдингов и естественных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монополий;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 подготовки и проведения </a:t>
            </a:r>
            <a:r>
              <a:rPr lang="ru-RU" sz="14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выставочно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-ярмарочных и </a:t>
            </a:r>
            <a:r>
              <a:rPr lang="ru-RU" sz="14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конгрессных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мероприятий;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Заключение соглашений о сотрудничестве с другими субъектами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РФ;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системы кооперации между субъектами промышленной, научной, образовательной деятельности, а также субъектами малого и среднего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предпринимательства.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190" y="188914"/>
            <a:ext cx="7921624" cy="1079500"/>
          </a:xfrm>
        </p:spPr>
        <p:txBody>
          <a:bodyPr/>
          <a:lstStyle/>
          <a:p>
            <a:r>
              <a:rPr lang="ru-RU" dirty="0" smtClean="0"/>
              <a:t>Основные мероприятия</a:t>
            </a:r>
            <a:br>
              <a:rPr lang="ru-RU" dirty="0" smtClean="0"/>
            </a:br>
            <a:r>
              <a:rPr lang="ru-RU" dirty="0" smtClean="0"/>
              <a:t>Задача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5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Grp="1"/>
          </p:cNvSpPr>
          <p:nvPr>
            <p:ph type="body" idx="1"/>
          </p:nvPr>
        </p:nvSpPr>
        <p:spPr>
          <a:xfrm>
            <a:off x="611190" y="1449388"/>
            <a:ext cx="7921624" cy="4734217"/>
          </a:xfr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44000" tIns="108000" rIns="216000" bIns="108000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Сопровождение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реализации пилотных проектов по внедрению наилучших доступных технологий в промышленное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Предоставление субсидий резидентам технопарков на возмещение затрат, связанных с производством и реализацией инновационной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Предоставление субсидий из областного бюджета управляющим компаниям технопарков на финансовое обеспечение затрат по содержанию и развитию инфраструктуры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технопарков;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Предоставление премий Губернатора Свердловской области молодым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ученым;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Предоставление субсидий Фонду «Екатеринбургский общественный Научный Демидовский фонд»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Предоставление субсидий некоммерческим организациям на финансирование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организационно-техническое сопровождение научных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проектов;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Реализация приоритетного проекта «Вузы как центры пространства создания инноваций на территории Свердловской области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по созданию в регионе университетских центров инновационного, технологического и социального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развития;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Получение технопарком «Университетский» статуса регионального представительства </a:t>
            </a:r>
            <a:r>
              <a:rPr lang="ru-RU" sz="1400" dirty="0" err="1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Сколково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Урале.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190" y="188914"/>
            <a:ext cx="7921624" cy="1079500"/>
          </a:xfrm>
        </p:spPr>
        <p:txBody>
          <a:bodyPr/>
          <a:lstStyle/>
          <a:p>
            <a:r>
              <a:rPr lang="ru-RU" dirty="0"/>
              <a:t>Основные мероприятия</a:t>
            </a:r>
            <a:br>
              <a:rPr lang="ru-RU" dirty="0"/>
            </a:br>
            <a:r>
              <a:rPr lang="ru-RU" dirty="0"/>
              <a:t>Задача </a:t>
            </a: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Grp="1"/>
          </p:cNvSpPr>
          <p:nvPr>
            <p:ph type="body" idx="1"/>
          </p:nvPr>
        </p:nvSpPr>
        <p:spPr>
          <a:xfrm>
            <a:off x="611189" y="1462209"/>
            <a:ext cx="7921624" cy="605908"/>
          </a:xfr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44000" tIns="108000" rIns="216000" bIns="108000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Разработка и реализация программы по сбалансированному экономическому росту, подкрепленному спросом населения на производимую продукцию.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190" y="188914"/>
            <a:ext cx="7921624" cy="1079500"/>
          </a:xfrm>
        </p:spPr>
        <p:txBody>
          <a:bodyPr/>
          <a:lstStyle/>
          <a:p>
            <a:r>
              <a:rPr lang="ru-RU" dirty="0"/>
              <a:t>Основные мероприятия</a:t>
            </a:r>
            <a:br>
              <a:rPr lang="ru-RU" dirty="0"/>
            </a:br>
            <a:r>
              <a:rPr lang="ru-RU"/>
              <a:t>Задача </a:t>
            </a:r>
            <a:r>
              <a:rPr lang="ru-RU" smtClean="0"/>
              <a:t>3</a:t>
            </a:r>
            <a:endParaRPr lang="ru-RU" dirty="0"/>
          </a:p>
        </p:txBody>
      </p:sp>
      <p:sp>
        <p:nvSpPr>
          <p:cNvPr id="6" name="Text Box 3"/>
          <p:cNvSpPr txBox="1">
            <a:spLocks/>
          </p:cNvSpPr>
          <p:nvPr/>
        </p:nvSpPr>
        <p:spPr>
          <a:xfrm>
            <a:off x="611189" y="3429000"/>
            <a:ext cx="7921624" cy="1831884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 cap="flat" cmpd="sng" algn="ctr">
            <a:solidFill>
              <a:srgbClr val="1F4E79">
                <a:alpha val="50000"/>
              </a:srgbClr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144000" tIns="108000" rIns="216000" bIns="108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Blip>
                <a:blip r:embed="rId2"/>
              </a:buBlip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Национального чемпионата сквозных рабочих профессий высокотехнологичных отраслей промышленности по методике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WorldSkills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Blip>
                <a:blip r:embed="rId2"/>
              </a:buBlip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«Славим человека труда!», организация и проведение конкурса «Лучший молодой работник организаций оборонно-промышленного комплекса РФ, расположенных на территории Свердловской области»;</a:t>
            </a:r>
          </a:p>
          <a:p>
            <a:pPr marL="285750" indent="-285750">
              <a:buFont typeface="Arial" panose="020B0604020202020204" pitchFamily="34" charset="0"/>
              <a:buBlip>
                <a:blip r:embed="rId2"/>
              </a:buBlip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«Уральской инженерной школы» в части, касающейся Министерства промышленности и науки Свердловской области.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188" y="2629297"/>
            <a:ext cx="7921624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Задача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2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Механизмы реализации стратегии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5642" y="978475"/>
            <a:ext cx="792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механизмы: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404254"/>
            <a:ext cx="7921625" cy="710552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развития отраслевых рынков Свердловской области, территорий </a:t>
            </a:r>
            <a:r>
              <a:rPr lang="ru-RU" sz="1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УрФО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России, стран ближнего и дальнего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зарубежья;</a:t>
            </a: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2240172"/>
            <a:ext cx="7923679" cy="95677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и координирующая поддержка промышленных предприятий, научных и образовательных учреждений исполнительными органами государственной власти Свердловской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области;</a:t>
            </a: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134" y="3322011"/>
            <a:ext cx="7923679" cy="95677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взаимодействие органов государственной исполнительной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власти,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представителей промышленного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комплекса,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научно-образовательных организаций при реализации бюджетной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поддержки;</a:t>
            </a: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5642" y="4401895"/>
            <a:ext cx="7932717" cy="95677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Своевременное внесение в документы территориального планирования Свердловской области объектов промышленной и инженерно-транспортной инфраструктуры федерального, регионального и муниципального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уровня;</a:t>
            </a: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642" y="5475809"/>
            <a:ext cx="7927171" cy="95677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Инициация и поддержка органами государственной исполнительной власти Свердловской области в привлечении федеральных инвестиций в проекты развития промышленного комплекса, включая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проекты.</a:t>
            </a: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Механизмы реализации стратегии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5642" y="967728"/>
            <a:ext cx="7921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механизмы: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434734"/>
            <a:ext cx="7921625" cy="864440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комплекса мероприятий, обеспечивающих укрепление позиций Свердловской области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государственной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политики по противодействию незаконному обороту промышленной продукции.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3590" y="2441341"/>
            <a:ext cx="7923679" cy="64899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предприятиям в установлении межрегиональных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контактов с потенциальными потребителями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инвесторами;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134" y="3220411"/>
            <a:ext cx="7923679" cy="43355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развития малого и среднего бизнеса,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производственного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552" y="3787757"/>
            <a:ext cx="7932717" cy="43355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участию субъектов промышленной деятельности в процедурах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гос.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заказа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5642" y="4362181"/>
            <a:ext cx="7927171" cy="64899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новых возможностей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нишевых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рынков в моногородах Свердловской области путем создания и развития территорий опережающего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(ТОСЭР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968" y="5158637"/>
            <a:ext cx="7927171" cy="64899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регулированию ставок ввозных таможенных пошлин,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снижающихся 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широкому перечню товаров до 0%, при наличии аналогичной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6968" y="5951117"/>
            <a:ext cx="7927171" cy="64899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предоставлению приоритета местным трудовым ресурсам, в том числе высвобождающимся с закрывающихся неэффективных предприятий.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9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стратегии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7" y="967672"/>
            <a:ext cx="7921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Предусмотрен комплекс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финансовых и нефинансовых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направленных на достижение поставленных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целей: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9" y="1667978"/>
            <a:ext cx="7921625" cy="464331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технологического развития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 области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9" y="2249251"/>
            <a:ext cx="7921625" cy="460592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применение специальных инвестиционных контрактов;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2840286"/>
            <a:ext cx="7921625" cy="3049654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 субсидий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предприятиям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 затрат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реализацию инвестиционных проектов по модернизации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мощностей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Фонду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технологического развития промышленности Свердловской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предоставление финансовой поддержки субъектам промышленной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деятельности;</a:t>
            </a: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резидентам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технопарков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затрат, связанных с производством и реализацией инновационной продукции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промышленным предприятиям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лизинговых платежей и (или) возмещение части первоначального взноса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заключении договора лизинга отечественного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оборудования;</a:t>
            </a: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промышленным предприятиям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на приобретение исключительных прав на патенты, а также лицензий на использование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интеллектуальной собственности 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инвестиционных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проектов;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187" y="6022057"/>
            <a:ext cx="7921625" cy="460592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технопарков. </a:t>
            </a:r>
          </a:p>
        </p:txBody>
      </p:sp>
    </p:spTree>
    <p:extLst>
      <p:ext uri="{BB962C8B-B14F-4D97-AF65-F5344CB8AC3E}">
        <p14:creationId xmlns:p14="http://schemas.microsoft.com/office/powerpoint/2010/main" val="38960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3063" y="1284210"/>
            <a:ext cx="7921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актуализация справочников наилучших доступных технологий и нормативов выбросов в соответствии с Федеральным законом от 21 июля 2014 года № 219-ФЗ «О внесении изменений в Федеральный закон «Об охране окружающей среды» и Распоряжением правительства Российской Федерации от 31 октября 2014 года № 2178-р;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890" y="2618391"/>
            <a:ext cx="7921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снижения чрезмерно высоких ставок заемного финансирования для обеспечения инвестиционной привлекательности проектов по производству металлургической продукции высоких переделов, специальных сталей и сплавов, порошковой металлургии;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890" y="3733623"/>
            <a:ext cx="7921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инновационных разработок и активизация их внедрения в производство посредством использования конкурентных преимуществ;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890" y="4387190"/>
            <a:ext cx="79216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вовлечение большего количества металлического лома в переработку в качестве сырья посредством поддержания благоприятного инвестиционного климата, стимулирующего проведение реконструкции действующих предприятий;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890" y="5271589"/>
            <a:ext cx="7921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воссоздание непрерывной системы переподготовки кадров и повышения квалификации инженерно-технических работников;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890" y="5925155"/>
            <a:ext cx="7921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создание благоприятного правового и экономического климата для формирования и развития малого инновационного предпринимательства.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Горно-металлургический </a:t>
            </a:r>
            <a:r>
              <a:rPr lang="ru-RU" dirty="0" smtClean="0"/>
              <a:t>комплекс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4938" y="188914"/>
            <a:ext cx="625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направления развития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промышленных отраслей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760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7031" y="1280288"/>
            <a:ext cx="7915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увеличение объема и доли выпуска инновационной и высокотехнологичной продукции;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7031" y="1584855"/>
            <a:ext cx="7915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производства высокотехнологичной продукции гражданского назначения предприятиями ОПК;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031" y="2104865"/>
            <a:ext cx="7915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процессам модернизации производства предприятий ОПК, применения результатов НИОКР и развития новых технологических переделов;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7031" y="2624875"/>
            <a:ext cx="7915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выход продукции предприятий машиностроения на новые зарубежные рынки;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031" y="2929442"/>
            <a:ext cx="7921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процессов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научно-технологической кооперации предприятий машиностроения и организаций науки и высшего образования;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030" y="3449452"/>
            <a:ext cx="7915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новых производственно-технологических направлений и переделов специализации;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031" y="3969462"/>
            <a:ext cx="7915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новых продуктов по итогам проведения отраслевых НИОКР и приобретения ключевых технологий для разработки и освоения производства востребованных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рынке новых видов продукции;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7031" y="4704916"/>
            <a:ext cx="7915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процессов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производства в соответствии с мировыми стратегиями трансформации в цифровую экономику;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7031" y="5224926"/>
            <a:ext cx="7921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модернизации и внедрению инновационных технологий в базовых секторах машиностроительного комплекса;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7031" y="5744936"/>
            <a:ext cx="7915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 развитие новых отраслей и производственно-технологических переделов специализации, обладающих значительным экспортным 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инновационно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-технологическим потенциалом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031" y="6480388"/>
            <a:ext cx="7915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интеграция предприятий машиностроения и ОПК в реализацию глобальных проектов.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109" y="194304"/>
            <a:ext cx="7921624" cy="1079500"/>
          </a:xfrm>
        </p:spPr>
        <p:txBody>
          <a:bodyPr/>
          <a:lstStyle/>
          <a:p>
            <a:r>
              <a:rPr lang="ru-RU" dirty="0"/>
              <a:t>Машиностроительный комплекс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4938" y="188914"/>
            <a:ext cx="6111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направления развития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промышленных отраслей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374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891" y="1283404"/>
            <a:ext cx="7921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формирования лесопромышленного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кластера;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891" y="1637963"/>
            <a:ext cx="7921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развитие регионального машиностроения для лесного комплекса;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891" y="1992522"/>
            <a:ext cx="7921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развития внутреннего рынка лесоматериалов;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891" y="2347081"/>
            <a:ext cx="7921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внедрение новых востребованных программ, направленных на развитие промышленности, увеличение лесозаготовки;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891" y="2932473"/>
            <a:ext cx="82376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развития переработки древесных отходов и неликвидной древесины;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891" y="3287032"/>
            <a:ext cx="7921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переход от заявительного к планируемому лесопользованию на основе лесного плана и прогрессивных лесохозяйственных регламентов;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891" y="3872424"/>
            <a:ext cx="79216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государственной инвентаризации лесов на землях лесного фонда;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891" y="4226983"/>
            <a:ext cx="79216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схемы приоритетного транспортного освоения перспективных лесных ресурсов;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890" y="4812375"/>
            <a:ext cx="82376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проектной документации и инфраструктурное обустройство приоритетных к освоению участков в нераспределенном государственном лесном фонде;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891" y="5397767"/>
            <a:ext cx="7921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НИОКР для государственных нужд Свердловской области в соответствии с приоритетными направлениями науки, технологии и техники;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891" y="5983159"/>
            <a:ext cx="7921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воссоздание непрерывной системы переподготовки кадров и повышения квалификации ИТР.</a:t>
            </a: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Лесной комплекс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4938" y="188914"/>
            <a:ext cx="6111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направления развития промышленных отраслей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96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Легкая промышленность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246" y="1461627"/>
            <a:ext cx="7909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процессов модернизации и технического перевооружения предприятий для повышения качества и конкурентоспособности выпускаемой продукции;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246" y="2066114"/>
            <a:ext cx="7909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разработки и внедрения современных технологий производства, развития кооперации и консолидации предприятий;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246" y="2670601"/>
            <a:ext cx="8303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воссоздание непрерывной системы переподготовки кадров и повышения квалификации ИТР;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3246" y="3059645"/>
            <a:ext cx="7909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локализации производства продукции иностранных брендов и продвижение продукции местных производителей в крупных торговых сетях;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3246" y="3664132"/>
            <a:ext cx="8117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номенклатуры и ассортимента производства импортозамещающей продукции;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3246" y="4053176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номенклатуры и увеличение объемов производства одежды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обуви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промышленных предприятий и предприятий сферы обслуживания;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3246" y="4657663"/>
            <a:ext cx="8117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развитие и модернизация производства кожевенных материалов, изделий из кожи и обуви;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3246" y="5046707"/>
            <a:ext cx="8303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производства швейной и обувной фурнитуры на базе промышленных предприятий;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3246" y="5435751"/>
            <a:ext cx="788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инвестиционной и инновационной активности предприятий;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3246" y="5824792"/>
            <a:ext cx="7984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благоприятного правового и экономического климата для малого бизнеса и ИП.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4938" y="188914"/>
            <a:ext cx="6111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направления развития промышленных отраслей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1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188" y="404813"/>
            <a:ext cx="7921624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Разработчики </a:t>
            </a:r>
            <a:r>
              <a:rPr lang="ru-RU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Стратегии</a:t>
            </a:r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449388"/>
            <a:ext cx="7921625" cy="682440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216000" tIns="216000" rIns="216000" bIns="21600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 и науки Свердловской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2456" y="2379270"/>
            <a:ext cx="7921625" cy="867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Ответственный исполнитель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2456" y="3429000"/>
            <a:ext cx="7930357" cy="682440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216000" tIns="216000" rIns="216000" bIns="21600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 и науки Свердловской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2456" y="4358057"/>
            <a:ext cx="7921626" cy="117488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216000" tIns="216000" rIns="216000" bIns="21600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за контроль и реализацию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промышленности и науки Свердловской области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Свердловской области – </a:t>
            </a:r>
            <a:r>
              <a:rPr lang="ru-RU" sz="16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С.В. </a:t>
            </a:r>
            <a:r>
              <a:rPr lang="ru-RU" sz="1600" b="1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Пересторонин</a:t>
            </a: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809" y="1473241"/>
            <a:ext cx="930455" cy="6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Химическая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449388"/>
            <a:ext cx="7921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оказание консультативной и методической поддержки предприятиям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подготовке заявок для получение федеральных мер государственной поддержки;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2394293"/>
            <a:ext cx="7921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расширении кооперационного взаимодействия путем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аутсорсинг непрофильных функций предприятия;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3092976"/>
            <a:ext cx="8069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предприятиям в установлении 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межрегиональных 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международных контактов с потенциальными потребителями и инвесторами.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4938" y="188914"/>
            <a:ext cx="6111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направления развития промышленных отраслей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97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Отраслевая структура </a:t>
            </a:r>
            <a:r>
              <a:rPr lang="ru-RU" dirty="0"/>
              <a:t>промышленности </a:t>
            </a:r>
            <a:r>
              <a:rPr lang="ru-RU" dirty="0" smtClean="0"/>
              <a:t>Свердловской области на 2035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9" y="1268414"/>
            <a:ext cx="7921624" cy="1694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Ожидается уменьшение доли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металлургического производства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доли добывающей промышленности в  общей структуре промышленного сектора на 10,8% и 1,3% соответственно.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этом прогнозируется рост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вклада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машиностроительного комплекса и химического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 в общий объем промышленной отгрузки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8,8%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3,2%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На прежнем уровне останутся доли лесной и легкой промышленностей.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74212103"/>
              </p:ext>
            </p:extLst>
          </p:nvPr>
        </p:nvGraphicFramePr>
        <p:xfrm>
          <a:off x="611187" y="3044142"/>
          <a:ext cx="7921625" cy="344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Инновационное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1893" y="1071805"/>
            <a:ext cx="78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 научно-технологического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1893" y="1589022"/>
            <a:ext cx="7940920" cy="91060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технологии, направленные на повышение эффективности промышленных предприятий региона, повышение безопасности на производстве и в повседневной жизни;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1893" y="2642660"/>
            <a:ext cx="7940918" cy="679774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 ресурсосберегающие технологии, а также технологии рационального природопользования в производстве, ЖКХ, строительстве и других отраслях;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1893" y="3465465"/>
            <a:ext cx="7940920" cy="91060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информационно-телекоммуникационные технологии, </a:t>
            </a:r>
            <a:r>
              <a:rPr lang="ru-RU" sz="15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направленные на 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разработку и внедрение тиражируемого ПО, систем автоматизированного управления и компьютерного моделирования;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1893" y="4519103"/>
            <a:ext cx="7940920" cy="91060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химические и биотехнологии, в том числе технологии разработки новых материалов и методов получения химических продуктов, производство медицинских препаратов;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1893" y="5572741"/>
            <a:ext cx="7940920" cy="91060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индустрия </a:t>
            </a:r>
            <a:r>
              <a:rPr lang="ru-RU" sz="15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нанотехнологий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новых материалов, включающая технологии разработки конструкционных и функциональных </a:t>
            </a:r>
            <a:r>
              <a:rPr lang="ru-RU" sz="15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наноматериалов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создания металлов и сплавов со специальными свойствами.</a:t>
            </a:r>
          </a:p>
        </p:txBody>
      </p:sp>
    </p:spTree>
    <p:extLst>
      <p:ext uri="{BB962C8B-B14F-4D97-AF65-F5344CB8AC3E}">
        <p14:creationId xmlns:p14="http://schemas.microsoft.com/office/powerpoint/2010/main" val="21739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1927" y="1477463"/>
            <a:ext cx="7930886" cy="330072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216000" bIns="72000">
            <a:spAutoFit/>
          </a:bodyPr>
          <a:lstStyle/>
          <a:p>
            <a:pPr marL="285750" indent="-285750">
              <a:lnSpc>
                <a:spcPct val="80000"/>
              </a:lnSpc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5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механизмов 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стимулирования инновационного развития;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6703" y="1921796"/>
            <a:ext cx="7935374" cy="51473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216000" bIns="72000">
            <a:spAutoFit/>
          </a:bodyPr>
          <a:lstStyle/>
          <a:p>
            <a:pPr marL="285750" indent="-285750">
              <a:lnSpc>
                <a:spcPct val="80000"/>
              </a:lnSpc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региональной системы </a:t>
            </a:r>
            <a:r>
              <a:rPr lang="ru-RU" sz="15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 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научных организаций и </a:t>
            </a:r>
            <a:r>
              <a:rPr lang="ru-RU" sz="15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ученых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осуществляющих фундаментальные и прикладные </a:t>
            </a:r>
            <a:r>
              <a:rPr lang="ru-RU" sz="15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927" y="2554475"/>
            <a:ext cx="7940149" cy="51473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216000" bIns="72000">
            <a:spAutoFit/>
          </a:bodyPr>
          <a:lstStyle/>
          <a:p>
            <a:pPr marL="285750" indent="-285750">
              <a:lnSpc>
                <a:spcPct val="80000"/>
              </a:lnSpc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региональных правовых актов, содействующих расширению применения инновационной продукции </a:t>
            </a:r>
            <a:r>
              <a:rPr lang="ru-RU" sz="15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гос. 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заказчиками;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190" y="3182079"/>
            <a:ext cx="7930887" cy="51473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216000" bIns="72000">
            <a:spAutoFit/>
          </a:bodyPr>
          <a:lstStyle/>
          <a:p>
            <a:pPr marL="285750" indent="-285750">
              <a:lnSpc>
                <a:spcPct val="80000"/>
              </a:lnSpc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развитие механизмов стимулирования регионального спроса на инновационную продукцию;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Первый блок мероприятий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927" y="3804478"/>
            <a:ext cx="7940149" cy="330072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216000" bIns="72000">
            <a:spAutoFit/>
          </a:bodyPr>
          <a:lstStyle/>
          <a:p>
            <a:pPr marL="285750" indent="-285750">
              <a:lnSpc>
                <a:spcPct val="80000"/>
              </a:lnSpc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продвижения инновационной продукции на внешние рынки;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68" y="883302"/>
            <a:ext cx="7940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оказание государственной поддержки организациям, разрабатывающим и внедряющим перспективные инновационные проекты: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927" y="4240458"/>
            <a:ext cx="7940149" cy="51473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216000" bIns="72000">
            <a:spAutoFit/>
          </a:bodyPr>
          <a:lstStyle/>
          <a:p>
            <a:pPr marL="285750" indent="-285750">
              <a:lnSpc>
                <a:spcPct val="80000"/>
              </a:lnSpc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международного сотрудничества, кооперации в области научно-производственного сотрудничества;</a:t>
            </a:r>
            <a:endParaRPr lang="ru-RU" sz="15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1767" y="4877641"/>
            <a:ext cx="7940149" cy="51473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216000" bIns="72000">
            <a:spAutoFit/>
          </a:bodyPr>
          <a:lstStyle/>
          <a:p>
            <a:pPr marL="285750" indent="-285750">
              <a:lnSpc>
                <a:spcPct val="80000"/>
              </a:lnSpc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 ведение территориальной базы данных по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законченным разработкам 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технологиям,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готовым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внедрению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производство;</a:t>
            </a:r>
            <a:endParaRPr lang="ru-RU" sz="15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8040" y="5515120"/>
            <a:ext cx="7940149" cy="51473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216000" bIns="72000">
            <a:spAutoFit/>
          </a:bodyPr>
          <a:lstStyle/>
          <a:p>
            <a:pPr marL="285750" indent="-285750">
              <a:lnSpc>
                <a:spcPct val="80000"/>
              </a:lnSpc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аккумулирование сведений о потребностях в инновационной продукции и оперативное информирование о них разработчиков технологий;</a:t>
            </a:r>
            <a:endParaRPr lang="ru-RU" sz="15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950" y="6140729"/>
            <a:ext cx="7940149" cy="51473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216000" bIns="72000">
            <a:spAutoFit/>
          </a:bodyPr>
          <a:lstStyle/>
          <a:p>
            <a:pPr marL="285750" indent="-285750">
              <a:lnSpc>
                <a:spcPct val="80000"/>
              </a:lnSpc>
              <a:buBlip>
                <a:blip r:embed="rId2"/>
              </a:buBlip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 и информационная поддержка взаимовыгодных связей в сфере инновационной деятельности между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организациями..</a:t>
            </a:r>
            <a:endParaRPr lang="ru-RU" sz="15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Второй блок мероприятий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063947"/>
            <a:ext cx="7979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поддержка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со стороны органов власти и управление развитием системы инфраструктурного обеспечения инновационной деятельности и среды генерации знаний: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7" y="2071463"/>
            <a:ext cx="7921625" cy="1141439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действующих элементов инфраструктуры, создание недостающих звеньев и объектов инновационной инфраструктуры, обеспечивающих быстрое продвижение инноваций от исследований к коммерциализации и выпуску промышленной продукции;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7" y="3356398"/>
            <a:ext cx="7921626" cy="91060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развитие центров компетенций российского и мирового уровня, обеспечивающих переход промышленности региона на новый технологический уклад, а также внедрение элементов Индустрии 4.0.;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9" y="4410501"/>
            <a:ext cx="7921624" cy="91060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завершение формирования единой инфраструктуры поддержки инновационной деятельности на базе технопарка высоких технологий Свердловской области «Университетский»;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188" y="5464605"/>
            <a:ext cx="7921624" cy="1141439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участия в </a:t>
            </a:r>
            <a:r>
              <a:rPr lang="ru-RU" sz="15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-презентационных мероприятиях, проведение семинаров, форумов, научно-практических конференций по инновационной тематике с целью позиционирования Свердловской области в качестве инновационного региона-лидера.</a:t>
            </a:r>
          </a:p>
        </p:txBody>
      </p:sp>
    </p:spTree>
    <p:extLst>
      <p:ext uri="{BB962C8B-B14F-4D97-AF65-F5344CB8AC3E}">
        <p14:creationId xmlns:p14="http://schemas.microsoft.com/office/powerpoint/2010/main" val="37972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Стратегические направления развития промышленности межотраслевого характера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4500" y="1289021"/>
            <a:ext cx="343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Приоритет 1. «Рынки»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2882" y="1704024"/>
            <a:ext cx="3515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«Перспективные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рынки»;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6898" y="2040749"/>
            <a:ext cx="3705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Рынки машиностроительной продукции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6898" y="2370447"/>
            <a:ext cx="3705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Рынки химической продукции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6898" y="2700145"/>
            <a:ext cx="3705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Рынки фармацевтической продукции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3710" y="3243593"/>
            <a:ext cx="3948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«Рынки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продукции традиционной специализации»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6898" y="3826539"/>
            <a:ext cx="37051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Рынки металлургической продукции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7712" y="4132487"/>
            <a:ext cx="3716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Рынки продукции лесного комплекса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710" y="4675935"/>
            <a:ext cx="3841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«Уральские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товары народного потребления»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7712" y="5258881"/>
            <a:ext cx="3716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Рынки продукции легкой промышленности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7712" y="5564829"/>
            <a:ext cx="3716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Рынок бытовой химии и косметики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7712" y="5870778"/>
            <a:ext cx="3716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Рынок мебели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85889" y="1278183"/>
            <a:ext cx="3948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Приоритет 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Наука и инновации»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85889" y="1958100"/>
            <a:ext cx="3948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«Уральский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технополис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85889" y="2330240"/>
            <a:ext cx="3948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«Уральская инженерная школа»;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85889" y="2702380"/>
            <a:ext cx="3948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Вузы как центры пространства создания инноваций на территории Свердловской области».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84274" y="3780718"/>
            <a:ext cx="3948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Приоритет 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«Высокая производительность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84273" y="4460635"/>
            <a:ext cx="3948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«Производительность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84269" y="4832775"/>
            <a:ext cx="3948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«Кооперация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84270" y="5204916"/>
            <a:ext cx="3948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«Цифровая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трансформация промышленного комплекса».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75999" y="1268414"/>
            <a:ext cx="0" cy="503738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00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Приоритеты, направления и механизмы реализации Стратегии промышленного и инновационного развития Свердловской области до 2035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7" y="1268414"/>
            <a:ext cx="8546870" cy="552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Финансовый план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186" y="1284534"/>
            <a:ext cx="7921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обеспечения реализации Стратегии по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целевому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сценарию</a:t>
            </a:r>
            <a:b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общий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объем финансовых ресурсов, направляемых на выполнение организационно-управленческих мероприятий и инвестиционных проектов развития промышленного комплекса, включая средства внебюджетных источников, на период 2017-2035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годы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составит</a:t>
            </a:r>
            <a:b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104,7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млрд. рублей, в том числе: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9" y="3439648"/>
            <a:ext cx="7921624" cy="49510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бюджет – 0 млн. рублей;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6" y="4071875"/>
            <a:ext cx="7921625" cy="49510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бюджет – 2 935,97 млн. рублей;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6" y="4704102"/>
            <a:ext cx="7921625" cy="49510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бюджет 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280,0 млн. рублей;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186" y="5336330"/>
            <a:ext cx="7921623" cy="495108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Внебюджетные источники 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101 519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5559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0644" y="2166506"/>
            <a:ext cx="7510572" cy="4340707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7633" y="2272353"/>
            <a:ext cx="2169507" cy="3573592"/>
          </a:xfrm>
          <a:prstGeom prst="rect">
            <a:avLst/>
          </a:prstGeom>
          <a:solidFill>
            <a:srgbClr val="F9F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69" name="Rectangle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Территориальная </a:t>
            </a:r>
            <a:r>
              <a:rPr lang="ru-RU" dirty="0" smtClean="0"/>
              <a:t>привязка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6715" y="1279209"/>
            <a:ext cx="752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Схема зонирования и размещения индустриальной инфраструктуры Свердловской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области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79650" y="12647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2256" y="1555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4" t="6087" r="29031" b="13797"/>
          <a:stretch>
            <a:fillRect/>
          </a:stretch>
        </p:blipFill>
        <p:spPr bwMode="auto">
          <a:xfrm>
            <a:off x="4452891" y="2166506"/>
            <a:ext cx="3888325" cy="43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0724" y="2381950"/>
            <a:ext cx="1231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Северные города</a:t>
            </a:r>
            <a:endParaRPr lang="ru-RU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7633" y="4201952"/>
            <a:ext cx="2169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Производственная агломерация</a:t>
            </a:r>
            <a:endParaRPr lang="ru-RU" sz="1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979515" y="2709862"/>
          <a:ext cx="2167625" cy="122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00"/>
                <a:gridCol w="613525"/>
              </a:tblGrid>
              <a:tr h="232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6,10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B9"/>
                    </a:solidFill>
                  </a:tcPr>
                </a:tc>
              </a:tr>
              <a:tr h="38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промышленного</a:t>
                      </a:r>
                      <a:b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производства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6,90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B9"/>
                    </a:solidFill>
                  </a:tcPr>
                </a:tc>
              </a:tr>
              <a:tr h="38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обрабатывающей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промышленности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10,00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B9"/>
                    </a:solidFill>
                  </a:tcPr>
                </a:tc>
              </a:tr>
              <a:tr h="217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инвестиций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5,00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B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977633" y="4482992"/>
          <a:ext cx="2169507" cy="122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450"/>
                <a:gridCol w="614057"/>
              </a:tblGrid>
              <a:tr h="232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16,30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6D8"/>
                    </a:solidFill>
                  </a:tcPr>
                </a:tc>
              </a:tr>
              <a:tr h="38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промышленного</a:t>
                      </a:r>
                      <a:b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производства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6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20,00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6D8"/>
                    </a:solidFill>
                  </a:tcPr>
                </a:tc>
              </a:tr>
              <a:tr h="38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обрабатывающей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промышленности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6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24,60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6D8"/>
                    </a:solidFill>
                  </a:tcPr>
                </a:tc>
              </a:tr>
              <a:tr h="217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инвестиций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6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11,30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6D8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294129" y="2272353"/>
            <a:ext cx="2169507" cy="3573592"/>
          </a:xfrm>
          <a:prstGeom prst="rect">
            <a:avLst/>
          </a:prstGeom>
          <a:solidFill>
            <a:srgbClr val="F9F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4129" y="2325173"/>
            <a:ext cx="216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Екатеринбург</a:t>
            </a:r>
            <a:br>
              <a:rPr lang="ru-RU" sz="1000" dirty="0" smtClean="0">
                <a:latin typeface="Arial" charset="0"/>
                <a:ea typeface="Arial" charset="0"/>
                <a:cs typeface="Arial" charset="0"/>
              </a:rPr>
            </a:b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и Екатеринбургская агломерация</a:t>
            </a:r>
            <a:endParaRPr lang="ru-RU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4129" y="3135943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4129" y="3499787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4129" y="3848563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6494" y="4106481"/>
            <a:ext cx="19300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77,1 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% </a:t>
            </a: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население области</a:t>
            </a:r>
          </a:p>
          <a:p>
            <a:pPr>
              <a:spcAft>
                <a:spcPts val="1200"/>
              </a:spcAft>
            </a:pPr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91,1 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% </a:t>
            </a: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промышленного производства</a:t>
            </a:r>
          </a:p>
          <a:p>
            <a:pPr>
              <a:spcAft>
                <a:spcPts val="1200"/>
              </a:spcAft>
            </a:pPr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93,0 </a:t>
            </a:r>
            <a:r>
              <a:rPr lang="ru-RU" sz="1000" b="1" dirty="0">
                <a:latin typeface="Arial" charset="0"/>
                <a:ea typeface="Arial" charset="0"/>
                <a:cs typeface="Arial" charset="0"/>
              </a:rPr>
              <a:t>%</a:t>
            </a:r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обрабатывающей промышленности</a:t>
            </a:r>
          </a:p>
          <a:p>
            <a:pPr>
              <a:spcAft>
                <a:spcPts val="1200"/>
              </a:spcAft>
            </a:pPr>
            <a:r>
              <a:rPr lang="ru-RU" sz="1000" b="1" dirty="0" smtClean="0">
                <a:latin typeface="Arial" charset="0"/>
                <a:ea typeface="Arial" charset="0"/>
                <a:cs typeface="Arial" charset="0"/>
              </a:rPr>
              <a:t>87,1 </a:t>
            </a:r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% </a:t>
            </a: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инвестиций</a:t>
            </a:r>
            <a:br>
              <a:rPr lang="ru-RU" sz="1000" dirty="0" smtClean="0">
                <a:latin typeface="Arial" charset="0"/>
                <a:ea typeface="Arial" charset="0"/>
                <a:cs typeface="Arial" charset="0"/>
              </a:rPr>
            </a:br>
            <a:r>
              <a:rPr lang="ru-RU" sz="1000" dirty="0" smtClean="0">
                <a:latin typeface="Arial" charset="0"/>
                <a:ea typeface="Arial" charset="0"/>
                <a:cs typeface="Arial" charset="0"/>
              </a:rPr>
              <a:t>в основной капитал</a:t>
            </a:r>
            <a:endParaRPr lang="ru-RU" sz="10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3294129" y="2736078"/>
          <a:ext cx="2167625" cy="122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100"/>
                <a:gridCol w="613525"/>
              </a:tblGrid>
              <a:tr h="232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6,10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C9"/>
                    </a:solidFill>
                  </a:tcPr>
                </a:tc>
              </a:tr>
              <a:tr h="38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промышленного</a:t>
                      </a:r>
                      <a:b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производства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6,90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C9"/>
                    </a:solidFill>
                  </a:tcPr>
                </a:tc>
              </a:tr>
              <a:tr h="38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обрабатывающей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en-US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промышленности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10,00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C9"/>
                    </a:solidFill>
                  </a:tcPr>
                </a:tc>
              </a:tr>
              <a:tr h="217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Доля инвестиций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5,00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C9"/>
                    </a:solidFill>
                  </a:tcPr>
                </a:tc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816714" y="2154708"/>
            <a:ext cx="7510572" cy="4340707"/>
          </a:xfrm>
          <a:prstGeom prst="rect">
            <a:avLst/>
          </a:prstGeom>
          <a:noFill/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1" descr="C:\Users\ks.novikova\Desktop\карт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" y="605640"/>
            <a:ext cx="8619386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7506" y="605640"/>
            <a:ext cx="8619386" cy="5868000"/>
          </a:xfrm>
          <a:prstGeom prst="rect">
            <a:avLst/>
          </a:prstGeom>
          <a:noFill/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buClr>
                <a:srgbClr val="000000"/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и анализ развития отраслей промышленности Свердловской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266167"/>
            <a:ext cx="7921625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По итогам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2016–2017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годов можно констатировать, что промышленность Свердловской области во многом сумела адаптироваться к новым реалиям экономического развития в условиях изменения мировой конъюнктуры рынка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Это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позволило региону перейти от стагнации в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2013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2015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гг. к </a:t>
            </a: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7% </a:t>
            </a: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росту в 2016 г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и к </a:t>
            </a:r>
            <a:r>
              <a:rPr lang="ru-RU" sz="1600" b="1" dirty="0">
                <a:latin typeface="Arial" charset="0"/>
                <a:ea typeface="Arial" charset="0"/>
                <a:cs typeface="Arial" charset="0"/>
              </a:rPr>
              <a:t>3% </a:t>
            </a:r>
            <a:r>
              <a:rPr lang="ru-RU" sz="1600" dirty="0">
                <a:latin typeface="Arial" charset="0"/>
                <a:ea typeface="Arial" charset="0"/>
                <a:cs typeface="Arial" charset="0"/>
              </a:rPr>
              <a:t>росту в 2017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4" y="2694459"/>
            <a:ext cx="7921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Индекс промышленного производства (% к предыдущему году)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00170"/>
              </p:ext>
            </p:extLst>
          </p:nvPr>
        </p:nvGraphicFramePr>
        <p:xfrm>
          <a:off x="611184" y="3068638"/>
          <a:ext cx="7921625" cy="342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5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Отраслевая структура промышленности </a:t>
            </a:r>
            <a:r>
              <a:rPr lang="ru-RU" dirty="0"/>
              <a:t>Свердловской </a:t>
            </a:r>
            <a:r>
              <a:rPr lang="ru-RU" dirty="0" smtClean="0"/>
              <a:t>области на 2017 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287381"/>
            <a:ext cx="7886700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промышленности области за период 2011-2017 годов претерпела изменения в сторону увеличения доли металлургического производства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6,2%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же время наблюдается рост вклада химического производства в общий объем промышленной отгрузки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1,7%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машиностроительного комплекса –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0,7%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При этом добыча полезных ископаемых упала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2,1%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08234"/>
              </p:ext>
            </p:extLst>
          </p:nvPr>
        </p:nvGraphicFramePr>
        <p:xfrm>
          <a:off x="646113" y="2904402"/>
          <a:ext cx="7886699" cy="378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25811404"/>
              </p:ext>
            </p:extLst>
          </p:nvPr>
        </p:nvGraphicFramePr>
        <p:xfrm>
          <a:off x="576264" y="3004249"/>
          <a:ext cx="7921624" cy="352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2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Инновационное развитие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444476"/>
            <a:ext cx="7921626" cy="129532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Свердловской области 104 организации профессионально заняты научными исследованиями и разработками, в том числе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24 научные организации, подведомственные ФАНО России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51 отраслевой научно-исследовательский и проектный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институты;</a:t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29 вузов, где обучается более 121 тыс. студентов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955" y="2943977"/>
            <a:ext cx="7921626" cy="864440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Свердловская область входит в первую десятку регионов РФ по количеству выданных патентов, занимая 5 строчку рейтинга без учета Москвы и Санкт-Петербурга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УрФО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занимает 1 место по данному показателю.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3951036"/>
            <a:ext cx="7921625" cy="864440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 занимает 5 место среди субъектов РФ и 2 место среди субъектов </a:t>
            </a:r>
            <a:r>
              <a:rPr lang="ru-RU" sz="14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УрФО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числу созданных передовых производственных технологий – по итогам 2017 года создано 85 таких технологий.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7" y="4958095"/>
            <a:ext cx="7935393" cy="1079884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 октября 2017 года аккредитацию в реестре технопарков Свердловской области подтвердили 9 организаций. Резидентами технопарков являются 125 малых и средних инновационных предприятий. Численность работников в этих организациях составляет 3 711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29096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7506" y="605640"/>
            <a:ext cx="88159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541" descr="C:\Users\ks.novikova\Desktop\карт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6" y="605641"/>
            <a:ext cx="8619386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7506" y="605639"/>
            <a:ext cx="8619386" cy="5868002"/>
          </a:xfrm>
          <a:prstGeom prst="rect">
            <a:avLst/>
          </a:prstGeom>
          <a:noFill/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Ключевые вызовы промышленного и инновационного развития Свердловской области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7" y="1434777"/>
            <a:ext cx="7921625" cy="64899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квалифицированных (прежде всего инженерной направленности)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промышленности, а также в сфере научных исследований и разработок.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7" y="2250137"/>
            <a:ext cx="7921626" cy="64899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темпы повышения производительности труда в промышленности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сравнению с зарубежными конкурентами).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6" y="3065497"/>
            <a:ext cx="7921626" cy="64899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Структурный дисбаланс производственного комплекса Свердловской области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сторону </a:t>
            </a:r>
            <a:r>
              <a:rPr lang="ru-RU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монопрофильности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промышленности региона.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7" y="3880857"/>
            <a:ext cx="7921626" cy="864440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конкуренция среди регионов России за привлечение инвестиций </a:t>
            </a: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территорию субъектов РФ, участие в федеральных инициативах развития территорий, вхождение в пилотные проекты развития территорий.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186" y="4911660"/>
            <a:ext cx="7921626" cy="864440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Усиливающийся дисбаланс в качестве среды обитания, инфраструктурной обеспеченности и трудовой деятельности на различных территориях Свердловской области.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187" y="5942463"/>
            <a:ext cx="7921626" cy="43355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техногенная нагрузка на окружающую среду.</a:t>
            </a:r>
          </a:p>
        </p:txBody>
      </p:sp>
    </p:spTree>
    <p:extLst>
      <p:ext uri="{BB962C8B-B14F-4D97-AF65-F5344CB8AC3E}">
        <p14:creationId xmlns:p14="http://schemas.microsoft.com/office/powerpoint/2010/main" val="13276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 Стратегии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5" y="1449388"/>
            <a:ext cx="7921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развитие базовых и перспективных отраслей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Свердловской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области за счет структурных, технологических и продуктовых изменений, направленных на повышение инновационной активности промышленных предприятий и укрепление их рыночных позиций на мировом и внутреннем рынке.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3151153"/>
            <a:ext cx="79303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стратегии промышленного и инновационного развития Свердловской области выделено два принципа выделения приоритетов: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5" y="3868243"/>
            <a:ext cx="7930364" cy="95677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межотраслевой – определяет приоритеты межведомственного характера, направление на качественное развитие всех отраслей социально-экономического развития Свердловской области;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5" y="4975783"/>
            <a:ext cx="7921628" cy="1695437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производственно-технологический – определяет приоритеты промышленного и научно-технологического характера,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направленные </a:t>
            </a:r>
            <a:b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технологического уклада региональных производственных предприятий, на содействие в реализации трансферта технологий, прикладных исследований и разработок со стороны науки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производство. </a:t>
            </a:r>
          </a:p>
        </p:txBody>
      </p:sp>
    </p:spTree>
    <p:extLst>
      <p:ext uri="{BB962C8B-B14F-4D97-AF65-F5344CB8AC3E}">
        <p14:creationId xmlns:p14="http://schemas.microsoft.com/office/powerpoint/2010/main" val="31644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Стратегии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4860" y="1449388"/>
            <a:ext cx="7927951" cy="1449216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субъектам промышленной деятельности в технологической модернизации производств, продвижении на международные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межрегиональные рынки промышленной продукции и формировании кооперационных связей субъектов науки, образования, промышленности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малого предпринимательства;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031" y="3072095"/>
            <a:ext cx="7916781" cy="1202994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инновационной активности субъектов промышленной деятельности за счет повышения спроса на инновационную продукцию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фундаментальных и прикладных исследований, выполняемых организациями Свердловской области;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4860" y="4448580"/>
            <a:ext cx="7927953" cy="464331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производства товаров народного потребления;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4859" y="5086402"/>
            <a:ext cx="7927953" cy="956773"/>
          </a:xfrm>
          <a:prstGeom prst="rect">
            <a:avLst/>
          </a:prstGeom>
          <a:solidFill>
            <a:schemeClr val="lt1">
              <a:alpha val="80000"/>
            </a:schemeClr>
          </a:solidFill>
          <a:ln w="31750">
            <a:solidFill>
              <a:srgbClr val="1F4E79">
                <a:alpha val="50000"/>
              </a:srgb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108000" rIns="216000" bIns="10800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подготовки и повышения квалификации занятых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реальном секторе экономики за счет формирования запроса </a:t>
            </a: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 специалистов будущих технологических переделов.</a:t>
            </a:r>
          </a:p>
        </p:txBody>
      </p:sp>
    </p:spTree>
    <p:extLst>
      <p:ext uri="{BB962C8B-B14F-4D97-AF65-F5344CB8AC3E}">
        <p14:creationId xmlns:p14="http://schemas.microsoft.com/office/powerpoint/2010/main" val="181169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4374</TotalTime>
  <Words>2260</Words>
  <Application>Microsoft Office PowerPoint</Application>
  <PresentationFormat>Экран (4:3)</PresentationFormat>
  <Paragraphs>244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Оценка и анализ развития отраслей промышленности Свердловской области</vt:lpstr>
      <vt:lpstr>Отраслевая структура промышленности Свердловской области на 2017 г</vt:lpstr>
      <vt:lpstr>Инновационное развитие</vt:lpstr>
      <vt:lpstr>Презентация PowerPoint</vt:lpstr>
      <vt:lpstr>Ключевые вызовы промышленного и инновационного развития Свердловской области </vt:lpstr>
      <vt:lpstr>Цель Стратегии</vt:lpstr>
      <vt:lpstr>Задачи Стратегии</vt:lpstr>
      <vt:lpstr>Основные мероприятия Задача 1</vt:lpstr>
      <vt:lpstr>Основные мероприятия Задача 2</vt:lpstr>
      <vt:lpstr>Основные мероприятия Задача 3</vt:lpstr>
      <vt:lpstr>Механизмы реализации стратегии</vt:lpstr>
      <vt:lpstr>Механизмы реализации стратегии</vt:lpstr>
      <vt:lpstr>Механизмы реализации стратегии</vt:lpstr>
      <vt:lpstr>Горно-металлургический комплекс</vt:lpstr>
      <vt:lpstr>Машиностроительный комплекс</vt:lpstr>
      <vt:lpstr>Лесной комплекс</vt:lpstr>
      <vt:lpstr>Легкая промышленность</vt:lpstr>
      <vt:lpstr>Химическая промышленность</vt:lpstr>
      <vt:lpstr>Отраслевая структура промышленности Свердловской области на 2035 года</vt:lpstr>
      <vt:lpstr>Инновационное развитие</vt:lpstr>
      <vt:lpstr>Первый блок мероприятий</vt:lpstr>
      <vt:lpstr>Второй блок мероприятий</vt:lpstr>
      <vt:lpstr>Стратегические направления развития промышленности межотраслевого характера</vt:lpstr>
      <vt:lpstr>Приоритеты, направления и механизмы реализации Стратегии промышленного и инновационного развития Свердловской области до 2035 года</vt:lpstr>
      <vt:lpstr>Финансовый план</vt:lpstr>
      <vt:lpstr>Территориальная привязка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Laryushkin Aleksey</dc:creator>
  <cp:lastModifiedBy>Сереберенников Александр Петрович</cp:lastModifiedBy>
  <cp:revision>127</cp:revision>
  <dcterms:created xsi:type="dcterms:W3CDTF">2018-08-12T09:27:44Z</dcterms:created>
  <dcterms:modified xsi:type="dcterms:W3CDTF">2024-11-02T09:38:59Z</dcterms:modified>
</cp:coreProperties>
</file>