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34" r:id="rId2"/>
    <p:sldId id="328" r:id="rId3"/>
    <p:sldId id="329" r:id="rId4"/>
    <p:sldId id="330" r:id="rId5"/>
    <p:sldId id="343" r:id="rId6"/>
    <p:sldId id="404" r:id="rId7"/>
    <p:sldId id="331" r:id="rId8"/>
    <p:sldId id="332" r:id="rId9"/>
    <p:sldId id="436" r:id="rId10"/>
    <p:sldId id="340" r:id="rId11"/>
    <p:sldId id="338" r:id="rId12"/>
    <p:sldId id="337" r:id="rId13"/>
    <p:sldId id="341" r:id="rId14"/>
    <p:sldId id="451" r:id="rId15"/>
    <p:sldId id="344" r:id="rId16"/>
    <p:sldId id="438" r:id="rId17"/>
    <p:sldId id="347" r:id="rId18"/>
    <p:sldId id="439" r:id="rId19"/>
    <p:sldId id="435" r:id="rId20"/>
    <p:sldId id="345" r:id="rId21"/>
    <p:sldId id="346" r:id="rId22"/>
    <p:sldId id="353" r:id="rId23"/>
    <p:sldId id="348" r:id="rId24"/>
    <p:sldId id="349" r:id="rId25"/>
    <p:sldId id="365" r:id="rId26"/>
    <p:sldId id="440" r:id="rId27"/>
    <p:sldId id="366" r:id="rId28"/>
    <p:sldId id="446" r:id="rId29"/>
    <p:sldId id="368" r:id="rId30"/>
    <p:sldId id="443" r:id="rId31"/>
    <p:sldId id="442" r:id="rId32"/>
    <p:sldId id="444" r:id="rId33"/>
    <p:sldId id="453" r:id="rId34"/>
    <p:sldId id="369" r:id="rId35"/>
    <p:sldId id="370" r:id="rId36"/>
    <p:sldId id="576" r:id="rId37"/>
    <p:sldId id="357" r:id="rId38"/>
    <p:sldId id="408" r:id="rId39"/>
    <p:sldId id="423" r:id="rId40"/>
    <p:sldId id="371" r:id="rId41"/>
    <p:sldId id="378" r:id="rId42"/>
    <p:sldId id="381" r:id="rId43"/>
    <p:sldId id="350" r:id="rId44"/>
    <p:sldId id="360" r:id="rId45"/>
    <p:sldId id="380" r:id="rId46"/>
    <p:sldId id="364" r:id="rId47"/>
    <p:sldId id="388" r:id="rId48"/>
    <p:sldId id="457" r:id="rId49"/>
    <p:sldId id="471" r:id="rId50"/>
    <p:sldId id="455" r:id="rId51"/>
    <p:sldId id="459" r:id="rId52"/>
    <p:sldId id="461" r:id="rId53"/>
    <p:sldId id="463" r:id="rId54"/>
    <p:sldId id="465" r:id="rId55"/>
    <p:sldId id="469" r:id="rId56"/>
    <p:sldId id="473" r:id="rId57"/>
    <p:sldId id="475" r:id="rId58"/>
    <p:sldId id="477" r:id="rId59"/>
    <p:sldId id="479" r:id="rId60"/>
    <p:sldId id="481" r:id="rId61"/>
    <p:sldId id="483" r:id="rId62"/>
    <p:sldId id="485" r:id="rId63"/>
    <p:sldId id="487" r:id="rId64"/>
    <p:sldId id="489" r:id="rId65"/>
    <p:sldId id="491" r:id="rId66"/>
    <p:sldId id="578" r:id="rId67"/>
    <p:sldId id="354" r:id="rId68"/>
    <p:sldId id="494" r:id="rId69"/>
    <p:sldId id="496" r:id="rId70"/>
    <p:sldId id="414" r:id="rId71"/>
    <p:sldId id="416" r:id="rId72"/>
    <p:sldId id="499" r:id="rId73"/>
    <p:sldId id="501" r:id="rId74"/>
    <p:sldId id="503" r:id="rId75"/>
    <p:sldId id="505" r:id="rId76"/>
    <p:sldId id="507" r:id="rId77"/>
    <p:sldId id="580" r:id="rId78"/>
    <p:sldId id="511" r:id="rId79"/>
    <p:sldId id="513" r:id="rId80"/>
    <p:sldId id="515" r:id="rId81"/>
    <p:sldId id="517" r:id="rId82"/>
    <p:sldId id="519" r:id="rId83"/>
    <p:sldId id="521" r:id="rId84"/>
    <p:sldId id="523" r:id="rId85"/>
    <p:sldId id="362" r:id="rId86"/>
    <p:sldId id="525" r:id="rId87"/>
    <p:sldId id="527" r:id="rId88"/>
    <p:sldId id="529" r:id="rId89"/>
    <p:sldId id="531" r:id="rId90"/>
    <p:sldId id="533" r:id="rId91"/>
    <p:sldId id="535" r:id="rId92"/>
    <p:sldId id="537" r:id="rId93"/>
    <p:sldId id="539" r:id="rId94"/>
    <p:sldId id="355" r:id="rId95"/>
    <p:sldId id="396" r:id="rId96"/>
    <p:sldId id="582" r:id="rId97"/>
    <p:sldId id="541" r:id="rId98"/>
    <p:sldId id="543" r:id="rId99"/>
    <p:sldId id="545" r:id="rId100"/>
    <p:sldId id="547" r:id="rId101"/>
    <p:sldId id="549" r:id="rId102"/>
    <p:sldId id="551" r:id="rId103"/>
    <p:sldId id="553" r:id="rId104"/>
    <p:sldId id="555" r:id="rId105"/>
    <p:sldId id="557" r:id="rId106"/>
    <p:sldId id="584" r:id="rId107"/>
    <p:sldId id="359" r:id="rId108"/>
    <p:sldId id="559" r:id="rId109"/>
    <p:sldId id="390" r:id="rId110"/>
    <p:sldId id="586" r:id="rId111"/>
    <p:sldId id="382" r:id="rId112"/>
    <p:sldId id="561" r:id="rId113"/>
    <p:sldId id="373" r:id="rId114"/>
    <p:sldId id="563" r:id="rId115"/>
    <p:sldId id="565" r:id="rId116"/>
    <p:sldId id="567" r:id="rId117"/>
    <p:sldId id="569" r:id="rId118"/>
    <p:sldId id="433" r:id="rId119"/>
    <p:sldId id="571" r:id="rId120"/>
    <p:sldId id="573" r:id="rId121"/>
    <p:sldId id="379" r:id="rId122"/>
    <p:sldId id="429" r:id="rId123"/>
    <p:sldId id="385" r:id="rId124"/>
    <p:sldId id="427" r:id="rId125"/>
    <p:sldId id="377" r:id="rId1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5261" autoAdjust="0"/>
  </p:normalViewPr>
  <p:slideViewPr>
    <p:cSldViewPr>
      <p:cViewPr varScale="1">
        <p:scale>
          <a:sx n="99" d="100"/>
          <a:sy n="99" d="100"/>
        </p:scale>
        <p:origin x="-7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9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85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CBB3-F0FE-4435-BF7E-467FD6B10ACF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05D1-895E-424D-91D9-E744B493E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CBB3-F0FE-4435-BF7E-467FD6B10ACF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05D1-895E-424D-91D9-E744B493E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CBB3-F0FE-4435-BF7E-467FD6B10ACF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05D1-895E-424D-91D9-E744B493E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CBB3-F0FE-4435-BF7E-467FD6B10ACF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05D1-895E-424D-91D9-E744B493E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CBB3-F0FE-4435-BF7E-467FD6B10ACF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05D1-895E-424D-91D9-E744B493E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CBB3-F0FE-4435-BF7E-467FD6B10ACF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05D1-895E-424D-91D9-E744B493E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CBB3-F0FE-4435-BF7E-467FD6B10ACF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05D1-895E-424D-91D9-E744B493E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CBB3-F0FE-4435-BF7E-467FD6B10ACF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05D1-895E-424D-91D9-E744B493E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CBB3-F0FE-4435-BF7E-467FD6B10ACF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05D1-895E-424D-91D9-E744B493E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CBB3-F0FE-4435-BF7E-467FD6B10ACF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05D1-895E-424D-91D9-E744B493E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CBB3-F0FE-4435-BF7E-467FD6B10ACF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05D1-895E-424D-91D9-E744B493E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CCBB3-F0FE-4435-BF7E-467FD6B10ACF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005D1-895E-424D-91D9-E744B493E8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39265" y="2151698"/>
            <a:ext cx="5665470" cy="25546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лекций: 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Теория и практика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сервейинга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0059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3.Создание </a:t>
            </a:r>
            <a:r>
              <a:rPr lang="ru-RU" b="1" i="1" dirty="0"/>
              <a:t>и развитие институтов публичного </a:t>
            </a:r>
            <a:r>
              <a:rPr lang="ru-RU" b="1" i="1" dirty="0" err="1"/>
              <a:t>сервейинга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34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ъект 2"/>
          <p:cNvSpPr>
            <a:spLocks noGrp="1"/>
          </p:cNvSpPr>
          <p:nvPr>
            <p:ph sz="quarter" idx="4294967295"/>
          </p:nvPr>
        </p:nvSpPr>
        <p:spPr>
          <a:xfrm>
            <a:off x="395288" y="404813"/>
            <a:ext cx="8137525" cy="5761037"/>
          </a:xfrm>
          <a:prstGeom prst="rect">
            <a:avLst/>
          </a:prstGeom>
        </p:spPr>
        <p:txBody>
          <a:bodyPr anchor="ctr"/>
          <a:lstStyle/>
          <a:p>
            <a:pPr marL="44450" indent="0" algn="just">
              <a:lnSpc>
                <a:spcPct val="80000"/>
              </a:lnSpc>
              <a:buFont typeface="Georgia" panose="02040502050405020303" pitchFamily="18" charset="0"/>
              <a:buNone/>
            </a:pPr>
            <a:r>
              <a:rPr lang="ru-RU" altLang="ru-RU" sz="3200" smtClean="0"/>
              <a:t>	К наиболее распространенным формам загрязнения окружающей среды относятся: выбросы в атмосферу загрязняющих веществ стационарными источниками и, прежде всего, предприятиями черной и цветной металлургии, химии и нефтехимии, стройиндустрии, энергетики, целлюлозно-бумажной промышленности</a:t>
            </a:r>
          </a:p>
          <a:p>
            <a:pPr marL="44450" indent="0" algn="just">
              <a:buFont typeface="Georgia" panose="02040502050405020303" pitchFamily="18" charset="0"/>
              <a:buNone/>
            </a:pPr>
            <a:endParaRPr lang="ru-RU" altLang="ru-RU" sz="3200" smtClean="0"/>
          </a:p>
        </p:txBody>
      </p:sp>
    </p:spTree>
    <p:extLst>
      <p:ext uri="{BB962C8B-B14F-4D97-AF65-F5344CB8AC3E}">
        <p14:creationId xmlns:p14="http://schemas.microsoft.com/office/powerpoint/2010/main" val="4229872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143000" y="731838"/>
            <a:ext cx="7389813" cy="5360987"/>
          </a:xfrm>
          <a:prstGeom prst="rect">
            <a:avLst/>
          </a:prstGeom>
        </p:spPr>
        <p:txBody>
          <a:bodyPr rtlCol="0" anchor="ctr">
            <a:noAutofit/>
          </a:bodyPr>
          <a:lstStyle/>
          <a:p>
            <a:pPr marL="45720" indent="0" algn="ctr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года в год возрастают:</a:t>
            </a:r>
          </a:p>
          <a:p>
            <a:pPr marL="9525" indent="434975" algn="just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загрязнение воздуха веществами, характерными для автомо­бильного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транспорта;</a:t>
            </a:r>
          </a:p>
          <a:p>
            <a:pPr marL="9525" indent="434975" algn="just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радиоактивное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заражение местности в результате катастрофы на Чернобыльской АЭС и захоронений радиоактивных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отходов;</a:t>
            </a:r>
          </a:p>
        </p:txBody>
      </p:sp>
    </p:spTree>
    <p:extLst>
      <p:ext uri="{BB962C8B-B14F-4D97-AF65-F5344CB8AC3E}">
        <p14:creationId xmlns:p14="http://schemas.microsoft.com/office/powerpoint/2010/main" val="135426987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838"/>
            <a:ext cx="7316788" cy="528955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marL="9525" indent="434975" algn="just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загрязнение воздуха, почвы и водных источников от свалок бытовых и производственных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отходов;</a:t>
            </a:r>
          </a:p>
          <a:p>
            <a:pPr marL="9525" indent="434975" algn="just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применение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гербицидов в сельском хозяйстве, а также поли­мерных материалов в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строительстве;</a:t>
            </a:r>
          </a:p>
          <a:p>
            <a:pPr marL="9525" indent="434975" algn="just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акустический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шум и электромагнитное излучение, особенно в крупных городах.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1128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84213" y="692150"/>
            <a:ext cx="7848600" cy="5545138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marL="45720" indent="0" algn="just" fontAlgn="auto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Экологическая </a:t>
            </a: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экспертиза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проводится с целью определения уров­ня загрязнения окружающей среды в местности предполагаемой заст­ройки территорий городов и населенных пунктов, а также локального строительства жилых и других объектов недвижимости. 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962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ъект 2"/>
          <p:cNvSpPr>
            <a:spLocks noGrp="1"/>
          </p:cNvSpPr>
          <p:nvPr>
            <p:ph sz="quarter" idx="4294967295"/>
          </p:nvPr>
        </p:nvSpPr>
        <p:spPr>
          <a:xfrm>
            <a:off x="684213" y="549275"/>
            <a:ext cx="7848600" cy="5543550"/>
          </a:xfrm>
          <a:prstGeom prst="rect">
            <a:avLst/>
          </a:prstGeom>
        </p:spPr>
        <p:txBody>
          <a:bodyPr/>
          <a:lstStyle/>
          <a:p>
            <a:pPr marL="44450" indent="0" algn="just">
              <a:buFont typeface="Georgia" panose="02040502050405020303" pitchFamily="18" charset="0"/>
              <a:buNone/>
            </a:pPr>
            <a:r>
              <a:rPr lang="ru-RU" altLang="ru-RU" sz="3200" smtClean="0"/>
              <a:t>	На основании результатов анализа почвы, воды и воздуха разрабатываются рекомен­дации по недопущению размещения объектов — в первую очередь жи­лой недвижимости — на местности и на участках, где уровень загрязне­ния окружающей среды превышает предельно допустимые значения.</a:t>
            </a:r>
          </a:p>
          <a:p>
            <a:pPr marL="44450" indent="0" algn="just">
              <a:buFont typeface="Georgia" panose="02040502050405020303" pitchFamily="18" charset="0"/>
              <a:buNone/>
            </a:pPr>
            <a:endParaRPr lang="ru-RU" altLang="ru-RU" sz="2800" smtClean="0"/>
          </a:p>
        </p:txBody>
      </p:sp>
    </p:spTree>
    <p:extLst>
      <p:ext uri="{BB962C8B-B14F-4D97-AF65-F5344CB8AC3E}">
        <p14:creationId xmlns:p14="http://schemas.microsoft.com/office/powerpoint/2010/main" val="21844709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755650" y="620713"/>
            <a:ext cx="7920038" cy="5761037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45720" indent="0" algn="just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Экологической экспертизе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 помощью дозиметрических прибо­ров подвергаются существующие объекты недвижимости на пред­мет определения количества выделений в помещения загрязнителей (радиационных, химических, электромагнитных, шумовых, тепло­вых и др.) с разработкой рекомендаций и технических решений по снижению уровня загрязнения помещений до норм, не превышаю­щих предельно допустимые концентрации.</a:t>
            </a:r>
          </a:p>
          <a:p>
            <a:pPr marL="45720" indent="0" algn="just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algn="just" fontAlgn="auto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71887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838"/>
            <a:ext cx="7532688" cy="528955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Экономическая экспертиза</a:t>
            </a:r>
            <a:endParaRPr lang="ru-RU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8682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064895" cy="5976664"/>
          </a:xfrm>
        </p:spPr>
      </p:pic>
    </p:spTree>
    <p:extLst>
      <p:ext uri="{BB962C8B-B14F-4D97-AF65-F5344CB8AC3E}">
        <p14:creationId xmlns:p14="http://schemas.microsoft.com/office/powerpoint/2010/main" val="169058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838"/>
            <a:ext cx="7389813" cy="55054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6350" indent="587375" algn="just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оценка стоимости предприятий и организаций и их бизнеса;</a:t>
            </a:r>
          </a:p>
          <a:p>
            <a:pPr marL="6350" indent="587375" algn="just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анализ различных видов деятельности, приносящих доход от недвижимости, на всех этапах ее жизненного цикла и исследование факторов влияния на величину дохода;</a:t>
            </a:r>
          </a:p>
          <a:p>
            <a:pPr marL="6350" indent="587375" algn="just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исследование особенностей операций с недвижимостью (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имущественных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комплексов) на фондовых рынках с целью привлечения инвестиций; </a:t>
            </a:r>
            <a:endParaRPr lang="ru-RU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350" indent="587375" algn="just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анализ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рисков;</a:t>
            </a:r>
          </a:p>
          <a:p>
            <a:pPr indent="-182880" algn="just" fontAlgn="auto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908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лава\Desktop\сервейинг\97030-tab2_1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168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Понимание недвижимости как фундамента национального богатства прослеживается на протяжении многих веков. По мере развития рыночной экономической системы, насущные потребности в решении проблем, связанных с недвижимостью, потребовали масштабной подготовки специалистов.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Закономерным следствием стало основание в Лондоне в 1868 году Института по подготовке </a:t>
            </a:r>
            <a:r>
              <a:rPr lang="ru-RU" dirty="0" err="1"/>
              <a:t>сервейеров</a:t>
            </a:r>
            <a:r>
              <a:rPr lang="ru-RU" dirty="0"/>
              <a:t>. В 1881 году ему было присвоено звание «Королевского» и с тех пор он называется Королевский институт дипломированных оценщиков(RICS).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В настоящее время это ведущая организация в области </a:t>
            </a:r>
            <a:r>
              <a:rPr lang="ru-RU" dirty="0" err="1"/>
              <a:t>сервейинга</a:t>
            </a:r>
            <a:r>
              <a:rPr lang="ru-RU" dirty="0"/>
              <a:t>, которая объединяет специалистов в области экономики и управления недвижимостью, строительства, землеустройства и других областях деятельности, связанных с окружающей средой.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Это общество действует в 146 странах мира. Огромная роль принадлежит обществу в разработке и поддержании стандартов профессиональной деятельности и в информационном обеспечении членов общества – RICS. Общество выпускает «Международный еженедельник о недвижимости», ведет регулярные обзоры рынка недвижимости, занимается аналитикой и прогнозированием, проводит специальные исследования и организовывает международные конференции.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366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838"/>
            <a:ext cx="7461250" cy="528955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Управленческая экспертиза</a:t>
            </a:r>
            <a:endParaRPr lang="ru-RU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85476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229600" cy="5688632"/>
          </a:xfrm>
        </p:spPr>
      </p:pic>
    </p:spTree>
    <p:extLst>
      <p:ext uri="{BB962C8B-B14F-4D97-AF65-F5344CB8AC3E}">
        <p14:creationId xmlns:p14="http://schemas.microsoft.com/office/powerpoint/2010/main" val="199204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143000" y="731838"/>
            <a:ext cx="7461250" cy="5649912"/>
          </a:xfrm>
          <a:prstGeom prst="rect">
            <a:avLst/>
          </a:prstGeom>
        </p:spPr>
        <p:txBody>
          <a:bodyPr/>
          <a:lstStyle/>
          <a:p>
            <a:pPr marL="44450" indent="573088" algn="just">
              <a:lnSpc>
                <a:spcPct val="80000"/>
              </a:lnSpc>
              <a:buFont typeface="Georgia" panose="02040502050405020303" pitchFamily="18" charset="0"/>
              <a:buNone/>
            </a:pPr>
            <a:r>
              <a:rPr lang="ru-RU" altLang="ru-RU" sz="3200" smtClean="0"/>
              <a:t>Объекты недвижимости создаются или приобретаются в соб­ственность для предпринимательской деятельности или для удов­летворения личных или общественных (социальных) потребностей. В соответствии с этим и задачи управления недвижимостью, и спо­собы их решения имеют свои особенности.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85899073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7128791" cy="5577483"/>
          </a:xfrm>
        </p:spPr>
      </p:pic>
    </p:spTree>
    <p:extLst>
      <p:ext uri="{BB962C8B-B14F-4D97-AF65-F5344CB8AC3E}">
        <p14:creationId xmlns:p14="http://schemas.microsoft.com/office/powerpoint/2010/main" val="399532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84213" y="731838"/>
            <a:ext cx="7920037" cy="5434012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44450" indent="671513" algn="just" fontAlgn="auto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Как вид предпринимательской деятельности управление недвижи­мостью подразумевает выполнение всех операций, с ней связанных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501650" indent="-457200" algn="just" fontAlgn="auto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инвестиционные, </a:t>
            </a:r>
            <a:endParaRPr lang="ru-RU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01650" indent="-457200" algn="just" fontAlgn="auto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строительные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endParaRPr lang="ru-RU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01650" indent="-457200" algn="just" fontAlgn="auto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риэлтерские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endParaRPr lang="ru-RU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01650" indent="-457200" algn="just" fontAlgn="auto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владения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пользования, </a:t>
            </a:r>
            <a:endParaRPr lang="ru-RU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01650" indent="-457200" algn="just" fontAlgn="auto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залоговые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обменные, </a:t>
            </a:r>
            <a:endParaRPr lang="ru-RU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01650" indent="-457200" algn="just" fontAlgn="auto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также доверительное управление.</a:t>
            </a:r>
          </a:p>
          <a:p>
            <a:pPr marL="45720" indent="0" algn="just" fontAlgn="auto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2250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11188" y="549275"/>
            <a:ext cx="8137525" cy="575945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marL="45720" indent="0" algn="just" fontAlgn="auto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недвижимостью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 это осуществление комплекса операций по эксплуатации зданий и сооружений (сервис, руковод­ство обслуживающим персоналом, создание условий для пользова­телей (арендаторов), определение условий сдачи площадей в арен­ду, сбор арендной платы и пр.) в целях наиболее эффективного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использования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недвижимости в интересах собственника.</a:t>
            </a:r>
          </a:p>
          <a:p>
            <a:pPr marL="45720" indent="0" algn="just" fontAlgn="auto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17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84213" y="549275"/>
            <a:ext cx="7920037" cy="57594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45720" indent="0" algn="ctr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недвижимостью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включает:</a:t>
            </a:r>
          </a:p>
          <a:p>
            <a:pPr marL="6350" indent="388938" algn="just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систему законодательного и нормативного регламентирования и контроля поведения всех субъектов рынка недвижимости, осуще­ствляемую государственными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органами;</a:t>
            </a:r>
          </a:p>
          <a:p>
            <a:pPr marL="6350" indent="388938" algn="just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оформление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регистрацию правоустанавливающих и других документов на объекты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недвижимости;</a:t>
            </a:r>
          </a:p>
          <a:p>
            <a:pPr marL="6350" indent="388938" algn="just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управление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объектами недвижимости в интересах собственника.</a:t>
            </a:r>
          </a:p>
          <a:p>
            <a:pPr marL="45720" indent="0" algn="just" fontAlgn="auto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2224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ъект 2"/>
          <p:cNvSpPr>
            <a:spLocks noGrp="1"/>
          </p:cNvSpPr>
          <p:nvPr>
            <p:ph sz="quarter" idx="4294967295"/>
          </p:nvPr>
        </p:nvSpPr>
        <p:spPr>
          <a:xfrm>
            <a:off x="611188" y="620713"/>
            <a:ext cx="7993062" cy="5545137"/>
          </a:xfrm>
          <a:prstGeom prst="rect">
            <a:avLst/>
          </a:prstGeom>
        </p:spPr>
        <p:txBody>
          <a:bodyPr/>
          <a:lstStyle/>
          <a:p>
            <a:pPr marL="44450" indent="0" algn="just">
              <a:buFont typeface="Georgia" panose="02040502050405020303" pitchFamily="18" charset="0"/>
              <a:buNone/>
            </a:pPr>
            <a:r>
              <a:rPr lang="ru-RU" altLang="ru-RU" sz="3200" smtClean="0"/>
              <a:t>	Объектами управления выступают как сами объекты недвижи­мости, так и соответствующие им системы: муниципальный, ведом­ственный и частный жилищный фонд, товарищества собственников жилья, малые, средние и крупные производственные компании (в т.ч. имущественные комплексы), земельный и лесной фонды и т.д.</a:t>
            </a:r>
          </a:p>
          <a:p>
            <a:pPr marL="44450" indent="0" algn="just">
              <a:buFont typeface="Georgia" panose="02040502050405020303" pitchFamily="18" charset="0"/>
              <a:buNone/>
            </a:pPr>
            <a:endParaRPr lang="ru-RU" altLang="ru-RU" sz="3200" smtClean="0"/>
          </a:p>
        </p:txBody>
      </p:sp>
    </p:spTree>
    <p:extLst>
      <p:ext uri="{BB962C8B-B14F-4D97-AF65-F5344CB8AC3E}">
        <p14:creationId xmlns:p14="http://schemas.microsoft.com/office/powerpoint/2010/main" val="18926912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622233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26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476672"/>
            <a:ext cx="6905740" cy="5649491"/>
          </a:xfrm>
        </p:spPr>
      </p:pic>
    </p:spTree>
    <p:extLst>
      <p:ext uri="{BB962C8B-B14F-4D97-AF65-F5344CB8AC3E}">
        <p14:creationId xmlns:p14="http://schemas.microsoft.com/office/powerpoint/2010/main" val="195820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rmAutofit/>
          </a:bodyPr>
          <a:lstStyle/>
          <a:p>
            <a:r>
              <a:rPr lang="ru-RU" b="1" i="1" dirty="0"/>
              <a:t>Создание и развитие институтов публичного </a:t>
            </a:r>
            <a:r>
              <a:rPr lang="ru-RU" b="1" i="1" dirty="0" err="1"/>
              <a:t>сервейинга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4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39750" y="404813"/>
            <a:ext cx="8064500" cy="56880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45720" indent="0" algn="just" fontAlgn="auto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Основной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задачей этого вида предпринимательской деятельно­сти является </a:t>
            </a:r>
            <a:r>
              <a:rPr lang="ru-RU" sz="3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достижение максимальной эффективности использо­вания недвижимости в интересах собственника.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929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0648"/>
            <a:ext cx="7560839" cy="6264696"/>
          </a:xfrm>
        </p:spPr>
      </p:pic>
    </p:spTree>
    <p:extLst>
      <p:ext uri="{BB962C8B-B14F-4D97-AF65-F5344CB8AC3E}">
        <p14:creationId xmlns:p14="http://schemas.microsoft.com/office/powerpoint/2010/main" val="234225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7560839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1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лава\Desktop\сервейинг\17_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4664"/>
            <a:ext cx="9144000" cy="6453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309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Слава\Desktop\сервейинг\img4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843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476672"/>
            <a:ext cx="7056784" cy="56166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Задачу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экономики недвижимости можно сформулировать, как экономическую интерпретацию влияния всех существенных факторов на объект недвижимости в конкретный момент жизненного цикла на основе концепции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сервейинга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принятия соответствующего управленческого решения.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5090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</p:spPr>
        <p:txBody>
          <a:bodyPr>
            <a:normAutofit/>
          </a:bodyPr>
          <a:lstStyle/>
          <a:p>
            <a:r>
              <a:rPr lang="ru-RU" b="1" dirty="0"/>
              <a:t>4. Реализация системного подхода к управлению объектами недвижимости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на основе </a:t>
            </a:r>
            <a:r>
              <a:rPr lang="ru-RU" b="1" dirty="0" err="1"/>
              <a:t>сервейинга</a:t>
            </a:r>
            <a:r>
              <a:rPr lang="ru-RU" b="1" i="1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68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762000" y="764704"/>
            <a:ext cx="7696200" cy="517889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4763" indent="458788" algn="just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Объекты недвижимости и их совокупность во взаимодействии с различными сегментами рынка представляют собой </a:t>
            </a:r>
            <a:r>
              <a:rPr lang="ru-RU" sz="4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сложную систему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 охватывающую влияние разнохарактерных факторов в течение жизненного цикла. </a:t>
            </a:r>
          </a:p>
        </p:txBody>
      </p:sp>
    </p:spTree>
    <p:extLst>
      <p:ext uri="{BB962C8B-B14F-4D97-AF65-F5344CB8AC3E}">
        <p14:creationId xmlns:p14="http://schemas.microsoft.com/office/powerpoint/2010/main" val="193800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552728" cy="1123528"/>
          </a:xfrm>
        </p:spPr>
        <p:txBody>
          <a:bodyPr>
            <a:noAutofit/>
          </a:bodyPr>
          <a:lstStyle/>
          <a:p>
            <a:pPr>
              <a:lnSpc>
                <a:spcPts val="4800"/>
              </a:lnSpc>
            </a:pPr>
            <a:r>
              <a:rPr lang="ru-RU" sz="2800" kern="600" dirty="0" smtClean="0"/>
              <a:t>Управление объектами недвижимости на основе </a:t>
            </a:r>
            <a:r>
              <a:rPr lang="ru-RU" sz="2800" kern="600" dirty="0" err="1" smtClean="0"/>
              <a:t>сервейинга</a:t>
            </a:r>
            <a:endParaRPr lang="ru-RU" sz="2800" kern="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997152"/>
          </a:xfrm>
        </p:spPr>
      </p:pic>
    </p:spTree>
    <p:extLst>
      <p:ext uri="{BB962C8B-B14F-4D97-AF65-F5344CB8AC3E}">
        <p14:creationId xmlns:p14="http://schemas.microsoft.com/office/powerpoint/2010/main" val="154891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15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Поскольку главным в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сервейинге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является системный подход, то прежде всего необходимо охарактеризовать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сервейинг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понятиях и категориях систем.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5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Под системой понимается упорядоченная совокупность элементов, находящихся в отношениях и связях друг с другом, которые образуют определенную целостность, единство.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7829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7344815" cy="5721499"/>
          </a:xfrm>
        </p:spPr>
      </p:pic>
    </p:spTree>
    <p:extLst>
      <p:ext uri="{BB962C8B-B14F-4D97-AF65-F5344CB8AC3E}">
        <p14:creationId xmlns:p14="http://schemas.microsoft.com/office/powerpoint/2010/main" val="177481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8863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Состояние системы определяется совокупностью состояний всех ее элементов и связей, а оценивается система в зависимости от целевого назначения надежностью. </a:t>
            </a:r>
            <a:endParaRPr lang="ru-RU" dirty="0" smtClean="0"/>
          </a:p>
          <a:p>
            <a:r>
              <a:rPr lang="ru-RU" dirty="0" smtClean="0"/>
              <a:t>Так</a:t>
            </a:r>
            <a:r>
              <a:rPr lang="ru-RU" dirty="0"/>
              <a:t>, например, для оценки технических систем (машины, механизмы и т.п.) используется понятие технической надежности. </a:t>
            </a:r>
          </a:p>
          <a:p>
            <a:r>
              <a:rPr lang="ru-RU" dirty="0"/>
              <a:t>Все субъекты предпринимательской деятельности по своему целевому назначению являются экономическими системами и, соответственно, оцениваются по экономической надежности. </a:t>
            </a:r>
          </a:p>
          <a:p>
            <a:r>
              <a:rPr lang="ru-RU" dirty="0"/>
              <a:t>Под экономической надежностью конкретной системы подразумевается ее способность с помощью производственных, организационных, финансовых и других решений с заданной вероятностью обеспечивать достижение необходимого результата в условиях риска и некоторой неопределенности в заданных границах области эффективного сочетания основных параметров системы - ее доходности и устойчивости.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72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системного подхода позволяет обеспечить всестороннее необходимое и достаточное обоснование конкретных решений и проектов в сфере недвижимости, максимальную достоверность технических и экономических показателей.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8032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6141" y="3234652"/>
            <a:ext cx="7911718" cy="655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Сущность и понятие «</a:t>
            </a:r>
            <a:r>
              <a:rPr lang="ru-RU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сервейинга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53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848872" cy="6120679"/>
          </a:xfrm>
        </p:spPr>
      </p:pic>
    </p:spTree>
    <p:extLst>
      <p:ext uri="{BB962C8B-B14F-4D97-AF65-F5344CB8AC3E}">
        <p14:creationId xmlns:p14="http://schemas.microsoft.com/office/powerpoint/2010/main" val="107372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9"/>
            <a:ext cx="6552728" cy="5112568"/>
          </a:xfrm>
        </p:spPr>
      </p:pic>
    </p:spTree>
    <p:extLst>
      <p:ext uri="{BB962C8B-B14F-4D97-AF65-F5344CB8AC3E}">
        <p14:creationId xmlns:p14="http://schemas.microsoft.com/office/powerpoint/2010/main" val="124963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4624"/>
            <a:ext cx="7344815" cy="6480720"/>
          </a:xfrm>
        </p:spPr>
      </p:pic>
    </p:spTree>
    <p:extLst>
      <p:ext uri="{BB962C8B-B14F-4D97-AF65-F5344CB8AC3E}">
        <p14:creationId xmlns:p14="http://schemas.microsoft.com/office/powerpoint/2010/main" val="383118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628800"/>
            <a:ext cx="7704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6. Содержание, предмет, задачи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сервейинга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как профессиональной деятельности на рынке недвижимости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0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7200800" cy="5462067"/>
          </a:xfrm>
        </p:spPr>
      </p:pic>
    </p:spTree>
    <p:extLst>
      <p:ext uri="{BB962C8B-B14F-4D97-AF65-F5344CB8AC3E}">
        <p14:creationId xmlns:p14="http://schemas.microsoft.com/office/powerpoint/2010/main" val="103834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6768752" cy="3888432"/>
          </a:xfrm>
        </p:spPr>
      </p:pic>
    </p:spTree>
    <p:extLst>
      <p:ext uri="{BB962C8B-B14F-4D97-AF65-F5344CB8AC3E}">
        <p14:creationId xmlns:p14="http://schemas.microsoft.com/office/powerpoint/2010/main" val="265128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496944" cy="6225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549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10000"/>
          </a:bodyPr>
          <a:lstStyle/>
          <a:p>
            <a:endParaRPr lang="ru-RU" b="1" dirty="0" smtClean="0"/>
          </a:p>
          <a:p>
            <a:r>
              <a:rPr lang="ru-RU" b="1" dirty="0"/>
              <a:t>Предметом</a:t>
            </a:r>
            <a:r>
              <a:rPr lang="ru-RU" dirty="0"/>
              <a:t> </a:t>
            </a:r>
            <a:r>
              <a:rPr lang="ru-RU" dirty="0" err="1"/>
              <a:t>сервейинга</a:t>
            </a:r>
            <a:r>
              <a:rPr lang="ru-RU" dirty="0"/>
              <a:t> являются процессы, обеспечивающие создание и эффективное функционирование объектов недвижимости на всех стадиях жизненного цикла. </a:t>
            </a:r>
            <a:r>
              <a:rPr lang="ru-RU" dirty="0" smtClean="0"/>
              <a:t>В </a:t>
            </a:r>
            <a:r>
              <a:rPr lang="ru-RU" dirty="0"/>
              <a:t>силу многообразия недвижимости как объектов </a:t>
            </a:r>
            <a:r>
              <a:rPr lang="ru-RU" dirty="0" err="1"/>
              <a:t>сервейинговой</a:t>
            </a:r>
            <a:r>
              <a:rPr lang="ru-RU" dirty="0"/>
              <a:t> деятельности и в зависимости от фазы жизненного цикла предмет </a:t>
            </a:r>
            <a:r>
              <a:rPr lang="ru-RU" dirty="0" err="1"/>
              <a:t>сервейинга</a:t>
            </a:r>
            <a:r>
              <a:rPr lang="ru-RU" dirty="0"/>
              <a:t> изменяется </a:t>
            </a:r>
          </a:p>
          <a:p>
            <a:pPr marL="0" indent="0">
              <a:buNone/>
            </a:pPr>
            <a:endParaRPr lang="ru-RU" b="1" dirty="0"/>
          </a:p>
          <a:p>
            <a:endParaRPr lang="ru-RU" b="1" dirty="0" smtClean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208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Слава\Desktop\сервейинг\img-mGL2R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476673"/>
            <a:ext cx="8316416" cy="6381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543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344815" cy="4929411"/>
          </a:xfrm>
        </p:spPr>
      </p:pic>
      <p:sp>
        <p:nvSpPr>
          <p:cNvPr id="5" name="Прямоугольник 4"/>
          <p:cNvSpPr/>
          <p:nvPr/>
        </p:nvSpPr>
        <p:spPr>
          <a:xfrm>
            <a:off x="899591" y="548680"/>
            <a:ext cx="7344815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сервейинга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3703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Сущность </a:t>
            </a:r>
            <a:r>
              <a:rPr lang="ru-RU" b="1" i="1" dirty="0"/>
              <a:t>и </a:t>
            </a:r>
            <a:r>
              <a:rPr lang="ru-RU" b="1" i="1" dirty="0" smtClean="0"/>
              <a:t>понятие</a:t>
            </a:r>
            <a:br>
              <a:rPr lang="ru-RU" b="1" i="1" dirty="0" smtClean="0"/>
            </a:br>
            <a:r>
              <a:rPr lang="ru-RU" b="1" i="1" dirty="0" smtClean="0"/>
              <a:t> </a:t>
            </a:r>
            <a:r>
              <a:rPr lang="ru-RU" b="1" i="1" dirty="0"/>
              <a:t>«</a:t>
            </a:r>
            <a:r>
              <a:rPr lang="ru-RU" b="1" i="1" dirty="0" err="1"/>
              <a:t>сервейинга</a:t>
            </a:r>
            <a:r>
              <a:rPr lang="ru-RU" b="1" i="1" dirty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Современное </a:t>
            </a:r>
            <a:r>
              <a:rPr lang="ru-RU" dirty="0"/>
              <a:t>слово </a:t>
            </a:r>
            <a:r>
              <a:rPr lang="ru-RU" dirty="0" err="1"/>
              <a:t>сервейинг</a:t>
            </a:r>
            <a:r>
              <a:rPr lang="ru-RU" dirty="0"/>
              <a:t> произошло от английского «</a:t>
            </a:r>
            <a:r>
              <a:rPr lang="ru-RU" i="1" dirty="0" err="1"/>
              <a:t>survey</a:t>
            </a:r>
            <a:r>
              <a:rPr lang="ru-RU" i="1" dirty="0"/>
              <a:t>», </a:t>
            </a:r>
            <a:r>
              <a:rPr lang="ru-RU" dirty="0"/>
              <a:t>которое переводиться как обследование или проверка и которое широко используется в различных областях знаний и имеет множество значений. </a:t>
            </a:r>
          </a:p>
        </p:txBody>
      </p:sp>
    </p:spTree>
    <p:extLst>
      <p:ext uri="{BB962C8B-B14F-4D97-AF65-F5344CB8AC3E}">
        <p14:creationId xmlns:p14="http://schemas.microsoft.com/office/powerpoint/2010/main" val="69870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45259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Сервейинг</a:t>
            </a:r>
            <a:r>
              <a:rPr lang="ru-RU" sz="2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как вид профессиональной деятельности на рынке недвижимости в современном понимании вобрал в себя целый ряд специализаций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4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Autofit/>
          </a:bodyPr>
          <a:lstStyle/>
          <a:p>
            <a:r>
              <a:rPr lang="ru-RU" sz="2400" b="1" dirty="0"/>
              <a:t>Современное понимание содержания концепции </a:t>
            </a:r>
            <a:r>
              <a:rPr lang="ru-RU" sz="2400" b="1" dirty="0" err="1"/>
              <a:t>сервейинга</a:t>
            </a:r>
            <a:r>
              <a:rPr lang="ru-RU" sz="2400" b="1" dirty="0"/>
              <a:t> как профессиональной деятельности на рынке недвижимости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лава\Desktop\сервейинг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7638"/>
            <a:ext cx="9144000" cy="5440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164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7776863" cy="557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1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11188" y="731838"/>
            <a:ext cx="8064500" cy="56499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indent="-182880" algn="just" fontAlgn="auto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оценке и управлению недвижимостью, ремонту, </a:t>
            </a:r>
          </a:p>
          <a:p>
            <a:pPr indent="-182880" algn="just" fontAlgn="auto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реконструкции и модернизации зданий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indent="-182880" algn="just" fontAlgn="auto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строительной инспекции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indent="-182880" algn="just" fontAlgn="auto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участвовали в продаже и аренде коммерческой недвижимости. 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algn="just" fontAlgn="auto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Таким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образом, деятельность </a:t>
            </a:r>
            <a:r>
              <a:rPr lang="ru-RU" sz="2800" b="1" spc="3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СЕРВЕЙЕРА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охватывала в то время все этапы и формы проявления жизненного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цикла объекта недвижимости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1844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/>
              <a:t>7. </a:t>
            </a:r>
            <a:r>
              <a:rPr lang="ru-RU" b="1" dirty="0" err="1"/>
              <a:t>Сервейинг</a:t>
            </a:r>
            <a:r>
              <a:rPr lang="ru-RU" b="1" dirty="0"/>
              <a:t> – концепция системного анализа недвижимости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0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404664"/>
            <a:ext cx="6837666" cy="5721499"/>
          </a:xfrm>
        </p:spPr>
      </p:pic>
    </p:spTree>
    <p:extLst>
      <p:ext uri="{BB962C8B-B14F-4D97-AF65-F5344CB8AC3E}">
        <p14:creationId xmlns:p14="http://schemas.microsoft.com/office/powerpoint/2010/main" val="76224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548680"/>
            <a:ext cx="8291264" cy="59766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500"/>
              </a:spcAft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Последовательно утрачиваемые с течением времени </a:t>
            </a:r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потребительние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свойства приводят к снижению полезности недвижимости, </a:t>
            </a:r>
            <a:r>
              <a:rPr lang="ru-RU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 уменьшению ее потребительной стоимости.</a:t>
            </a:r>
            <a:endParaRPr lang="ru-RU" sz="105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500"/>
              </a:spcAft>
            </a:pPr>
            <a:r>
              <a:rPr lang="ru-RU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Уменьшение стоимости  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приводит к изменению стоимостного эквивалента конкретного вида использования (цены товара или величины совокупного дохода) (его называют «стоимость в использовании»). </a:t>
            </a:r>
            <a:endParaRPr lang="ru-RU" sz="105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500"/>
              </a:spcAft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 звенья единой причинно-следственной связи потребительная стоимость -&gt; общая стоимость -&gt; стоимость в использовании подчиняется общей закономерности изменения во времени. Стоимость готового объекта недвижимости последовательно снижается с течением времени. </a:t>
            </a:r>
            <a:endParaRPr lang="ru-RU" sz="105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500"/>
              </a:spcAft>
            </a:pP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Актуальное значение стоимости может быть определено </a:t>
            </a:r>
            <a:r>
              <a:rPr lang="ru-RU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проведении детального анализа условий воспроизводства, Определение параметров для нахождения стоимости в </a:t>
            </a:r>
            <a:r>
              <a:rPr lang="ru-RU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использовании  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предполагает проведение соответствующих экспертиз.  </a:t>
            </a:r>
            <a:endParaRPr lang="ru-RU" sz="105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07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7344815" cy="5577483"/>
          </a:xfrm>
        </p:spPr>
      </p:pic>
    </p:spTree>
    <p:extLst>
      <p:ext uri="{BB962C8B-B14F-4D97-AF65-F5344CB8AC3E}">
        <p14:creationId xmlns:p14="http://schemas.microsoft.com/office/powerpoint/2010/main" val="356696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Слава\Desktop\сервейинг\image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764704"/>
            <a:ext cx="7632848" cy="5736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461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лава\Desktop\сервейинг\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0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26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/>
              <a:t>Множество значений термина </a:t>
            </a:r>
            <a:r>
              <a:rPr lang="ru-RU" i="1" dirty="0" err="1"/>
              <a:t>survey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в естественных науках термин </a:t>
            </a:r>
            <a:r>
              <a:rPr lang="ru-RU" dirty="0" err="1"/>
              <a:t>survey</a:t>
            </a:r>
            <a:r>
              <a:rPr lang="ru-RU" dirty="0"/>
              <a:t> обозначает: комплексное исследование, изучение; обследование (медицина); обзор; </a:t>
            </a:r>
            <a:r>
              <a:rPr lang="ru-RU" dirty="0" smtClean="0"/>
              <a:t>рецензия;</a:t>
            </a:r>
          </a:p>
          <a:p>
            <a:r>
              <a:rPr lang="ru-RU" dirty="0" smtClean="0"/>
              <a:t>в </a:t>
            </a:r>
            <a:r>
              <a:rPr lang="ru-RU" dirty="0"/>
              <a:t>общественных науках это слово используется в </a:t>
            </a:r>
            <a:r>
              <a:rPr lang="ru-RU" dirty="0" smtClean="0"/>
              <a:t>значениях: </a:t>
            </a:r>
            <a:r>
              <a:rPr lang="ru-RU" dirty="0"/>
              <a:t>анкетирование, опрос, интервьюирование, обзор, обозрение, анализ, оценка.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технических науках содержанием этого термина являются экспертиза; межевание, землемерные работы (геодезия); полевое исследование, съемка (топография); геологическая разведка (геология); осмотр и т.д</a:t>
            </a:r>
            <a:r>
              <a:rPr lang="ru-RU" dirty="0" smtClean="0"/>
              <a:t>.;</a:t>
            </a:r>
          </a:p>
          <a:p>
            <a:r>
              <a:rPr lang="ru-RU" dirty="0" smtClean="0"/>
              <a:t>понятие </a:t>
            </a:r>
            <a:r>
              <a:rPr lang="ru-RU" dirty="0" err="1"/>
              <a:t>сервейинг</a:t>
            </a:r>
            <a:r>
              <a:rPr lang="ru-RU" dirty="0"/>
              <a:t> может иметь отношение как к небольшому земельному участку под домом, так и ко всей поверхности </a:t>
            </a:r>
            <a:r>
              <a:rPr lang="ru-RU" dirty="0" smtClean="0"/>
              <a:t>Земли;</a:t>
            </a:r>
          </a:p>
          <a:p>
            <a:r>
              <a:rPr lang="ru-RU" dirty="0" smtClean="0"/>
              <a:t>в раннем </a:t>
            </a:r>
            <a:r>
              <a:rPr lang="ru-RU" dirty="0"/>
              <a:t>и </a:t>
            </a:r>
            <a:r>
              <a:rPr lang="ru-RU" dirty="0" smtClean="0"/>
              <a:t>распространенном </a:t>
            </a:r>
            <a:r>
              <a:rPr lang="ru-RU" dirty="0"/>
              <a:t>понимании </a:t>
            </a:r>
            <a:r>
              <a:rPr lang="ru-RU" dirty="0" err="1"/>
              <a:t>сервейинг</a:t>
            </a:r>
            <a:r>
              <a:rPr lang="ru-RU" dirty="0"/>
              <a:t> определяет область знаний, связанных с измерениями на земле — это наука и техника точного определения в пространстве местоположения точек на поверхности Земли, измерения расстояний и углов между ними. Эти данные используются при определении границ владений собственников недвижимости, при составлении карт, разработке планов территорий и </a:t>
            </a:r>
            <a:r>
              <a:rPr lang="ru-RU" dirty="0" smtClean="0"/>
              <a:t>застройки;</a:t>
            </a:r>
          </a:p>
          <a:p>
            <a:r>
              <a:rPr lang="ru-RU" dirty="0"/>
              <a:t> в</a:t>
            </a:r>
            <a:r>
              <a:rPr lang="ru-RU" i="1" dirty="0"/>
              <a:t> сфере недвижимости термин</a:t>
            </a:r>
            <a:r>
              <a:rPr lang="ru-RU" dirty="0"/>
              <a:t> «</a:t>
            </a:r>
            <a:r>
              <a:rPr lang="ru-RU" dirty="0" err="1"/>
              <a:t>сервейинг</a:t>
            </a:r>
            <a:r>
              <a:rPr lang="ru-RU" dirty="0"/>
              <a:t>» используется в значении, присущем техническим наукам;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66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59993" y="761509"/>
            <a:ext cx="778720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Объект всегда существует в пространственном окружении, которое с течением времени развивается, утрачивая одни характеристики и приобретая другие. Содержание и степень этих изменений имеют свою значительную специфику, связанную с рассмотрением города в целом.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Рисунок 6" descr="http://www.valnet.ru/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022104"/>
            <a:ext cx="202792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58597" y="2780928"/>
            <a:ext cx="778720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Существует еще один аспект динамики - возможность изменения вида использования объекта недвижимости на различных этапах жизненного цикла.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Свое содержание должны иметь и проводимые экспертизы.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04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7632847" cy="5505475"/>
          </a:xfrm>
        </p:spPr>
      </p:pic>
    </p:spTree>
    <p:extLst>
      <p:ext uri="{BB962C8B-B14F-4D97-AF65-F5344CB8AC3E}">
        <p14:creationId xmlns:p14="http://schemas.microsoft.com/office/powerpoint/2010/main" val="96909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33194"/>
            <a:ext cx="7200800" cy="5632110"/>
          </a:xfrm>
        </p:spPr>
      </p:pic>
    </p:spTree>
    <p:extLst>
      <p:ext uri="{BB962C8B-B14F-4D97-AF65-F5344CB8AC3E}">
        <p14:creationId xmlns:p14="http://schemas.microsoft.com/office/powerpoint/2010/main" val="84571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560839" cy="5577483"/>
          </a:xfrm>
        </p:spPr>
      </p:pic>
    </p:spTree>
    <p:extLst>
      <p:ext uri="{BB962C8B-B14F-4D97-AF65-F5344CB8AC3E}">
        <p14:creationId xmlns:p14="http://schemas.microsoft.com/office/powerpoint/2010/main" val="31209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8352928" cy="5976664"/>
          </a:xfrm>
        </p:spPr>
      </p:pic>
    </p:spTree>
    <p:extLst>
      <p:ext uri="{BB962C8B-B14F-4D97-AF65-F5344CB8AC3E}">
        <p14:creationId xmlns:p14="http://schemas.microsoft.com/office/powerpoint/2010/main" val="249574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6672"/>
            <a:ext cx="7272808" cy="5649491"/>
          </a:xfrm>
        </p:spPr>
      </p:pic>
    </p:spTree>
    <p:extLst>
      <p:ext uri="{BB962C8B-B14F-4D97-AF65-F5344CB8AC3E}">
        <p14:creationId xmlns:p14="http://schemas.microsoft.com/office/powerpoint/2010/main" val="230299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7848871" cy="5793507"/>
          </a:xfrm>
        </p:spPr>
      </p:pic>
    </p:spTree>
    <p:extLst>
      <p:ext uri="{BB962C8B-B14F-4D97-AF65-F5344CB8AC3E}">
        <p14:creationId xmlns:p14="http://schemas.microsoft.com/office/powerpoint/2010/main" val="378337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лава\Desktop\сервейинг\631f93c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0688"/>
            <a:ext cx="9108836" cy="6237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181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39750" y="731838"/>
            <a:ext cx="8135938" cy="58658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45720" indent="0" algn="just" fontAlgn="auto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5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Правовая экспертиза 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проводится в соответствии и на основаниях </a:t>
            </a: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законодательства 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РФ, в том </a:t>
            </a: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числе: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40236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68313" y="731838"/>
            <a:ext cx="8351837" cy="557688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indent="-182880" algn="just" fontAlgn="auto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закона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 государственной регистрации прав на недвижимое имущество и сделок с ним»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 21 июня 1997 года № 122-ФЗ с дополнениями и изменениями согласно Федеральному закону № 217-ФЗ от 30 декабря 2004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года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2241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лава\Desktop\сервейинг\1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800105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692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838"/>
            <a:ext cx="7532688" cy="550545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4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Гражданскому </a:t>
            </a:r>
            <a:r>
              <a:rPr lang="ru-RU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кодексу </a:t>
            </a:r>
            <a:r>
              <a:rPr lang="ru-RU" sz="4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7237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11188" y="731838"/>
            <a:ext cx="8208962" cy="550545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marL="6350" indent="215900" algn="ctr" fontAlgn="auto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Земельному</a:t>
            </a:r>
            <a:r>
              <a:rPr lang="ru-RU" sz="6000" b="1" dirty="0" smtClean="0">
                <a:solidFill>
                  <a:srgbClr val="0000CC"/>
                </a:solidFill>
              </a:rPr>
              <a:t> </a:t>
            </a:r>
            <a:r>
              <a:rPr lang="ru-RU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кодексу</a:t>
            </a:r>
            <a:r>
              <a:rPr lang="ru-RU" sz="6000" b="1" dirty="0" smtClean="0">
                <a:solidFill>
                  <a:srgbClr val="0000CC"/>
                </a:solidFill>
              </a:rPr>
              <a:t>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2348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838"/>
            <a:ext cx="7461250" cy="5434012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Водному кодексу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3836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838"/>
            <a:ext cx="7532688" cy="5434012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Градостроительному кодексу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420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11188" y="731838"/>
            <a:ext cx="8137525" cy="550545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Жилищному кодексу 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921857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2"/>
          <p:cNvSpPr>
            <a:spLocks noGrp="1"/>
          </p:cNvSpPr>
          <p:nvPr>
            <p:ph sz="quarter" idx="4294967295"/>
          </p:nvPr>
        </p:nvSpPr>
        <p:spPr>
          <a:xfrm>
            <a:off x="755650" y="549275"/>
            <a:ext cx="7920038" cy="5688013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altLang="ru-RU" sz="6000" smtClean="0"/>
              <a:t>а также законам о недрах, воздушном пространстве и др.</a:t>
            </a:r>
          </a:p>
          <a:p>
            <a:endParaRPr lang="ru-RU" altLang="ru-RU" sz="6000" smtClean="0"/>
          </a:p>
        </p:txBody>
      </p:sp>
    </p:spTree>
    <p:extLst>
      <p:ext uri="{BB962C8B-B14F-4D97-AF65-F5344CB8AC3E}">
        <p14:creationId xmlns:p14="http://schemas.microsoft.com/office/powerpoint/2010/main" val="386056068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762000" y="476250"/>
            <a:ext cx="7696200" cy="54673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4763" indent="458788" algn="just" fontAlgn="auto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Прежде всего при экспертизе определяется </a:t>
            </a:r>
            <a:r>
              <a:rPr lang="ru-RU" sz="4800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принадлежность</a:t>
            </a:r>
            <a:r>
              <a:rPr lang="ru-RU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земельного участка конкретному собственнику, владельцу или пользователю. 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713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11188" y="476250"/>
            <a:ext cx="7993062" cy="583247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4763" indent="458788" algn="just" fontAlgn="auto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Затем определяются:</a:t>
            </a:r>
          </a:p>
          <a:p>
            <a:pPr marL="4763" indent="458788" algn="just" fontAlgn="auto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признаки и характеристики земельного участка, его идентификационные признаки;</a:t>
            </a:r>
          </a:p>
          <a:p>
            <a:pPr marL="4763" indent="458788" algn="just" fontAlgn="auto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характеристики правового режима использования участка;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309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84213" y="549275"/>
            <a:ext cx="7991475" cy="583247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4763" indent="458788" algn="just" fontAlgn="auto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характеристики предшествующих прав на земельный участок;</a:t>
            </a:r>
          </a:p>
          <a:p>
            <a:pPr marL="4763" indent="458788" algn="just" fontAlgn="auto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градостроительные требования к использованию земельного участка;</a:t>
            </a:r>
          </a:p>
          <a:p>
            <a:pPr marL="4763" indent="458788" algn="just" fontAlgn="auto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характеристики фактического использования участка.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3873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762000" y="404813"/>
            <a:ext cx="7696200" cy="5538787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4763" indent="458788" algn="just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состав идентификационных признаков земельного участка </a:t>
            </a: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включаются:</a:t>
            </a:r>
          </a:p>
          <a:p>
            <a:pPr marL="106363" indent="585788" algn="just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кадастровый номер земельного участка</a:t>
            </a: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marL="106363" indent="585788" algn="just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коды административных округа, города, в котором расположен участок</a:t>
            </a: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marL="106363" indent="585788" algn="just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код соответствующего района округа, номер квартала в районе, номер участка в квартале. </a:t>
            </a:r>
          </a:p>
        </p:txBody>
      </p:sp>
    </p:spTree>
    <p:extLst>
      <p:ext uri="{BB962C8B-B14F-4D97-AF65-F5344CB8AC3E}">
        <p14:creationId xmlns:p14="http://schemas.microsoft.com/office/powerpoint/2010/main" val="5235249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Слава\Desktop\сервейинг\6546465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620688"/>
            <a:ext cx="8064896" cy="6237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715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755650" y="404813"/>
            <a:ext cx="7993063" cy="59039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45720" indent="0" algn="just" fontAlgn="auto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Границы территории земельного участка и его частей отображаются на кадастровом плане участка. </a:t>
            </a:r>
            <a:endParaRPr lang="ru-RU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algn="just" fontAlgn="auto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Координатное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описание границ участка и его частей представляется в форме координат. </a:t>
            </a:r>
            <a:endParaRPr lang="ru-RU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algn="just" fontAlgn="auto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Остальные </a:t>
            </a:r>
            <a:r>
              <a:rPr lang="ru-RU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индентификационные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признаки участка фиксируются в текстовом виде или в табличной форме.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04276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762000" y="404813"/>
            <a:ext cx="7696200" cy="553878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4763" indent="458788" algn="just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36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Характеристики правового режима использования земельного участка или его части</a:t>
            </a:r>
            <a:endParaRPr lang="ru-RU" sz="36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763" indent="458788" algn="just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состав характеристик имущественных прав регистрации входят: форма собственности и вид внешнего права на земельный участок или его часть, сделки с недвижимостью, имущественные претензии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4231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84213" y="476250"/>
            <a:ext cx="7920037" cy="5689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4763" indent="458788" algn="just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состав градостроительных регламентов общего вида наряду с требованиями градостроительного зонирования входят требования, установленные по отношению к объектам транспортной и инженерной инфраструктуры, а также требования к функционально-планировочным образованиям и их участкам как объектам нормирования.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475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84213" y="476250"/>
            <a:ext cx="7920037" cy="583247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45720" indent="0" algn="just" fontAlgn="auto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Градостроительные регламенты особого вида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устанавливают требования к использованию территории в границах зон с особым регулированием градостроительной деятельности, в том числе для исторических территорий, включая территории объектов культурного наследия и территории зон их охраны, для территорий природного комплекса особо охраняемые природные территории, для территорий, подверженных опасным воздействиям природного и техногенного характера.</a:t>
            </a:r>
          </a:p>
          <a:p>
            <a:pPr indent="-182880"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209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762000" y="404813"/>
            <a:ext cx="7913688" cy="59039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4763" indent="458788" algn="just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Характеристики фактического использования земельного участка представляют собой сведения о расположенных на земельном участке, а также в пределах его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подземного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воздушного пространства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зданиях, строениях, сооружениях, стационарных объектах и элементах комплексного благоустройства или их частей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4763" indent="458788" algn="just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43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ъект 2"/>
          <p:cNvSpPr>
            <a:spLocks noGrp="1"/>
          </p:cNvSpPr>
          <p:nvPr>
            <p:ph sz="quarter" idx="4294967295"/>
          </p:nvPr>
        </p:nvSpPr>
        <p:spPr>
          <a:xfrm>
            <a:off x="539750" y="731838"/>
            <a:ext cx="8064500" cy="5434012"/>
          </a:xfrm>
          <a:prstGeom prst="rect">
            <a:avLst/>
          </a:prstGeo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3200" smtClean="0"/>
              <a:t>общая площадь помещений здания и встроенно-пристроенных к нему объектов (жилых помещений, нежилых помещений, встроенно-пристроенных объектов),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3200" smtClean="0"/>
              <a:t> высота и этажность здания и его частей,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3200" smtClean="0"/>
              <a:t> площадь территории во внешних габаритах цокольной части здания и т.д.</a:t>
            </a:r>
          </a:p>
          <a:p>
            <a:endParaRPr lang="ru-RU" altLang="ru-RU" sz="3200" smtClean="0"/>
          </a:p>
        </p:txBody>
      </p:sp>
    </p:spTree>
    <p:extLst>
      <p:ext uri="{BB962C8B-B14F-4D97-AF65-F5344CB8AC3E}">
        <p14:creationId xmlns:p14="http://schemas.microsoft.com/office/powerpoint/2010/main" val="3376060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84213" y="765175"/>
            <a:ext cx="7920037" cy="532765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48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Экспертиза</a:t>
            </a: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48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местоположения</a:t>
            </a:r>
            <a:endParaRPr lang="ru-RU" sz="48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136549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7776864" cy="6048672"/>
          </a:xfrm>
        </p:spPr>
      </p:pic>
    </p:spTree>
    <p:extLst>
      <p:ext uri="{BB962C8B-B14F-4D97-AF65-F5344CB8AC3E}">
        <p14:creationId xmlns:p14="http://schemas.microsoft.com/office/powerpoint/2010/main" val="4214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762000" y="333375"/>
            <a:ext cx="7696200" cy="561022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4763" indent="458788" algn="just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Транспортная доступность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характеризуется близостью объекта к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центру города, к административным учреждениям, общественным центрам, музеям, театрам, супермаркетам, зонам отдыха и пр. 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763" indent="458788" algn="just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04639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755650" y="476250"/>
            <a:ext cx="7704138" cy="57610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44450" indent="573088" algn="just" fontAlgn="auto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стоимость объекта недвижимости существенное влияние оказывают также ландшафтные характеристики, например, набережные рек и каналов, наличие вблизи парков и лесонасаждений. </a:t>
            </a:r>
            <a:endParaRPr lang="ru-RU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4450" indent="573088" algn="just" fontAlgn="auto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Кроме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того, имеет значение социальный фактор, проживание однородных социальных групп в престижных районах. </a:t>
            </a:r>
          </a:p>
          <a:p>
            <a:pPr indent="-182880"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9261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2.История </a:t>
            </a:r>
            <a:r>
              <a:rPr lang="ru-RU" b="1" i="1" dirty="0"/>
              <a:t>возникновения </a:t>
            </a:r>
            <a:r>
              <a:rPr lang="ru-RU" b="1" i="1" dirty="0" err="1"/>
              <a:t>сервейинга</a:t>
            </a:r>
            <a:r>
              <a:rPr lang="ru-RU" b="1" i="1" dirty="0"/>
              <a:t>, его развитие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29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Слава\Desktop\сервейинг\img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692696"/>
            <a:ext cx="8784976" cy="6165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46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Слава\Desktop\сервейинг\img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6632"/>
            <a:ext cx="9144000" cy="67097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147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762000" y="476250"/>
            <a:ext cx="7696200" cy="5467350"/>
          </a:xfrm>
          <a:prstGeom prst="rect">
            <a:avLst/>
          </a:prstGeom>
        </p:spPr>
        <p:txBody>
          <a:bodyPr/>
          <a:lstStyle/>
          <a:p>
            <a:pPr marL="4763" indent="458788"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600" smtClean="0"/>
              <a:t>Экспертиза местоположения проводится для анализа месторасположения земельных участков и территорий, предполагаемых для жилой застройки, с целью выбора наиболее экономически выгодного решения с учетом наличия коммунальной системы, транспортной доступности, ландшафтных, социальных и других характеристик. </a:t>
            </a:r>
          </a:p>
        </p:txBody>
      </p:sp>
    </p:spTree>
    <p:extLst>
      <p:ext uri="{BB962C8B-B14F-4D97-AF65-F5344CB8AC3E}">
        <p14:creationId xmlns:p14="http://schemas.microsoft.com/office/powerpoint/2010/main" val="32480586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11188" y="731838"/>
            <a:ext cx="8064500" cy="536098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4763" indent="458788" algn="just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Для коммерческой недвижимости местоположение также весьма существенно влияет на ее доходность.</a:t>
            </a:r>
          </a:p>
          <a:p>
            <a:pPr marL="4763" indent="458788" algn="just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Как показал опыт крупных городов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Европы,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хорошими условиями для месторасположения многофункциональных торговых центров обладают: пересечения крупных автотранспортных магистралей, непосредственная близость станций метро и остановок наземного транспорта.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971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5733256"/>
            <a:ext cx="6512511" cy="72008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1500" dirty="0"/>
              <a:t>Рисунок. </a:t>
            </a:r>
            <a:r>
              <a:rPr lang="ru-RU" sz="1500" dirty="0" err="1"/>
              <a:t>Ситус</a:t>
            </a:r>
            <a:r>
              <a:rPr lang="ru-RU" sz="1500" dirty="0"/>
              <a:t> типичного использования недвижимости для розничной торговли</a:t>
            </a:r>
          </a:p>
        </p:txBody>
      </p:sp>
      <p:pic>
        <p:nvPicPr>
          <p:cNvPr id="45059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8050" y="692150"/>
            <a:ext cx="7046913" cy="482441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67133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762000" y="404813"/>
            <a:ext cx="7696200" cy="5538787"/>
          </a:xfrm>
          <a:prstGeom prst="rect">
            <a:avLst/>
          </a:prstGeom>
        </p:spPr>
        <p:txBody>
          <a:bodyPr/>
          <a:lstStyle/>
          <a:p>
            <a:pPr marL="4763" indent="446088"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600" smtClean="0"/>
              <a:t>Чаще всего подобные центры целесообразно располагать в «спальных» районах либо за городом, фактически на пустыре, возле крупной магистрали. </a:t>
            </a:r>
          </a:p>
          <a:p>
            <a:pPr marL="4763" indent="446088"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600" smtClean="0"/>
              <a:t>В этом случае имеется возможность развития этих центров с целью дальнейшего расширения бизнеса.</a:t>
            </a:r>
          </a:p>
        </p:txBody>
      </p:sp>
    </p:spTree>
    <p:extLst>
      <p:ext uri="{BB962C8B-B14F-4D97-AF65-F5344CB8AC3E}">
        <p14:creationId xmlns:p14="http://schemas.microsoft.com/office/powerpoint/2010/main" val="410087969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ъект 2"/>
          <p:cNvSpPr>
            <a:spLocks noGrp="1"/>
          </p:cNvSpPr>
          <p:nvPr>
            <p:ph sz="quarter" idx="4294967295"/>
          </p:nvPr>
        </p:nvSpPr>
        <p:spPr>
          <a:xfrm>
            <a:off x="755650" y="692150"/>
            <a:ext cx="7993063" cy="5616575"/>
          </a:xfrm>
          <a:prstGeom prst="rect">
            <a:avLst/>
          </a:prstGeom>
        </p:spPr>
        <p:txBody>
          <a:bodyPr/>
          <a:lstStyle/>
          <a:p>
            <a:pPr marL="44450" indent="0" algn="just">
              <a:buFont typeface="Georgia" panose="02040502050405020303" pitchFamily="18" charset="0"/>
              <a:buNone/>
            </a:pPr>
            <a:r>
              <a:rPr lang="ru-RU" altLang="ru-RU" sz="3200" smtClean="0"/>
              <a:t>	Местоположение является одним из наиболее важных факторов, влияющих на стоимость недвижимости. </a:t>
            </a:r>
          </a:p>
          <a:p>
            <a:pPr marL="44450" indent="0" algn="just">
              <a:buFont typeface="Georgia" panose="02040502050405020303" pitchFamily="18" charset="0"/>
              <a:buNone/>
            </a:pPr>
            <a:r>
              <a:rPr lang="ru-RU" altLang="ru-RU" sz="3200" smtClean="0"/>
              <a:t>	Качество местоположения зависит от того, насколько физические параметры участка соответствуют принятому в данном районе типу землепользования, а также от его близости к экономически активной среде. </a:t>
            </a:r>
          </a:p>
        </p:txBody>
      </p:sp>
    </p:spTree>
    <p:extLst>
      <p:ext uri="{BB962C8B-B14F-4D97-AF65-F5344CB8AC3E}">
        <p14:creationId xmlns:p14="http://schemas.microsoft.com/office/powerpoint/2010/main" val="19782161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838"/>
            <a:ext cx="7461250" cy="528955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Техническая экспертиза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389547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755650" y="692150"/>
            <a:ext cx="7848600" cy="54737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4763" indent="458788" algn="just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40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Техническая экспертиза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совокупности с другими видами экспертиз — правовой, местоположения, экологической, экономической и управленческой — направлена на получение максимального эффекта от использования недвижимости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8153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11188" y="731838"/>
            <a:ext cx="8064500" cy="5505450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44450" indent="771525" algn="just" fontAlgn="auto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Важнейшие ее составляющие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501650" indent="-457200" algn="just" fontAlgn="auto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обследование строительных конструкций и систем инженерного оборудования объектов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marL="501650" indent="-457200" algn="just" fontAlgn="auto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поверочные расчеты несущей способности оснований, фундаментов и конструкций надземной части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marL="501650" indent="-457200" algn="just" fontAlgn="auto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техническое заключение с выводами и рекомендациями на уровне технических решений по их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модернизации,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усилению в случае необходимости.</a:t>
            </a:r>
          </a:p>
          <a:p>
            <a:pPr indent="-182880"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54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rmAutofit/>
          </a:bodyPr>
          <a:lstStyle/>
          <a:p>
            <a:r>
              <a:rPr lang="ru-RU" sz="2000" b="1" i="1" dirty="0"/>
              <a:t>История возникновения </a:t>
            </a:r>
            <a:r>
              <a:rPr lang="ru-RU" sz="2000" b="1" i="1" dirty="0" err="1"/>
              <a:t>сервейинга</a:t>
            </a:r>
            <a:r>
              <a:rPr lang="ru-RU" sz="2000" b="1" i="1" dirty="0"/>
              <a:t>, его развитие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584" y="908720"/>
            <a:ext cx="8229600" cy="57606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u="sng" dirty="0"/>
              <a:t>Первые технологии </a:t>
            </a:r>
            <a:r>
              <a:rPr lang="ru-RU" dirty="0" err="1"/>
              <a:t>сервейинга</a:t>
            </a:r>
            <a:r>
              <a:rPr lang="ru-RU" dirty="0"/>
              <a:t> были </a:t>
            </a:r>
            <a:r>
              <a:rPr lang="ru-RU" dirty="0" smtClean="0"/>
              <a:t> </a:t>
            </a:r>
            <a:r>
              <a:rPr lang="ru-RU" dirty="0"/>
              <a:t>известны и широко использовались </a:t>
            </a:r>
            <a:r>
              <a:rPr lang="ru-RU" dirty="0" smtClean="0"/>
              <a:t> </a:t>
            </a:r>
            <a:r>
              <a:rPr lang="ru-RU" dirty="0"/>
              <a:t>в Древнем мире (около 5000 лет назад</a:t>
            </a:r>
            <a:r>
              <a:rPr lang="ru-RU" dirty="0" smtClean="0"/>
              <a:t>).    </a:t>
            </a:r>
          </a:p>
          <a:p>
            <a:pPr marL="0" indent="0">
              <a:buNone/>
            </a:pPr>
            <a:r>
              <a:rPr lang="ru-RU" u="sng" dirty="0" smtClean="0"/>
              <a:t>В </a:t>
            </a:r>
            <a:r>
              <a:rPr lang="ru-RU" u="sng" dirty="0"/>
              <a:t>Европе </a:t>
            </a:r>
            <a:r>
              <a:rPr lang="ru-RU" dirty="0" err="1"/>
              <a:t>сервейинг</a:t>
            </a:r>
            <a:r>
              <a:rPr lang="ru-RU" dirty="0"/>
              <a:t> как самостоятельный вид профессиональной деятельности получил широкое распространение в средние века, и на начальном этапе включал в себя функции специально уполномоченных государственных чиновников по межеванию земельных участков, регистрации объектов земельной собственности и прав на них. Основой развития английской экономической школы и практики явились вопросы, связанные с </a:t>
            </a:r>
            <a:r>
              <a:rPr lang="ru-RU" u="sng" dirty="0"/>
              <a:t>недвижимостью</a:t>
            </a:r>
            <a:r>
              <a:rPr lang="ru-RU" u="sng" dirty="0" smtClean="0"/>
              <a:t>.</a:t>
            </a:r>
          </a:p>
          <a:p>
            <a:pPr marL="0" indent="0">
              <a:buNone/>
            </a:pPr>
            <a:r>
              <a:rPr lang="ru-RU" u="sng" dirty="0"/>
              <a:t>С развитием мануфактур</a:t>
            </a:r>
            <a:r>
              <a:rPr lang="ru-RU" dirty="0"/>
              <a:t>, а затем </a:t>
            </a:r>
            <a:r>
              <a:rPr lang="ru-RU" dirty="0" smtClean="0"/>
              <a:t> </a:t>
            </a:r>
            <a:r>
              <a:rPr lang="ru-RU" dirty="0"/>
              <a:t>промышленного производства, стали появляться и расти города. Интенсивное строительство привело к появлению новых и разнообразных объектов недвижимости. Необходимо было </a:t>
            </a:r>
            <a:r>
              <a:rPr lang="ru-RU" dirty="0" smtClean="0"/>
              <a:t> </a:t>
            </a:r>
            <a:r>
              <a:rPr lang="ru-RU" dirty="0"/>
              <a:t>вести работы по межеванию землевладений, </a:t>
            </a:r>
            <a:r>
              <a:rPr lang="ru-RU" dirty="0" smtClean="0"/>
              <a:t> </a:t>
            </a:r>
            <a:r>
              <a:rPr lang="ru-RU" dirty="0"/>
              <a:t>контролировать строительный процесс, </a:t>
            </a:r>
            <a:r>
              <a:rPr lang="ru-RU" dirty="0" err="1"/>
              <a:t>формализованно</a:t>
            </a:r>
            <a:r>
              <a:rPr lang="ru-RU" dirty="0"/>
              <a:t> описывать и оформлять новые объекты в собственность, обеспечивать их безопасную эксплуатацию и страховую защиту.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Это привело к </a:t>
            </a:r>
            <a:r>
              <a:rPr lang="ru-RU" u="sng" dirty="0"/>
              <a:t>расширению перечня функций </a:t>
            </a:r>
            <a:r>
              <a:rPr lang="ru-RU" dirty="0"/>
              <a:t>профессиональных </a:t>
            </a:r>
            <a:r>
              <a:rPr lang="ru-RU" dirty="0" err="1"/>
              <a:t>сервейеров</a:t>
            </a:r>
            <a:r>
              <a:rPr lang="ru-RU" dirty="0"/>
              <a:t>, которые охватывали все новые области знаний и практической деятельности — от землеустроительных, геодезических работ и картографии до инспектирования, комплексной экспертизы, оценки и управления объектами недвижимости.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69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549275"/>
            <a:ext cx="8229600" cy="5581650"/>
          </a:xfrm>
          <a:prstGeom prst="rect">
            <a:avLst/>
          </a:prstGeom>
        </p:spPr>
        <p:txBody>
          <a:bodyPr/>
          <a:lstStyle/>
          <a:p>
            <a:pPr marL="4763" indent="458788"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200" smtClean="0"/>
              <a:t>Критериями оценки технического состояния являются нормативные значения параметров, характеризующих прочность, деформируемость, устойчивость и другие нормируемые характеристики строительных конструкций. </a:t>
            </a:r>
          </a:p>
          <a:p>
            <a:pPr marL="4763" indent="458788"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200" smtClean="0"/>
              <a:t>Техническая экспертиза (обследование) зданий и сооружений проводится при возникновении отклонений от проектных (расчет­ных) параметров с целью их объективной оценки.</a:t>
            </a:r>
          </a:p>
          <a:p>
            <a:pPr marL="4763" indent="458788" algn="just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3200" smtClean="0"/>
          </a:p>
        </p:txBody>
      </p:sp>
    </p:spTree>
    <p:extLst>
      <p:ext uri="{BB962C8B-B14F-4D97-AF65-F5344CB8AC3E}">
        <p14:creationId xmlns:p14="http://schemas.microsoft.com/office/powerpoint/2010/main" val="4071451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ъект 2"/>
          <p:cNvSpPr>
            <a:spLocks noGrp="1"/>
          </p:cNvSpPr>
          <p:nvPr>
            <p:ph sz="quarter" idx="4294967295"/>
          </p:nvPr>
        </p:nvSpPr>
        <p:spPr>
          <a:xfrm>
            <a:off x="684213" y="620713"/>
            <a:ext cx="7991475" cy="5616575"/>
          </a:xfrm>
          <a:prstGeom prst="rect">
            <a:avLst/>
          </a:prstGeom>
        </p:spPr>
        <p:txBody>
          <a:bodyPr/>
          <a:lstStyle/>
          <a:p>
            <a:pPr marL="44450" indent="0" algn="just">
              <a:buFont typeface="Georgia" panose="02040502050405020303" pitchFamily="18" charset="0"/>
              <a:buNone/>
            </a:pPr>
            <a:r>
              <a:rPr lang="ru-RU" altLang="ru-RU" sz="3200" smtClean="0"/>
              <a:t>	Базовая оценка здания как объекта недвижимости определяется как разница его балансовой стоимости и суммы износа. </a:t>
            </a:r>
          </a:p>
          <a:p>
            <a:pPr marL="44450" indent="0" algn="just">
              <a:buFont typeface="Georgia" panose="02040502050405020303" pitchFamily="18" charset="0"/>
              <a:buNone/>
            </a:pPr>
            <a:r>
              <a:rPr lang="ru-RU" altLang="ru-RU" sz="3200" smtClean="0"/>
              <a:t>	В условиях функционирования рынка недвижимости операции купли—прода­жи невозможно производить с должной эффективностью без исчер­пывающих сведений о техническом состоянии здания, сооружения или комплекса в целом</a:t>
            </a:r>
          </a:p>
        </p:txBody>
      </p:sp>
    </p:spTree>
    <p:extLst>
      <p:ext uri="{BB962C8B-B14F-4D97-AF65-F5344CB8AC3E}">
        <p14:creationId xmlns:p14="http://schemas.microsoft.com/office/powerpoint/2010/main" val="305073187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ъект 2"/>
          <p:cNvSpPr>
            <a:spLocks noGrp="1"/>
          </p:cNvSpPr>
          <p:nvPr>
            <p:ph sz="quarter" idx="4294967295"/>
          </p:nvPr>
        </p:nvSpPr>
        <p:spPr>
          <a:xfrm>
            <a:off x="611188" y="549275"/>
            <a:ext cx="8064500" cy="5903913"/>
          </a:xfrm>
          <a:prstGeom prst="rect">
            <a:avLst/>
          </a:prstGeom>
        </p:spPr>
        <p:txBody>
          <a:bodyPr/>
          <a:lstStyle/>
          <a:p>
            <a:pPr marL="44450" indent="0" algn="just">
              <a:buFont typeface="Georgia" panose="02040502050405020303" pitchFamily="18" charset="0"/>
              <a:buNone/>
            </a:pPr>
            <a:r>
              <a:rPr lang="ru-RU" altLang="ru-RU" sz="3200" smtClean="0"/>
              <a:t>	Анализ проектной документации по обсле­дуемому зданию дает лишь общее представление о его параметрах. </a:t>
            </a:r>
          </a:p>
          <a:p>
            <a:pPr marL="44450" indent="0" algn="just">
              <a:buFont typeface="Georgia" panose="02040502050405020303" pitchFamily="18" charset="0"/>
              <a:buNone/>
            </a:pPr>
            <a:r>
              <a:rPr lang="ru-RU" altLang="ru-RU" sz="3200" smtClean="0"/>
              <a:t>	Эта документация не фиксирует всех отступлений от проекта, допу­щенных в период строительства, а также дефектов, возникших в процессе эксплуатации, поэтому необходимо проводить предвари­тельное обследование конструкций здания. </a:t>
            </a:r>
            <a:endParaRPr lang="ru-RU" altLang="ru-RU" sz="2800" smtClean="0"/>
          </a:p>
        </p:txBody>
      </p:sp>
    </p:spTree>
    <p:extLst>
      <p:ext uri="{BB962C8B-B14F-4D97-AF65-F5344CB8AC3E}">
        <p14:creationId xmlns:p14="http://schemas.microsoft.com/office/powerpoint/2010/main" val="13186132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684213" y="731838"/>
            <a:ext cx="7920037" cy="5289550"/>
          </a:xfrm>
          <a:prstGeom prst="rect">
            <a:avLst/>
          </a:prstGeom>
        </p:spPr>
        <p:txBody>
          <a:bodyPr/>
          <a:lstStyle/>
          <a:p>
            <a:pPr marL="44450" indent="0" algn="just">
              <a:lnSpc>
                <a:spcPct val="80000"/>
              </a:lnSpc>
              <a:buFont typeface="Georgia" panose="02040502050405020303" pitchFamily="18" charset="0"/>
              <a:buNone/>
            </a:pPr>
            <a:r>
              <a:rPr lang="ru-RU" altLang="ru-RU" sz="2800" smtClean="0"/>
              <a:t>	Обследование проводят визуально, по внешним признакам, с применением измерительных инструментов и приборов. </a:t>
            </a:r>
          </a:p>
          <a:p>
            <a:pPr marL="44450" indent="0" algn="just">
              <a:lnSpc>
                <a:spcPct val="80000"/>
              </a:lnSpc>
              <a:buFont typeface="Georgia" panose="02040502050405020303" pitchFamily="18" charset="0"/>
              <a:buNone/>
            </a:pPr>
            <a:r>
              <a:rPr lang="ru-RU" altLang="ru-RU" sz="2800" smtClean="0"/>
              <a:t>	Результаты обследования сопоставляют с требованиями действующих в момент обследования нормативных документов к прочности и качеству материалов изделий и конструк­ций, уровню комфортности, соответствующим функциональным, санитарно-гигиеническим, теплотехническим условиям, а также ус­ловиям безопасности (СНиП, ТСН, ГОСТ, ТУ и др.). </a:t>
            </a:r>
          </a:p>
        </p:txBody>
      </p:sp>
    </p:spTree>
    <p:extLst>
      <p:ext uri="{BB962C8B-B14F-4D97-AF65-F5344CB8AC3E}">
        <p14:creationId xmlns:p14="http://schemas.microsoft.com/office/powerpoint/2010/main" val="2985828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827088" y="765175"/>
            <a:ext cx="7777162" cy="540067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45720" indent="0" algn="just" fontAlgn="auto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Приближенно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определяется остаточный жизненный ресурс здания и отдельных его частей с целью принятия решения о необходимости детального (инструментального) технического обследования.</a:t>
            </a:r>
          </a:p>
          <a:p>
            <a:pPr indent="-182880"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971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8064895" cy="5832648"/>
          </a:xfrm>
        </p:spPr>
      </p:pic>
    </p:spTree>
    <p:extLst>
      <p:ext uri="{BB962C8B-B14F-4D97-AF65-F5344CB8AC3E}">
        <p14:creationId xmlns:p14="http://schemas.microsoft.com/office/powerpoint/2010/main" val="371482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ъект 2"/>
          <p:cNvSpPr>
            <a:spLocks noGrp="1"/>
          </p:cNvSpPr>
          <p:nvPr>
            <p:ph sz="quarter" idx="4294967295"/>
          </p:nvPr>
        </p:nvSpPr>
        <p:spPr>
          <a:xfrm>
            <a:off x="971550" y="476250"/>
            <a:ext cx="7921625" cy="5832475"/>
          </a:xfrm>
          <a:prstGeom prst="rect">
            <a:avLst/>
          </a:prstGeom>
        </p:spPr>
        <p:txBody>
          <a:bodyPr anchor="ctr"/>
          <a:lstStyle/>
          <a:p>
            <a:pPr marL="44450" indent="0" algn="just">
              <a:buFont typeface="Georgia" panose="02040502050405020303" pitchFamily="18" charset="0"/>
              <a:buNone/>
            </a:pPr>
            <a:r>
              <a:rPr lang="ru-RU" altLang="ru-RU" sz="3200" smtClean="0"/>
              <a:t>	В этом случае одной из главных задач является выявление воз­можности дальнейшей эксплуатации объекта недвижимости и фак­торов, снижающих его стоимость (обесценивание) на момент де­тального технического обследования.</a:t>
            </a:r>
          </a:p>
          <a:p>
            <a:pPr marL="44450" indent="0" algn="just">
              <a:buFont typeface="Georgia" panose="02040502050405020303" pitchFamily="18" charset="0"/>
              <a:buNone/>
            </a:pPr>
            <a:endParaRPr lang="ru-RU" altLang="ru-RU" sz="3200" smtClean="0"/>
          </a:p>
        </p:txBody>
      </p:sp>
    </p:spTree>
    <p:extLst>
      <p:ext uri="{BB962C8B-B14F-4D97-AF65-F5344CB8AC3E}">
        <p14:creationId xmlns:p14="http://schemas.microsoft.com/office/powerpoint/2010/main" val="377936699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827088" y="620713"/>
            <a:ext cx="7777162" cy="5505450"/>
          </a:xfrm>
          <a:prstGeom prst="rect">
            <a:avLst/>
          </a:prstGeom>
        </p:spPr>
        <p:txBody>
          <a:bodyPr rtlCol="0" anchor="ctr">
            <a:noAutofit/>
          </a:bodyPr>
          <a:lstStyle/>
          <a:p>
            <a:pPr marL="45720" indent="0" algn="just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Главной целью детального технического обследования зданий и сооружений является </a:t>
            </a:r>
            <a:r>
              <a:rPr lang="ru-RU" sz="3600" spc="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выявление реального остаточного жизненно­го ресурса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принятие решения о его продлении на основе устране­ния выявленных дефектов несущих, ограждающих конструкций, инженерных систем и оборудования.</a:t>
            </a:r>
          </a:p>
          <a:p>
            <a:pPr marL="45720" indent="0" algn="just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1098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ъект 2"/>
          <p:cNvSpPr>
            <a:spLocks noGrp="1"/>
          </p:cNvSpPr>
          <p:nvPr>
            <p:ph sz="quarter" idx="4294967295"/>
          </p:nvPr>
        </p:nvSpPr>
        <p:spPr>
          <a:xfrm>
            <a:off x="539750" y="731838"/>
            <a:ext cx="7993063" cy="5434012"/>
          </a:xfrm>
          <a:prstGeom prst="rect">
            <a:avLst/>
          </a:prstGeom>
        </p:spPr>
        <p:txBody>
          <a:bodyPr/>
          <a:lstStyle/>
          <a:p>
            <a:pPr marL="44450" indent="0" algn="just">
              <a:lnSpc>
                <a:spcPct val="80000"/>
              </a:lnSpc>
              <a:buFont typeface="Georgia" panose="02040502050405020303" pitchFamily="18" charset="0"/>
              <a:buNone/>
            </a:pPr>
            <a:r>
              <a:rPr lang="ru-RU" altLang="ru-RU" sz="3600" smtClean="0"/>
              <a:t>	К выявленным дефектам в данном случае относят не только раз­рушения конструкций, инженерных систем и оборудования, но и все отдельные несоответствия их состояния действующим на мо­мент обследования нормативам (например, требуемое сопротивле­ние теплопередаче и др.). </a:t>
            </a:r>
            <a:endParaRPr lang="ru-RU" altLang="ru-RU" sz="3200" smtClean="0"/>
          </a:p>
        </p:txBody>
      </p:sp>
    </p:spTree>
    <p:extLst>
      <p:ext uri="{BB962C8B-B14F-4D97-AF65-F5344CB8AC3E}">
        <p14:creationId xmlns:p14="http://schemas.microsoft.com/office/powerpoint/2010/main" val="2938203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755650" y="620713"/>
            <a:ext cx="7632700" cy="54721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обследования строительных конструкций квартир, домов и зданий:</a:t>
            </a:r>
          </a:p>
          <a:p>
            <a:pPr marL="182563" indent="533400" algn="just" fontAlgn="auto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Ультразвуковой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— с его помощью определяется прочность строительных конструкций, выявляются скрытые дефекты строительных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материалов.</a:t>
            </a:r>
          </a:p>
          <a:p>
            <a:pPr marL="182563" indent="533400" algn="just" fontAlgn="auto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Отрыв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 скалыванием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 позволяет определить прочность строительных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конструкций.</a:t>
            </a:r>
          </a:p>
          <a:p>
            <a:pPr marL="182563" indent="533400" algn="just" fontAlgn="auto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Ударного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импульса и упругого отскока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 используются для измерения прочности бетона.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872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Эволюция понятия «</a:t>
            </a:r>
            <a:r>
              <a:rPr lang="ru-RU" dirty="0" err="1" smtClean="0"/>
              <a:t>сервейинг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2943" y="2095500"/>
            <a:ext cx="1375410" cy="54038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Сервейинг</a:t>
            </a:r>
            <a:endParaRPr lang="ru-RU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7198" y="2079020"/>
            <a:ext cx="1508759" cy="5321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Сервейинг</a:t>
            </a:r>
            <a:endParaRPr lang="ru-RU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6111" y="2121695"/>
            <a:ext cx="1141729" cy="5397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Сервейинг</a:t>
            </a:r>
            <a:endParaRPr lang="ru-RU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15278" y="2133760"/>
            <a:ext cx="1526702" cy="5156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Сервейинг</a:t>
            </a:r>
            <a:endParaRPr lang="ru-RU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22321" y="2121695"/>
            <a:ext cx="1276778" cy="5238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Сервейинг</a:t>
            </a:r>
            <a:endParaRPr lang="ru-RU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9608" y="2894271"/>
            <a:ext cx="1374785" cy="901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Землемерные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работы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59968" y="2894271"/>
            <a:ext cx="1497339" cy="129000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Землемерные работы и землеустройство</a:t>
            </a:r>
          </a:p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Топография и геодезия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88593" y="2885756"/>
            <a:ext cx="1406206" cy="20554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00"/>
              </a:lnSpc>
              <a:spcAft>
                <a:spcPts val="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Землемерные работы и землеустройство</a:t>
            </a:r>
          </a:p>
          <a:p>
            <a:pPr algn="ctr">
              <a:lnSpc>
                <a:spcPts val="1100"/>
              </a:lnSpc>
              <a:spcAft>
                <a:spcPts val="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lnSpc>
                <a:spcPts val="1100"/>
              </a:lnSpc>
              <a:spcAft>
                <a:spcPts val="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Топография и </a:t>
            </a:r>
            <a:r>
              <a:rPr lang="ru-RU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геодезия</a:t>
            </a:r>
          </a:p>
          <a:p>
            <a:pPr algn="ctr">
              <a:lnSpc>
                <a:spcPts val="1100"/>
              </a:lnSpc>
              <a:spcAft>
                <a:spcPts val="0"/>
              </a:spcAft>
            </a:pPr>
            <a:endParaRPr lang="ru-RU" sz="1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100"/>
              </a:lnSpc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Кадастровое дело</a:t>
            </a:r>
          </a:p>
          <a:p>
            <a:pPr algn="ctr">
              <a:lnSpc>
                <a:spcPts val="1100"/>
              </a:lnSpc>
              <a:spcAft>
                <a:spcPts val="0"/>
              </a:spcAft>
            </a:pP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78306" y="2918728"/>
            <a:ext cx="1544385" cy="233435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Землемерные работы и землеустройство</a:t>
            </a:r>
          </a:p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Топография и геодезия</a:t>
            </a:r>
          </a:p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Кадастровое дело</a:t>
            </a:r>
          </a:p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Оценка недвижимости</a:t>
            </a:r>
          </a:p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Инспектирование</a:t>
            </a:r>
          </a:p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недвижимости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137140" y="2911501"/>
            <a:ext cx="1549660" cy="39018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Землемерные работы и землеустройство</a:t>
            </a:r>
          </a:p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Топография и геодезия</a:t>
            </a:r>
          </a:p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Кадастровое дело</a:t>
            </a:r>
          </a:p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Оценка </a:t>
            </a:r>
            <a:r>
              <a:rPr lang="ru-RU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недвижимости</a:t>
            </a:r>
          </a:p>
          <a:p>
            <a:pPr algn="ctr">
              <a:lnSpc>
                <a:spcPts val="1000"/>
              </a:lnSpc>
              <a:spcAft>
                <a:spcPts val="0"/>
              </a:spcAft>
            </a:pPr>
            <a:endParaRPr lang="ru-RU" sz="1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Комплексная экспертиза недвижимости и инспектирование</a:t>
            </a:r>
          </a:p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Управление недвижимостью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094393" y="2345085"/>
            <a:ext cx="1828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859101" y="2420888"/>
            <a:ext cx="2070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227794" y="2369200"/>
            <a:ext cx="1670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951097" y="2369200"/>
            <a:ext cx="1828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132763" y="2645570"/>
            <a:ext cx="7620" cy="238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636975" y="2635885"/>
            <a:ext cx="0" cy="238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157371" y="2653935"/>
            <a:ext cx="7620" cy="239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753090" y="2674888"/>
            <a:ext cx="7620" cy="255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331640" y="2635885"/>
            <a:ext cx="0" cy="239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3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11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755650" y="620713"/>
            <a:ext cx="7920038" cy="56880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501650" algn="just" fontAlgn="auto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Нивелирования и теодолитной съемки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—дает возможность определить осадки фундамента, перемещения конструкций, объемные деформации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зданий.</a:t>
            </a:r>
          </a:p>
          <a:p>
            <a:pPr marL="0" indent="501650" algn="just" fontAlgn="auto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Магнитометрия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 используется для определения толщины защитного слоя конструкций из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железобетона.</a:t>
            </a:r>
          </a:p>
          <a:p>
            <a:pPr marL="0" indent="501650" algn="just" fontAlgn="auto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Вибрационный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 позволяет определить предельные нагрузки на конструкцию, марку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бетона.</a:t>
            </a:r>
          </a:p>
          <a:p>
            <a:pPr marL="0" indent="501650" algn="just" fontAlgn="auto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Тепловизионный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 позволяет обнаружить нарушения теплоизоляции.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1338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ъект 2"/>
          <p:cNvSpPr>
            <a:spLocks noGrp="1"/>
          </p:cNvSpPr>
          <p:nvPr>
            <p:ph sz="quarter" idx="4294967295"/>
          </p:nvPr>
        </p:nvSpPr>
        <p:spPr>
          <a:xfrm>
            <a:off x="684213" y="620713"/>
            <a:ext cx="7991475" cy="5688012"/>
          </a:xfrm>
          <a:prstGeom prst="rect">
            <a:avLst/>
          </a:prstGeom>
        </p:spPr>
        <p:txBody>
          <a:bodyPr/>
          <a:lstStyle/>
          <a:p>
            <a:pPr marL="44450" indent="671513" algn="just">
              <a:buFont typeface="Georgia" panose="02040502050405020303" pitchFamily="18" charset="0"/>
              <a:buNone/>
            </a:pPr>
            <a:r>
              <a:rPr lang="ru-RU" altLang="ru-RU" sz="3600" smtClean="0"/>
              <a:t>Конечной целью и заключительным эта­пом детального обследования является техническое заключение с обоснованными предложениями и конкретными техническими ре­шениями для последующей разработки проекта реконструкции или капитального ремонта объекта недвижимости. </a:t>
            </a:r>
          </a:p>
        </p:txBody>
      </p:sp>
    </p:spTree>
    <p:extLst>
      <p:ext uri="{BB962C8B-B14F-4D97-AF65-F5344CB8AC3E}">
        <p14:creationId xmlns:p14="http://schemas.microsoft.com/office/powerpoint/2010/main" val="143207635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11188" y="476250"/>
            <a:ext cx="8137525" cy="583247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45720" indent="0" algn="just" fontAlgn="auto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Техническое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заклю­чение, входящее в состав исходных данных для разработки рабочей проектной документации, содержит также архитектурные, конст­руктивные характеристики, поверочные расчеты несущих и ограж­дающих конструкций, инженерных сетей и оборудования.</a:t>
            </a:r>
          </a:p>
          <a:p>
            <a:pPr indent="-182880"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9007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ъект 2"/>
          <p:cNvSpPr>
            <a:spLocks noGrp="1"/>
          </p:cNvSpPr>
          <p:nvPr>
            <p:ph sz="quarter" idx="4294967295"/>
          </p:nvPr>
        </p:nvSpPr>
        <p:spPr>
          <a:xfrm>
            <a:off x="611188" y="731838"/>
            <a:ext cx="7921625" cy="5576887"/>
          </a:xfrm>
          <a:prstGeom prst="rect">
            <a:avLst/>
          </a:prstGeom>
        </p:spPr>
        <p:txBody>
          <a:bodyPr/>
          <a:lstStyle/>
          <a:p>
            <a:pPr marL="44450" indent="0" algn="just">
              <a:lnSpc>
                <a:spcPct val="80000"/>
              </a:lnSpc>
              <a:buFont typeface="Georgia" panose="02040502050405020303" pitchFamily="18" charset="0"/>
              <a:buNone/>
            </a:pPr>
            <a:r>
              <a:rPr lang="ru-RU" altLang="ru-RU" sz="2800" smtClean="0"/>
              <a:t>	Результаты обследования используют, кроме перечисленных выше целей, также при страховании, паспортизации недвижимости и в ряде других случаев.</a:t>
            </a:r>
          </a:p>
          <a:p>
            <a:pPr marL="44450" indent="0" algn="just">
              <a:lnSpc>
                <a:spcPct val="80000"/>
              </a:lnSpc>
              <a:buFont typeface="Georgia" panose="02040502050405020303" pitchFamily="18" charset="0"/>
              <a:buNone/>
            </a:pPr>
            <a:r>
              <a:rPr lang="ru-RU" altLang="ru-RU" sz="2800" smtClean="0"/>
              <a:t>	Техническую экспертизу с обследованием зданий и сооружений проводят не только для объектов, находившихся в эксплуатации, но и для вновь построенных при наличии в процессе строительства зданий недопустимых отклонений от проекта, а также объектов не­завершенного строительства, («недостроев» и «долгостроев»). </a:t>
            </a:r>
          </a:p>
        </p:txBody>
      </p:sp>
    </p:spTree>
    <p:extLst>
      <p:ext uri="{BB962C8B-B14F-4D97-AF65-F5344CB8AC3E}">
        <p14:creationId xmlns:p14="http://schemas.microsoft.com/office/powerpoint/2010/main" val="1316804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7704855" cy="5688632"/>
          </a:xfrm>
        </p:spPr>
      </p:pic>
    </p:spTree>
    <p:extLst>
      <p:ext uri="{BB962C8B-B14F-4D97-AF65-F5344CB8AC3E}">
        <p14:creationId xmlns:p14="http://schemas.microsoft.com/office/powerpoint/2010/main" val="11505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Слава\Desktop\сервейинг\image003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596306"/>
            <a:ext cx="8208912" cy="6261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37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838"/>
            <a:ext cx="7461250" cy="5360987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indent="-182880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endParaRPr lang="ru-RU" sz="4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Экологическая экспертиза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54673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11188" y="476250"/>
            <a:ext cx="7848600" cy="55451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45720" indent="0" algn="just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Экологическая 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экспертиза 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объектов </a:t>
            </a: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недвижимости 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является одной из наиболее </a:t>
            </a: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значимых поскольку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согласно данным экологического </a:t>
            </a: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мониторинга, 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уровень загрязнения окружающей среды в отдельных </a:t>
            </a: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регионах России 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расценивается как критический.</a:t>
            </a:r>
          </a:p>
          <a:p>
            <a:pPr marL="45720" indent="0" algn="just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algn="just" fontAlgn="auto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75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11188" y="549275"/>
            <a:ext cx="7921625" cy="568801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44450" indent="671513" algn="just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данным исследования, проведенного экспертами на основе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мониторинга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100 млн жителей Российской Федерации из 145 млн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человек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общей численности населения проживают в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неблагоприятных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экологических условиях, и только </a:t>
            </a: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15 %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городских жителей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России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живут на территориях, где уровень загрязнения воздуха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соответствует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нормативам. </a:t>
            </a:r>
            <a:endParaRPr lang="ru-RU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algn="just" fontAlgn="auto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algn="just" fontAlgn="auto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0206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ъект 2"/>
          <p:cNvSpPr>
            <a:spLocks noGrp="1"/>
          </p:cNvSpPr>
          <p:nvPr>
            <p:ph sz="quarter" idx="4294967295"/>
          </p:nvPr>
        </p:nvSpPr>
        <p:spPr>
          <a:xfrm>
            <a:off x="684213" y="620713"/>
            <a:ext cx="7848600" cy="5545137"/>
          </a:xfrm>
          <a:prstGeom prst="rect">
            <a:avLst/>
          </a:prstGeom>
        </p:spPr>
        <p:txBody>
          <a:bodyPr/>
          <a:lstStyle/>
          <a:p>
            <a:pPr marL="44450" indent="0" algn="just">
              <a:buFont typeface="Georgia" panose="02040502050405020303" pitchFamily="18" charset="0"/>
              <a:buNone/>
            </a:pPr>
            <a:r>
              <a:rPr lang="ru-RU" altLang="ru-RU" sz="3600" smtClean="0"/>
              <a:t>	Почти 70 % населения вынуждены пользоваться водой, качество которой также не соответствует нормативам. При этом две трети водных источников просто не пригодны для питья, а многие реки превращены в сточные канавы.</a:t>
            </a:r>
          </a:p>
          <a:p>
            <a:pPr marL="44450" indent="0" algn="just">
              <a:buFont typeface="Georgia" panose="02040502050405020303" pitchFamily="18" charset="0"/>
              <a:buNone/>
            </a:pPr>
            <a:endParaRPr lang="ru-RU" altLang="ru-RU" sz="3200" smtClean="0"/>
          </a:p>
        </p:txBody>
      </p:sp>
    </p:spTree>
    <p:extLst>
      <p:ext uri="{BB962C8B-B14F-4D97-AF65-F5344CB8AC3E}">
        <p14:creationId xmlns:p14="http://schemas.microsoft.com/office/powerpoint/2010/main" val="118902732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2242</Words>
  <Application>Microsoft Office PowerPoint</Application>
  <PresentationFormat>Экран (4:3)</PresentationFormat>
  <Paragraphs>224</Paragraphs>
  <Slides>125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125</vt:i4>
      </vt:variant>
    </vt:vector>
  </HeadingPairs>
  <TitlesOfParts>
    <vt:vector size="126" baseType="lpstr">
      <vt:lpstr>Тема Office</vt:lpstr>
      <vt:lpstr>Презентация PowerPoint</vt:lpstr>
      <vt:lpstr>Презентация PowerPoint</vt:lpstr>
      <vt:lpstr>Сущность и понятие  «сервейинга» </vt:lpstr>
      <vt:lpstr>Множество значений термина survey</vt:lpstr>
      <vt:lpstr>Презентация PowerPoint</vt:lpstr>
      <vt:lpstr>Презентация PowerPoint</vt:lpstr>
      <vt:lpstr>2.История возникновения сервейинга, его развитие </vt:lpstr>
      <vt:lpstr>История возникновения сервейинга, его развитие </vt:lpstr>
      <vt:lpstr>Эволюция понятия «сервейинг»</vt:lpstr>
      <vt:lpstr>3.Создание и развитие институтов публичного сервейинга </vt:lpstr>
      <vt:lpstr>Презентация PowerPoint</vt:lpstr>
      <vt:lpstr>Создание и развитие институтов публичного сервейинга </vt:lpstr>
      <vt:lpstr>4. Реализация системного подхода к управлению объектами недвижимости  на основе сервейинга  </vt:lpstr>
      <vt:lpstr>Презентация PowerPoint</vt:lpstr>
      <vt:lpstr>Управление объектами недвижимости на основе сервейинга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Современное понимание содержания концепции сервейинга как профессиональной деятельности на рынке недвижимости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Рисунок. Ситус типичного использования недвижимости для розничной торговли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Слава</dc:creator>
  <cp:lastModifiedBy>Преподаватель</cp:lastModifiedBy>
  <cp:revision>131</cp:revision>
  <dcterms:created xsi:type="dcterms:W3CDTF">2018-10-04T18:46:07Z</dcterms:created>
  <dcterms:modified xsi:type="dcterms:W3CDTF">2018-11-09T12:39:54Z</dcterms:modified>
</cp:coreProperties>
</file>