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7"/>
  </p:notesMasterIdLst>
  <p:sldIdLst>
    <p:sldId id="256" r:id="rId2"/>
    <p:sldId id="321" r:id="rId3"/>
    <p:sldId id="279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5" r:id="rId15"/>
    <p:sldId id="276" r:id="rId16"/>
    <p:sldId id="277" r:id="rId17"/>
    <p:sldId id="278" r:id="rId18"/>
    <p:sldId id="348" r:id="rId19"/>
    <p:sldId id="349" r:id="rId20"/>
    <p:sldId id="350" r:id="rId21"/>
    <p:sldId id="351" r:id="rId22"/>
    <p:sldId id="352" r:id="rId23"/>
    <p:sldId id="353" r:id="rId24"/>
    <p:sldId id="354" r:id="rId25"/>
    <p:sldId id="355" r:id="rId26"/>
    <p:sldId id="357" r:id="rId27"/>
    <p:sldId id="358" r:id="rId28"/>
    <p:sldId id="359" r:id="rId29"/>
    <p:sldId id="360" r:id="rId30"/>
    <p:sldId id="361" r:id="rId31"/>
    <p:sldId id="362" r:id="rId32"/>
    <p:sldId id="363" r:id="rId33"/>
    <p:sldId id="365" r:id="rId34"/>
    <p:sldId id="366" r:id="rId35"/>
    <p:sldId id="367" r:id="rId36"/>
    <p:sldId id="368" r:id="rId37"/>
    <p:sldId id="369" r:id="rId38"/>
    <p:sldId id="370" r:id="rId39"/>
    <p:sldId id="371" r:id="rId40"/>
    <p:sldId id="372" r:id="rId41"/>
    <p:sldId id="373" r:id="rId42"/>
    <p:sldId id="482" r:id="rId43"/>
    <p:sldId id="484" r:id="rId44"/>
    <p:sldId id="486" r:id="rId45"/>
    <p:sldId id="487" r:id="rId46"/>
    <p:sldId id="488" r:id="rId47"/>
    <p:sldId id="489" r:id="rId48"/>
    <p:sldId id="490" r:id="rId49"/>
    <p:sldId id="491" r:id="rId50"/>
    <p:sldId id="492" r:id="rId51"/>
    <p:sldId id="493" r:id="rId52"/>
    <p:sldId id="495" r:id="rId53"/>
    <p:sldId id="496" r:id="rId54"/>
    <p:sldId id="497" r:id="rId55"/>
    <p:sldId id="498" r:id="rId56"/>
    <p:sldId id="499" r:id="rId57"/>
    <p:sldId id="500" r:id="rId58"/>
    <p:sldId id="501" r:id="rId59"/>
    <p:sldId id="502" r:id="rId60"/>
    <p:sldId id="504" r:id="rId61"/>
    <p:sldId id="505" r:id="rId62"/>
    <p:sldId id="506" r:id="rId63"/>
    <p:sldId id="507" r:id="rId64"/>
    <p:sldId id="508" r:id="rId65"/>
    <p:sldId id="483" r:id="rId66"/>
    <p:sldId id="374" r:id="rId67"/>
    <p:sldId id="375" r:id="rId68"/>
    <p:sldId id="376" r:id="rId69"/>
    <p:sldId id="377" r:id="rId70"/>
    <p:sldId id="378" r:id="rId71"/>
    <p:sldId id="379" r:id="rId72"/>
    <p:sldId id="381" r:id="rId73"/>
    <p:sldId id="382" r:id="rId74"/>
    <p:sldId id="383" r:id="rId75"/>
    <p:sldId id="384" r:id="rId76"/>
    <p:sldId id="385" r:id="rId77"/>
    <p:sldId id="386" r:id="rId78"/>
    <p:sldId id="388" r:id="rId79"/>
    <p:sldId id="389" r:id="rId80"/>
    <p:sldId id="390" r:id="rId81"/>
    <p:sldId id="392" r:id="rId82"/>
    <p:sldId id="393" r:id="rId83"/>
    <p:sldId id="394" r:id="rId84"/>
    <p:sldId id="395" r:id="rId85"/>
    <p:sldId id="444" r:id="rId86"/>
    <p:sldId id="446" r:id="rId87"/>
    <p:sldId id="447" r:id="rId88"/>
    <p:sldId id="448" r:id="rId89"/>
    <p:sldId id="450" r:id="rId90"/>
    <p:sldId id="451" r:id="rId91"/>
    <p:sldId id="453" r:id="rId92"/>
    <p:sldId id="454" r:id="rId93"/>
    <p:sldId id="456" r:id="rId94"/>
    <p:sldId id="457" r:id="rId95"/>
    <p:sldId id="458" r:id="rId96"/>
    <p:sldId id="459" r:id="rId97"/>
    <p:sldId id="460" r:id="rId98"/>
    <p:sldId id="462" r:id="rId99"/>
    <p:sldId id="463" r:id="rId100"/>
    <p:sldId id="464" r:id="rId101"/>
    <p:sldId id="465" r:id="rId102"/>
    <p:sldId id="466" r:id="rId103"/>
    <p:sldId id="467" r:id="rId104"/>
    <p:sldId id="468" r:id="rId105"/>
    <p:sldId id="469" r:id="rId106"/>
    <p:sldId id="470" r:id="rId107"/>
    <p:sldId id="471" r:id="rId108"/>
    <p:sldId id="473" r:id="rId109"/>
    <p:sldId id="474" r:id="rId110"/>
    <p:sldId id="475" r:id="rId111"/>
    <p:sldId id="476" r:id="rId112"/>
    <p:sldId id="477" r:id="rId113"/>
    <p:sldId id="478" r:id="rId114"/>
    <p:sldId id="481" r:id="rId115"/>
    <p:sldId id="443" r:id="rId116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A"/>
    <a:srgbClr val="FFF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02" autoAdjust="0"/>
    <p:restoredTop sz="94660"/>
  </p:normalViewPr>
  <p:slideViewPr>
    <p:cSldViewPr>
      <p:cViewPr varScale="1">
        <p:scale>
          <a:sx n="104" d="100"/>
          <a:sy n="104" d="100"/>
        </p:scale>
        <p:origin x="211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C2CDA-D64B-423C-A479-2D8BEDF1028A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00A443-B6FB-4E65-B5F3-3E97ACBBF5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283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4D3B4-C4C3-41B0-BFAC-6F9D6DC64F85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F26F2-323B-4982-ACFF-94A854EC3520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7619D-94FC-49C7-8F71-41AC1AB6D678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64343-FBA0-46BB-BBA4-D03E9EA54443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BC6B4-63E2-410F-97BB-5C919BAA3B33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9449-17A7-47B4-BBCB-9600E2B4FEA1}" type="datetime1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97BAC-2135-4B95-A905-7D00FF0F6941}" type="datetime1">
              <a:rPr lang="ru-RU" smtClean="0"/>
              <a:t>12.09.2024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81198-81DB-43D6-859E-B78F6E7338AA}" type="datetime1">
              <a:rPr lang="ru-RU" smtClean="0"/>
              <a:t>12.09.2024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A65D-F0CE-4B92-AC8A-39C5922C9A80}" type="datetime1">
              <a:rPr lang="ru-RU" smtClean="0"/>
              <a:t>12.09.2024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BAB3-8464-409B-B03D-9AA85C424224}" type="datetime1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665FC-765B-4377-A890-24C9B05AAF2F}" type="datetime1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82F98-4601-409C-9CF3-C7472F94202D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naukaservis@rambler.r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AB0990-3049-43F7-B2C9-7B46FC2FB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664" y="1241326"/>
            <a:ext cx="8134672" cy="2187674"/>
          </a:xfrm>
        </p:spPr>
        <p:txBody>
          <a:bodyPr>
            <a:normAutofit fontScale="90000"/>
          </a:bodyPr>
          <a:lstStyle/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ЭКОНОМИЧЕСКИХ УЧЕНИЙ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D24990B-1AA9-4034-8E87-D68104E14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5596" y="3429000"/>
            <a:ext cx="6872808" cy="1752600"/>
          </a:xfrm>
        </p:spPr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Баженов Сергей Иванович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экономических наук,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профессор, член-корреспондент МАНЕБ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AF7D2B-95DE-4CC6-8411-A2A7BD2BCAB9}"/>
              </a:ext>
            </a:extLst>
          </p:cNvPr>
          <p:cNvSpPr txBox="1"/>
          <p:nvPr/>
        </p:nvSpPr>
        <p:spPr>
          <a:xfrm>
            <a:off x="5868752" y="6029672"/>
            <a:ext cx="3275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naukaservis@rambler.ru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Тел.: 8 922-181-40-15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677138-7508-41EF-85B3-037911E75ACF}"/>
              </a:ext>
            </a:extLst>
          </p:cNvPr>
          <p:cNvSpPr txBox="1"/>
          <p:nvPr/>
        </p:nvSpPr>
        <p:spPr>
          <a:xfrm>
            <a:off x="504664" y="602967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www.b-si.com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449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9A5B07-7691-4269-938E-DE3054078F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7D4FB4-D0E2-411D-8CCC-E7B2DE8F6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94024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ser\Pictures\i2WJK2O7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992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93739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user\Pictures\slide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"/>
            <a:ext cx="9144000" cy="68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816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user\Pictures\img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9"/>
          <a:stretch/>
        </p:blipFill>
        <p:spPr bwMode="auto">
          <a:xfrm>
            <a:off x="-1" y="1140"/>
            <a:ext cx="9144001" cy="627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07683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user\Pictures\150965261_425831812_pdf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9847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user\Pictures\iJ9KRIQ0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56"/>
          <a:stretch/>
        </p:blipFill>
        <p:spPr bwMode="auto">
          <a:xfrm>
            <a:off x="0" y="-14114"/>
            <a:ext cx="9144000" cy="602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90357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user\Pictures\img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64172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107</a:t>
            </a:fld>
            <a:endParaRPr lang="ru-RU"/>
          </a:p>
        </p:txBody>
      </p:sp>
      <p:pic>
        <p:nvPicPr>
          <p:cNvPr id="43010" name="Picture 2" descr="C:\Users\user\Pictures\img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9" b="627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51069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user\Pictures\slide-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36497" cy="676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85445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user\Pictures\image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106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C822F6A-3C66-4E73-904B-961CEC088A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A17912-28F3-434D-AC1C-0CC50CEA20DD}"/>
              </a:ext>
            </a:extLst>
          </p:cNvPr>
          <p:cNvSpPr/>
          <p:nvPr/>
        </p:nvSpPr>
        <p:spPr>
          <a:xfrm>
            <a:off x="899592" y="692696"/>
            <a:ext cx="360040" cy="360040"/>
          </a:xfrm>
          <a:prstGeom prst="rect">
            <a:avLst/>
          </a:prstGeom>
          <a:solidFill>
            <a:srgbClr val="FFF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9049D0-4273-4173-9B47-CF7B37673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73133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user\Pictures\img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61493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user\Pictures\imag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52579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user\Pictures\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5328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user\Pictures\img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62891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user\Pictures\slide12-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45812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65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к теме 10. Российская экономическая мысль.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Вехи Российской экономической мысли.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Экономические воззрение Н.Г. Чернышевского.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Экономические взгляды А.Н. Радищева.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Взгляды П.И. Пестеля.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Идейные течения М.А. Бакунина.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М.И. Туга-Барановский: теория предельной полезности.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М.И. Туга-Барановский: основные принципы кооперации.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М.И. Туга-Барановский государственный социализм и централизация управления.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Экономические взгляды Витте.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А.В. Чаянов. Теория крестьянского спроса.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Н.Д. Кондратьев. Общая теория экономической динамики.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Н.Д. Кондратьев. Большие циклы конъюнктуры.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Л.Н. Юровский концепция рыночного равновесия.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В.К. Дмитриев: метод исчисления полных затрат труда на производство продукции.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Е.Е. Слуцкий: факторы формирования полезности и спроса.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А.А. Богданов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тектология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Л.В. Канторович: линейное программирование, как управленческий инструмент.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Экономические реформы в России в конце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века.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Концепция переходной экономики и модель.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Задачи экономической науки России в начале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XXI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века.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291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F5B2071-75A3-49A1-A809-1248FD5A47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656BF54-6FE5-4726-B598-EEFA4CD71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348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C80ECE-FE43-4A3A-AC01-1CE9BD0158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4C38E1F-61A7-4CC2-B8E4-E3245DF51421}"/>
              </a:ext>
            </a:extLst>
          </p:cNvPr>
          <p:cNvSpPr/>
          <p:nvPr/>
        </p:nvSpPr>
        <p:spPr>
          <a:xfrm>
            <a:off x="251520" y="332656"/>
            <a:ext cx="3384376" cy="432048"/>
          </a:xfrm>
          <a:prstGeom prst="rect">
            <a:avLst/>
          </a:prstGeom>
          <a:solidFill>
            <a:srgbClr val="00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425D57-37C9-4168-9335-B559F7513B6F}"/>
              </a:ext>
            </a:extLst>
          </p:cNvPr>
          <p:cNvSpPr txBox="1"/>
          <p:nvPr/>
        </p:nvSpPr>
        <p:spPr>
          <a:xfrm>
            <a:off x="242636" y="313165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Пигу (1877 – 1959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8C81B9-5297-486E-B3E6-F7E4C3CA7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706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A978A91-5594-4536-9080-68F35DF1B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6C3809-5A12-45A5-9697-CBBE3AC25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302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A6BE493-599A-4F99-B85E-62AA453F9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8" y="919353"/>
            <a:ext cx="8963025" cy="5019294"/>
          </a:xfrm>
          <a:prstGeom prst="rect">
            <a:avLst/>
          </a:prstGeom>
          <a:noFill/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68F0AC-FE29-48B5-82B1-2E45C04B0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678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A94D1C6-0C12-452E-A645-5FF2034B5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149"/>
            <a:ext cx="9144000" cy="5143499"/>
          </a:xfrm>
          <a:prstGeom prst="rect">
            <a:avLst/>
          </a:prstGeom>
          <a:noFill/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ED0470-CC2B-4510-84CD-F0AD6FCEB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613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C2DC4C6-9C72-4127-9343-311A87218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F2EF5F-7BFA-4CCD-9B2E-15063D52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54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DE385-0C09-4D08-AEE8-C9DEC82DC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031839"/>
            <a:ext cx="8928992" cy="2794322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7.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Кейнсианство,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посткейнсианство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неокейнсианство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B2F5F37-B613-43C3-8DE0-FFA8F78C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135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ownloads\slide-17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100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DE385-0C09-4D08-AEE8-C9DEC82DC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031839"/>
            <a:ext cx="8928992" cy="2794322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6.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Неоклассическая экономическая школа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B2F5F37-B613-43C3-8DE0-FFA8F78C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861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ownloads\slide-17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3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574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ownloads\slide-17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862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ownloads\img3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213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23</a:t>
            </a:fld>
            <a:endParaRPr lang="ru-RU"/>
          </a:p>
        </p:txBody>
      </p:sp>
      <p:pic>
        <p:nvPicPr>
          <p:cNvPr id="5122" name="Picture 2" descr="C:\Users\1\Downloads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500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ownloads\slide-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" y="1183"/>
            <a:ext cx="9143880" cy="685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172400" y="6237312"/>
            <a:ext cx="57606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50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ownloads\slide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572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ownloads\img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824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ownloads\017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544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Downloads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316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Downloads\img5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" t="7544" r="3396" b="7544"/>
          <a:stretch/>
        </p:blipFill>
        <p:spPr bwMode="auto">
          <a:xfrm>
            <a:off x="0" y="116632"/>
            <a:ext cx="9125511" cy="623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322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5E9456C-497B-4EDE-AF0D-DF3C811941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/>
          <a:stretch/>
        </p:blipFill>
        <p:spPr>
          <a:xfrm>
            <a:off x="20" y="1066428"/>
            <a:ext cx="9143980" cy="4725144"/>
          </a:xfrm>
          <a:prstGeom prst="rect">
            <a:avLst/>
          </a:prstGeom>
          <a:noFill/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2465E2-925C-4AA3-ABA9-FC4B9B8F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054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\Downloads\img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" t="4871" r="8047" b="627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81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ownloads\slide-5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 b="3887"/>
          <a:stretch/>
        </p:blipFill>
        <p:spPr bwMode="auto">
          <a:xfrm>
            <a:off x="0" y="-9943"/>
            <a:ext cx="9144000" cy="686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8283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1\Downloads\slid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6632"/>
            <a:ext cx="1008112" cy="115212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3156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1\Downloads\1938-img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" y="689"/>
            <a:ext cx="9143610" cy="685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1222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1\Downloads\slide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754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1\Downloads\image-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6253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1\Downloads\slide-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7072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1\Downloads\slide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" y="1453"/>
            <a:ext cx="9143461" cy="685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609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1\Downloads\slide-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"/>
            <a:ext cx="9156122" cy="685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4750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1\Downloads\slide-4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64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39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6632"/>
            <a:ext cx="136815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801865" y="6490468"/>
            <a:ext cx="32352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318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6BCEE8D-412B-4B11-9405-CDDCE0328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t="3517" r="7837" b="9051"/>
          <a:stretch/>
        </p:blipFill>
        <p:spPr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23B38E-2D2B-4FCB-8CD3-7C5433D76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0238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1\Downloads\slide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8205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к теме 7. Кейнсианство,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посткейнсианство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неокейнсианство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>
            <a:noAutofit/>
          </a:bodyPr>
          <a:lstStyle/>
          <a:p>
            <a:pPr marL="0" indent="432000">
              <a:spcBef>
                <a:spcPts val="0"/>
              </a:spcBef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Понятия: Кейнсианство,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посткейнсианство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неокейнсианство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Предмет и методы Дж. М.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Кейнса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432000">
              <a:spcBef>
                <a:spcPts val="0"/>
              </a:spcBef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Основные методологические положения подхода Дж. М.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Кейнса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Теория эффективного спроса.</a:t>
            </a:r>
          </a:p>
          <a:p>
            <a:pPr marL="0" indent="432000">
              <a:spcBef>
                <a:spcPts val="0"/>
              </a:spcBef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Общая теория занятости, процента и денег. Денежно-кредитная и бюджетная политика.</a:t>
            </a:r>
          </a:p>
          <a:p>
            <a:pPr marL="0" indent="432000">
              <a:spcBef>
                <a:spcPts val="0"/>
              </a:spcBef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Фискальная политика. Распределение доходов. Теория безработицы.</a:t>
            </a:r>
          </a:p>
          <a:p>
            <a:pPr marL="0" indent="432000">
              <a:spcBef>
                <a:spcPts val="0"/>
              </a:spcBef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Кейнсианская школа: основные идеи, представители, Теория экономического цикла.</a:t>
            </a:r>
          </a:p>
          <a:p>
            <a:pPr marL="0" indent="432000">
              <a:spcBef>
                <a:spcPts val="0"/>
              </a:spcBef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Теория экономического роста (Дж.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Мид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Неоклассические модели динамического равновесия.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Посткейнсианство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их теория.</a:t>
            </a:r>
          </a:p>
          <a:p>
            <a:pPr marL="0" indent="432000">
              <a:spcBef>
                <a:spcPts val="0"/>
              </a:spcBef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Различия Кейнсианства и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неокейнсианства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432000">
              <a:spcBef>
                <a:spcPts val="0"/>
              </a:spcBef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Ролевая теория личности Дж.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Мида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Кейнсианская денежно-кредитная политика.</a:t>
            </a:r>
          </a:p>
          <a:p>
            <a:pPr marL="0" indent="432000">
              <a:spcBef>
                <a:spcPts val="0"/>
              </a:spcBef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Совершенство бюджетной политики. Значение кейнсианской теории и её основные положения.</a:t>
            </a:r>
            <a:endParaRPr lang="ru-RU" sz="2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274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DE385-0C09-4D08-AEE8-C9DEC82DC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031839"/>
            <a:ext cx="8928992" cy="2794322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8.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Институционализм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B2F5F37-B613-43C3-8DE0-FFA8F78C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2146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user\Pictures\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9975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00" y="-1"/>
            <a:ext cx="9153500" cy="68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7271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8321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user\Pictures\iH4SX6M2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7343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user\Pictures\Slide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388424" y="6237312"/>
            <a:ext cx="36004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5523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user\Pictures\19169297_80249598_pdf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7741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8"/>
            <a:ext cx="9142040" cy="684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914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92FA116-7278-4EC9-BFB2-43DFBB11E7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F86733-3815-4378-8175-BBC9B3DD1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6383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user\Pictures\image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4593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user\Pictures\7815965_191497002_pdf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3225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user\Pictures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4856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user\Pictures\img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7392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02" y="0"/>
            <a:ext cx="9159602" cy="686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1090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8360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user\Pictures\image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2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7062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5383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user\Pictures\306360200_394373507_pdf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6584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user\Pictures\306360200_394373507_pdf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0" y="0"/>
            <a:ext cx="9149730" cy="686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765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0E22CF98-6332-4CA3-BCD8-3AD77DBA7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4E0D59-E116-4C55-A82C-334F29623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0092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user\Pictures\image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6446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user\Pictures\slide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"/>
            <a:ext cx="9144000" cy="68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6373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user\Pictures\iR69FAI6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1897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63</a:t>
            </a:fld>
            <a:endParaRPr lang="ru-RU"/>
          </a:p>
        </p:txBody>
      </p:sp>
      <p:pic>
        <p:nvPicPr>
          <p:cNvPr id="77826" name="Picture 2" descr="C:\Users\user\Pictures\slide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2361" r="2500" b="10556"/>
          <a:stretch/>
        </p:blipFill>
        <p:spPr bwMode="auto">
          <a:xfrm>
            <a:off x="114300" y="161925"/>
            <a:ext cx="8801100" cy="597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4969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64</a:t>
            </a:fld>
            <a:endParaRPr lang="ru-RU"/>
          </a:p>
        </p:txBody>
      </p:sp>
      <p:pic>
        <p:nvPicPr>
          <p:cNvPr id="78850" name="Picture 2" descr="C:\Users\user\Pictures\0009-009-Institutsionaliz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2" b="558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669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к теме 8.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Институционализм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>
            <a:noAutofit/>
          </a:bodyPr>
          <a:lstStyle/>
          <a:p>
            <a:pPr marL="457200" indent="-457200">
              <a:spcBef>
                <a:spcPts val="0"/>
              </a:spcBef>
              <a:buAutoNum type="arabicPeriod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институционализма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Причины возникновения.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развития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институционализма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положения методологии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институционализма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Сравнительная характеристика традиционного и нового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институционализма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Веблена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Коммонс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Теория социальных конфликтов, понятие и стоимость сделки.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У. Митчелл. Концепция бескризисного цикла.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Взгляды Д. Кларка, понятие общественной эффективности.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Взгляды А.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Сущность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техноструктуры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Гэлбрейт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Коуз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Экономическая теория прав собственности. Теория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Коуза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институционализма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экономической науке.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2706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DE385-0C09-4D08-AEE8-C9DEC82DC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031839"/>
            <a:ext cx="8928992" cy="2794322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9.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Монетаристы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Неолиберализм в экономической науке.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B2F5F37-B613-43C3-8DE0-FFA8F78C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2397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ownloads\slide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" y="0"/>
            <a:ext cx="9144210" cy="684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5842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ownloads\007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4936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69</a:t>
            </a:fld>
            <a:endParaRPr lang="ru-RU"/>
          </a:p>
        </p:txBody>
      </p:sp>
      <p:pic>
        <p:nvPicPr>
          <p:cNvPr id="3074" name="Picture 2" descr="C:\Users\1\Downloads\slide-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11809" r="4781" b="12171"/>
          <a:stretch/>
        </p:blipFill>
        <p:spPr bwMode="auto">
          <a:xfrm>
            <a:off x="0" y="332656"/>
            <a:ext cx="9144000" cy="564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43808" y="332656"/>
            <a:ext cx="50405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892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2711B37-F994-4434-A5BA-1CE60AD6F4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7267671-15D9-4E6A-AAC7-797A3D832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3445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70</a:t>
            </a:fld>
            <a:endParaRPr lang="ru-RU"/>
          </a:p>
        </p:txBody>
      </p:sp>
      <p:pic>
        <p:nvPicPr>
          <p:cNvPr id="4098" name="Picture 2" descr="C:\Users\1\Downloads\slide-3 (4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6" r="8789"/>
          <a:stretch/>
        </p:blipFill>
        <p:spPr bwMode="auto">
          <a:xfrm>
            <a:off x="-3519" y="188640"/>
            <a:ext cx="9147519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7111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ownloads\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7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7900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ownloads\slide-2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64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1377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73</a:t>
            </a:fld>
            <a:endParaRPr lang="ru-RU"/>
          </a:p>
        </p:txBody>
      </p:sp>
      <p:pic>
        <p:nvPicPr>
          <p:cNvPr id="8194" name="Picture 2" descr="C:\Users\1\Downloads\slide-8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2"/>
          <a:stretch/>
        </p:blipFill>
        <p:spPr bwMode="auto">
          <a:xfrm>
            <a:off x="0" y="0"/>
            <a:ext cx="9144000" cy="579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72008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3982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ownloads\screen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2623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75</a:t>
            </a:fld>
            <a:endParaRPr lang="ru-RU"/>
          </a:p>
        </p:txBody>
      </p:sp>
      <p:pic>
        <p:nvPicPr>
          <p:cNvPr id="10242" name="Picture 2" descr="C:\Users\1\Downloads\slide_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0"/>
          <a:stretch/>
        </p:blipFill>
        <p:spPr bwMode="auto">
          <a:xfrm>
            <a:off x="87" y="0"/>
            <a:ext cx="9144000" cy="587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4501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Downloads\img7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3209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Downloads\img15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 t="11069" r="5378" b="5031"/>
          <a:stretch/>
        </p:blipFill>
        <p:spPr bwMode="auto">
          <a:xfrm>
            <a:off x="0" y="188639"/>
            <a:ext cx="9144000" cy="644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9943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78</a:t>
            </a:fld>
            <a:endParaRPr lang="ru-RU"/>
          </a:p>
        </p:txBody>
      </p:sp>
      <p:pic>
        <p:nvPicPr>
          <p:cNvPr id="14338" name="Picture 2" descr="C:\Users\1\Downloads\slide-13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" b="3296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2367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1\Downloads\slide-10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987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C55605E-BBC3-4E04-B54A-9BBC42C7FE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EB502F5-6866-47D1-AF08-0D4D94738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27247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1\Downloads\3286-img_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044"/>
            <a:ext cx="9146725" cy="686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80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388424" y="6237312"/>
            <a:ext cx="288032" cy="21602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3155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1\Downloads\94034700_148934609.pdf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7280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1\Downloads\-54030024_199074280.pdf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6286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1\Downloads\slide-3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 t="4783" r="1030" b="168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0855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к теме 9.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Монетаристы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Неолиберализм в экономической науке.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Основные положения и методология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монетаристов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Количественная теория денег, теория инфляции, денежное правило Фридмана. 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Уравнение обмена Фишера. Спрос и предложение денег.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Роль денег в экономике. Монетаристская концепция инфляции.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Роль государства в экономике с точки зрения кейнсианства и монетаризма.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Неолиберализм: понятие, сущность, идеи.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Экономические идеи Ф.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Хайека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Концепция В.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Ойкена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хозяйственный порядок. Рыночное хозяйство.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Экономические реформы Л.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Эрхарда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5026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DE385-0C09-4D08-AEE8-C9DEC82DC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031839"/>
            <a:ext cx="8928992" cy="2794322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10.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экономическая мысль.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B2F5F37-B613-43C3-8DE0-FFA8F78C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3918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Pictures\img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2173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Pictures\1777-img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6"/>
            <a:ext cx="91567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35414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219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Pictures\06816a1e19372e5b272367408e47a31b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03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CD2FC79-ADE2-4B90-AF06-02088127EE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6012FED-BC84-424E-8F66-ECC97BF79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3509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Pictures\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8001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Pictures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8700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Pictures\image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48638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Pictures\image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15756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ser\Pictures\image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65587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ser\Pictures\image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34872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user\Pictures\image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31774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user\Pictures\slide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51515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ser\Pictures\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8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35010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99</a:t>
            </a:fld>
            <a:endParaRPr lang="ru-RU"/>
          </a:p>
        </p:txBody>
      </p:sp>
      <p:pic>
        <p:nvPicPr>
          <p:cNvPr id="34818" name="Picture 2" descr="C:\Users\user\Pictures\m2b1c5e9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1704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8288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679</Words>
  <Application>Microsoft Office PowerPoint</Application>
  <PresentationFormat>Экран (4:3)</PresentationFormat>
  <Paragraphs>181</Paragraphs>
  <Slides>115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115</vt:i4>
      </vt:variant>
    </vt:vector>
  </HeadingPairs>
  <TitlesOfParts>
    <vt:vector size="119" baseType="lpstr">
      <vt:lpstr>Arial</vt:lpstr>
      <vt:lpstr>Calibri</vt:lpstr>
      <vt:lpstr>Times New Roman</vt:lpstr>
      <vt:lpstr>Тема Office</vt:lpstr>
      <vt:lpstr>ИСТОРИЯ ЭКОНОМИЧЕСКИХ УЧЕНИЙ</vt:lpstr>
      <vt:lpstr>Тема 6. Неоклассическая экономическая школа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 7. Кейнсианство, посткейнсианство, неокейнсианство.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Вопросы к теме 7. Кейнсианство, посткейнсианство, неокейнсианство</vt:lpstr>
      <vt:lpstr>Тема 8. Институционализм.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Вопросы к теме 8. Институционализм.</vt:lpstr>
      <vt:lpstr>Тема 9. Монетаристы. Неолиберализм в экономической науке.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Вопросы к теме 9. Монетаристы. Неолиберализм в экономической науке.</vt:lpstr>
      <vt:lpstr>Тема 10. Российская экономическая мысль.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Вопросы к теме 10. Российская экономическая мысль.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ЭКОНОМИЧЕСКИХ УЧЕНИЙ</dc:title>
  <dc:creator>Оля</dc:creator>
  <cp:lastModifiedBy>Иван Лешуков</cp:lastModifiedBy>
  <cp:revision>31</cp:revision>
  <cp:lastPrinted>2020-09-27T05:37:15Z</cp:lastPrinted>
  <dcterms:created xsi:type="dcterms:W3CDTF">2020-09-27T05:35:22Z</dcterms:created>
  <dcterms:modified xsi:type="dcterms:W3CDTF">2024-09-12T07:05:12Z</dcterms:modified>
</cp:coreProperties>
</file>