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7"/>
  </p:notesMasterIdLst>
  <p:handoutMasterIdLst>
    <p:handoutMasterId r:id="rId218"/>
  </p:handoutMasterIdLst>
  <p:sldIdLst>
    <p:sldId id="434" r:id="rId2"/>
    <p:sldId id="703" r:id="rId3"/>
    <p:sldId id="686" r:id="rId4"/>
    <p:sldId id="622" r:id="rId5"/>
    <p:sldId id="621" r:id="rId6"/>
    <p:sldId id="600" r:id="rId7"/>
    <p:sldId id="657" r:id="rId8"/>
    <p:sldId id="605" r:id="rId9"/>
    <p:sldId id="684" r:id="rId10"/>
    <p:sldId id="665" r:id="rId11"/>
    <p:sldId id="681" r:id="rId12"/>
    <p:sldId id="670" r:id="rId13"/>
    <p:sldId id="673" r:id="rId14"/>
    <p:sldId id="674" r:id="rId15"/>
    <p:sldId id="616" r:id="rId16"/>
    <p:sldId id="588" r:id="rId17"/>
    <p:sldId id="609" r:id="rId18"/>
    <p:sldId id="680" r:id="rId19"/>
    <p:sldId id="594" r:id="rId20"/>
    <p:sldId id="601" r:id="rId21"/>
    <p:sldId id="689" r:id="rId22"/>
    <p:sldId id="607" r:id="rId23"/>
    <p:sldId id="691" r:id="rId24"/>
    <p:sldId id="692" r:id="rId25"/>
    <p:sldId id="687" r:id="rId26"/>
    <p:sldId id="635" r:id="rId27"/>
    <p:sldId id="626" r:id="rId28"/>
    <p:sldId id="694" r:id="rId29"/>
    <p:sldId id="624" r:id="rId30"/>
    <p:sldId id="690" r:id="rId31"/>
    <p:sldId id="695" r:id="rId32"/>
    <p:sldId id="644" r:id="rId33"/>
    <p:sldId id="655" r:id="rId34"/>
    <p:sldId id="654" r:id="rId35"/>
    <p:sldId id="672" r:id="rId36"/>
    <p:sldId id="663" r:id="rId37"/>
    <p:sldId id="651" r:id="rId38"/>
    <p:sldId id="629" r:id="rId39"/>
    <p:sldId id="662" r:id="rId40"/>
    <p:sldId id="628" r:id="rId41"/>
    <p:sldId id="696" r:id="rId42"/>
    <p:sldId id="627" r:id="rId43"/>
    <p:sldId id="649" r:id="rId44"/>
    <p:sldId id="658" r:id="rId45"/>
    <p:sldId id="678" r:id="rId46"/>
    <p:sldId id="675" r:id="rId47"/>
    <p:sldId id="676" r:id="rId48"/>
    <p:sldId id="669" r:id="rId49"/>
    <p:sldId id="677" r:id="rId50"/>
    <p:sldId id="671" r:id="rId51"/>
    <p:sldId id="661" r:id="rId52"/>
    <p:sldId id="640" r:id="rId53"/>
    <p:sldId id="643" r:id="rId54"/>
    <p:sldId id="633" r:id="rId55"/>
    <p:sldId id="589" r:id="rId56"/>
    <p:sldId id="648" r:id="rId57"/>
    <p:sldId id="642" r:id="rId58"/>
    <p:sldId id="646" r:id="rId59"/>
    <p:sldId id="652" r:id="rId60"/>
    <p:sldId id="639" r:id="rId61"/>
    <p:sldId id="664" r:id="rId62"/>
    <p:sldId id="619" r:id="rId63"/>
    <p:sldId id="698" r:id="rId64"/>
    <p:sldId id="638" r:id="rId65"/>
    <p:sldId id="699" r:id="rId66"/>
    <p:sldId id="700" r:id="rId67"/>
    <p:sldId id="701" r:id="rId68"/>
    <p:sldId id="702" r:id="rId69"/>
    <p:sldId id="704" r:id="rId70"/>
    <p:sldId id="705" r:id="rId71"/>
    <p:sldId id="706" r:id="rId72"/>
    <p:sldId id="718" r:id="rId73"/>
    <p:sldId id="762" r:id="rId74"/>
    <p:sldId id="764" r:id="rId75"/>
    <p:sldId id="740" r:id="rId76"/>
    <p:sldId id="765" r:id="rId77"/>
    <p:sldId id="753" r:id="rId78"/>
    <p:sldId id="741" r:id="rId79"/>
    <p:sldId id="743" r:id="rId80"/>
    <p:sldId id="751" r:id="rId81"/>
    <p:sldId id="749" r:id="rId82"/>
    <p:sldId id="761" r:id="rId83"/>
    <p:sldId id="758" r:id="rId84"/>
    <p:sldId id="756" r:id="rId85"/>
    <p:sldId id="750" r:id="rId86"/>
    <p:sldId id="766" r:id="rId87"/>
    <p:sldId id="744" r:id="rId88"/>
    <p:sldId id="754" r:id="rId89"/>
    <p:sldId id="769" r:id="rId90"/>
    <p:sldId id="767" r:id="rId91"/>
    <p:sldId id="745" r:id="rId92"/>
    <p:sldId id="863" r:id="rId93"/>
    <p:sldId id="779" r:id="rId94"/>
    <p:sldId id="734" r:id="rId95"/>
    <p:sldId id="772" r:id="rId96"/>
    <p:sldId id="817" r:id="rId97"/>
    <p:sldId id="728" r:id="rId98"/>
    <p:sldId id="794" r:id="rId99"/>
    <p:sldId id="800" r:id="rId100"/>
    <p:sldId id="854" r:id="rId101"/>
    <p:sldId id="773" r:id="rId102"/>
    <p:sldId id="770" r:id="rId103"/>
    <p:sldId id="777" r:id="rId104"/>
    <p:sldId id="896" r:id="rId105"/>
    <p:sldId id="771" r:id="rId106"/>
    <p:sldId id="780" r:id="rId107"/>
    <p:sldId id="781" r:id="rId108"/>
    <p:sldId id="782" r:id="rId109"/>
    <p:sldId id="785" r:id="rId110"/>
    <p:sldId id="783" r:id="rId111"/>
    <p:sldId id="789" r:id="rId112"/>
    <p:sldId id="786" r:id="rId113"/>
    <p:sldId id="846" r:id="rId114"/>
    <p:sldId id="784" r:id="rId115"/>
    <p:sldId id="787" r:id="rId116"/>
    <p:sldId id="802" r:id="rId117"/>
    <p:sldId id="803" r:id="rId118"/>
    <p:sldId id="804" r:id="rId119"/>
    <p:sldId id="788" r:id="rId120"/>
    <p:sldId id="805" r:id="rId121"/>
    <p:sldId id="775" r:id="rId122"/>
    <p:sldId id="851" r:id="rId123"/>
    <p:sldId id="852" r:id="rId124"/>
    <p:sldId id="795" r:id="rId125"/>
    <p:sldId id="890" r:id="rId126"/>
    <p:sldId id="850" r:id="rId127"/>
    <p:sldId id="797" r:id="rId128"/>
    <p:sldId id="798" r:id="rId129"/>
    <p:sldId id="799" r:id="rId130"/>
    <p:sldId id="801" r:id="rId131"/>
    <p:sldId id="818" r:id="rId132"/>
    <p:sldId id="819" r:id="rId133"/>
    <p:sldId id="820" r:id="rId134"/>
    <p:sldId id="822" r:id="rId135"/>
    <p:sldId id="823" r:id="rId136"/>
    <p:sldId id="807" r:id="rId137"/>
    <p:sldId id="813" r:id="rId138"/>
    <p:sldId id="848" r:id="rId139"/>
    <p:sldId id="809" r:id="rId140"/>
    <p:sldId id="815" r:id="rId141"/>
    <p:sldId id="811" r:id="rId142"/>
    <p:sldId id="814" r:id="rId143"/>
    <p:sldId id="816" r:id="rId144"/>
    <p:sldId id="855" r:id="rId145"/>
    <p:sldId id="790" r:id="rId146"/>
    <p:sldId id="752" r:id="rId147"/>
    <p:sldId id="755" r:id="rId148"/>
    <p:sldId id="792" r:id="rId149"/>
    <p:sldId id="878" r:id="rId150"/>
    <p:sldId id="737" r:id="rId151"/>
    <p:sldId id="824" r:id="rId152"/>
    <p:sldId id="831" r:id="rId153"/>
    <p:sldId id="833" r:id="rId154"/>
    <p:sldId id="832" r:id="rId155"/>
    <p:sldId id="725" r:id="rId156"/>
    <p:sldId id="876" r:id="rId157"/>
    <p:sldId id="835" r:id="rId158"/>
    <p:sldId id="727" r:id="rId159"/>
    <p:sldId id="837" r:id="rId160"/>
    <p:sldId id="721" r:id="rId161"/>
    <p:sldId id="864" r:id="rId162"/>
    <p:sldId id="867" r:id="rId163"/>
    <p:sldId id="865" r:id="rId164"/>
    <p:sldId id="877" r:id="rId165"/>
    <p:sldId id="886" r:id="rId166"/>
    <p:sldId id="841" r:id="rId167"/>
    <p:sldId id="828" r:id="rId168"/>
    <p:sldId id="868" r:id="rId169"/>
    <p:sldId id="869" r:id="rId170"/>
    <p:sldId id="872" r:id="rId171"/>
    <p:sldId id="870" r:id="rId172"/>
    <p:sldId id="733" r:id="rId173"/>
    <p:sldId id="856" r:id="rId174"/>
    <p:sldId id="887" r:id="rId175"/>
    <p:sldId id="873" r:id="rId176"/>
    <p:sldId id="882" r:id="rId177"/>
    <p:sldId id="857" r:id="rId178"/>
    <p:sldId id="839" r:id="rId179"/>
    <p:sldId id="894" r:id="rId180"/>
    <p:sldId id="840" r:id="rId181"/>
    <p:sldId id="874" r:id="rId182"/>
    <p:sldId id="893" r:id="rId183"/>
    <p:sldId id="724" r:id="rId184"/>
    <p:sldId id="812" r:id="rId185"/>
    <p:sldId id="731" r:id="rId186"/>
    <p:sldId id="736" r:id="rId187"/>
    <p:sldId id="711" r:id="rId188"/>
    <p:sldId id="879" r:id="rId189"/>
    <p:sldId id="709" r:id="rId190"/>
    <p:sldId id="891" r:id="rId191"/>
    <p:sldId id="858" r:id="rId192"/>
    <p:sldId id="859" r:id="rId193"/>
    <p:sldId id="860" r:id="rId194"/>
    <p:sldId id="861" r:id="rId195"/>
    <p:sldId id="881" r:id="rId196"/>
    <p:sldId id="826" r:id="rId197"/>
    <p:sldId id="875" r:id="rId198"/>
    <p:sldId id="880" r:id="rId199"/>
    <p:sldId id="888" r:id="rId200"/>
    <p:sldId id="889" r:id="rId201"/>
    <p:sldId id="892" r:id="rId202"/>
    <p:sldId id="714" r:id="rId203"/>
    <p:sldId id="884" r:id="rId204"/>
    <p:sldId id="895" r:id="rId205"/>
    <p:sldId id="866" r:id="rId206"/>
    <p:sldId id="735" r:id="rId207"/>
    <p:sldId id="897" r:id="rId208"/>
    <p:sldId id="862" r:id="rId209"/>
    <p:sldId id="732" r:id="rId210"/>
    <p:sldId id="712" r:id="rId211"/>
    <p:sldId id="729" r:id="rId212"/>
    <p:sldId id="710" r:id="rId213"/>
    <p:sldId id="708" r:id="rId214"/>
    <p:sldId id="715" r:id="rId215"/>
    <p:sldId id="716" r:id="rId216"/>
  </p:sldIdLst>
  <p:sldSz cx="9144000" cy="6858000" type="screen4x3"/>
  <p:notesSz cx="6761163" cy="99425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5261" autoAdjust="0"/>
  </p:normalViewPr>
  <p:slideViewPr>
    <p:cSldViewPr>
      <p:cViewPr varScale="1">
        <p:scale>
          <a:sx n="111" d="100"/>
          <a:sy n="111" d="100"/>
        </p:scale>
        <p:origin x="-1590" y="-90"/>
      </p:cViewPr>
      <p:guideLst>
        <p:guide orient="horz" pos="2160"/>
        <p:guide pos="2880"/>
      </p:guideLst>
    </p:cSldViewPr>
  </p:slideViewPr>
  <p:outlineViewPr>
    <p:cViewPr>
      <p:scale>
        <a:sx n="33" d="100"/>
        <a:sy n="33" d="100"/>
      </p:scale>
      <p:origin x="0" y="-14988"/>
    </p:cViewPr>
  </p:outlineViewPr>
  <p:notesTextViewPr>
    <p:cViewPr>
      <p:scale>
        <a:sx n="100" d="100"/>
        <a:sy n="100" d="100"/>
      </p:scale>
      <p:origin x="0" y="0"/>
    </p:cViewPr>
  </p:notesTextViewPr>
  <p:sorterViewPr>
    <p:cViewPr varScale="1">
      <p:scale>
        <a:sx n="100" d="100"/>
        <a:sy n="100" d="100"/>
      </p:scale>
      <p:origin x="0" y="-217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6" Type="http://schemas.openxmlformats.org/officeDocument/2006/relationships/slide" Target="slides/slide215.xml"/><Relationship Id="rId211" Type="http://schemas.openxmlformats.org/officeDocument/2006/relationships/slide" Target="slides/slide210.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222"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presProps" Target="presProps.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theme" Target="theme/theme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30525" cy="49847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29050" y="0"/>
            <a:ext cx="2930525" cy="498475"/>
          </a:xfrm>
          <a:prstGeom prst="rect">
            <a:avLst/>
          </a:prstGeom>
        </p:spPr>
        <p:txBody>
          <a:bodyPr vert="horz" lIns="91440" tIns="45720" rIns="91440" bIns="45720" rtlCol="0"/>
          <a:lstStyle>
            <a:lvl1pPr algn="r">
              <a:defRPr sz="1200"/>
            </a:lvl1pPr>
          </a:lstStyle>
          <a:p>
            <a:fld id="{D43E03F0-43AA-4CAB-A8DA-1C08B9C72CBF}" type="datetimeFigureOut">
              <a:rPr lang="ru-RU" smtClean="0"/>
              <a:pPr/>
              <a:t>09.09.2024</a:t>
            </a:fld>
            <a:endParaRPr lang="ru-RU"/>
          </a:p>
        </p:txBody>
      </p:sp>
      <p:sp>
        <p:nvSpPr>
          <p:cNvPr id="4" name="Нижний колонтитул 3"/>
          <p:cNvSpPr>
            <a:spLocks noGrp="1"/>
          </p:cNvSpPr>
          <p:nvPr>
            <p:ph type="ftr" sz="quarter" idx="2"/>
          </p:nvPr>
        </p:nvSpPr>
        <p:spPr>
          <a:xfrm>
            <a:off x="0" y="9444038"/>
            <a:ext cx="2930525" cy="498475"/>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29050" y="9444038"/>
            <a:ext cx="2930525" cy="498475"/>
          </a:xfrm>
          <a:prstGeom prst="rect">
            <a:avLst/>
          </a:prstGeom>
        </p:spPr>
        <p:txBody>
          <a:bodyPr vert="horz" lIns="91440" tIns="45720" rIns="91440" bIns="45720" rtlCol="0" anchor="b"/>
          <a:lstStyle>
            <a:lvl1pPr algn="r">
              <a:defRPr sz="1200"/>
            </a:lvl1pPr>
          </a:lstStyle>
          <a:p>
            <a:fld id="{ECB7E168-395F-4CDB-ADFC-CA707B58A527}" type="slidenum">
              <a:rPr lang="ru-RU" smtClean="0"/>
              <a:pPr/>
              <a:t>‹#›</a:t>
            </a:fld>
            <a:endParaRPr lang="ru-RU"/>
          </a:p>
        </p:txBody>
      </p:sp>
    </p:spTree>
    <p:extLst>
      <p:ext uri="{BB962C8B-B14F-4D97-AF65-F5344CB8AC3E}">
        <p14:creationId xmlns:p14="http://schemas.microsoft.com/office/powerpoint/2010/main" val="4236815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30525" cy="49847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29050" y="0"/>
            <a:ext cx="2930525" cy="498475"/>
          </a:xfrm>
          <a:prstGeom prst="rect">
            <a:avLst/>
          </a:prstGeom>
        </p:spPr>
        <p:txBody>
          <a:bodyPr vert="horz" lIns="91440" tIns="45720" rIns="91440" bIns="45720" rtlCol="0"/>
          <a:lstStyle>
            <a:lvl1pPr algn="r">
              <a:defRPr sz="1200"/>
            </a:lvl1pPr>
          </a:lstStyle>
          <a:p>
            <a:fld id="{0650F3E4-DE20-4B5F-A8C9-E6D3E4949CDD}" type="datetimeFigureOut">
              <a:rPr lang="ru-RU" smtClean="0"/>
              <a:t>09.09.2024</a:t>
            </a:fld>
            <a:endParaRPr lang="ru-RU"/>
          </a:p>
        </p:txBody>
      </p:sp>
      <p:sp>
        <p:nvSpPr>
          <p:cNvPr id="4" name="Образ слайда 3"/>
          <p:cNvSpPr>
            <a:spLocks noGrp="1" noRot="1" noChangeAspect="1"/>
          </p:cNvSpPr>
          <p:nvPr>
            <p:ph type="sldImg" idx="2"/>
          </p:nvPr>
        </p:nvSpPr>
        <p:spPr>
          <a:xfrm>
            <a:off x="1143000" y="1243013"/>
            <a:ext cx="4475163" cy="335597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6275" y="4784725"/>
            <a:ext cx="5408613" cy="3914775"/>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44038"/>
            <a:ext cx="2930525" cy="49847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29050" y="9444038"/>
            <a:ext cx="2930525" cy="498475"/>
          </a:xfrm>
          <a:prstGeom prst="rect">
            <a:avLst/>
          </a:prstGeom>
        </p:spPr>
        <p:txBody>
          <a:bodyPr vert="horz" lIns="91440" tIns="45720" rIns="91440" bIns="45720" rtlCol="0" anchor="b"/>
          <a:lstStyle>
            <a:lvl1pPr algn="r">
              <a:defRPr sz="1200"/>
            </a:lvl1pPr>
          </a:lstStyle>
          <a:p>
            <a:fld id="{EA790658-D892-491C-AEB1-AB5B78FCDED4}" type="slidenum">
              <a:rPr lang="ru-RU" smtClean="0"/>
              <a:t>‹#›</a:t>
            </a:fld>
            <a:endParaRPr lang="ru-RU"/>
          </a:p>
        </p:txBody>
      </p:sp>
    </p:spTree>
    <p:extLst>
      <p:ext uri="{BB962C8B-B14F-4D97-AF65-F5344CB8AC3E}">
        <p14:creationId xmlns:p14="http://schemas.microsoft.com/office/powerpoint/2010/main" val="26937710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5792F6-9734-4BEB-95A9-739100AE2769}"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0240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5792F6-9734-4BEB-95A9-739100AE2769}"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3312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608CCBB3-F0FE-4435-BF7E-467FD6B10ACF}" type="datetimeFigureOut">
              <a:rPr lang="ru-RU" smtClean="0"/>
              <a:pPr/>
              <a:t>09.09.2024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4C005D1-895E-424D-91D9-E744B493E806}"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08CCBB3-F0FE-4435-BF7E-467FD6B10ACF}" type="datetimeFigureOut">
              <a:rPr lang="ru-RU" smtClean="0"/>
              <a:pPr/>
              <a:t>09.09.2024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4C005D1-895E-424D-91D9-E744B493E806}"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08CCBB3-F0FE-4435-BF7E-467FD6B10ACF}" type="datetimeFigureOut">
              <a:rPr lang="ru-RU" smtClean="0"/>
              <a:pPr/>
              <a:t>09.09.2024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4C005D1-895E-424D-91D9-E744B493E806}"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08CCBB3-F0FE-4435-BF7E-467FD6B10ACF}" type="datetimeFigureOut">
              <a:rPr lang="ru-RU" smtClean="0"/>
              <a:pPr/>
              <a:t>09.09.2024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4C005D1-895E-424D-91D9-E744B493E806}"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608CCBB3-F0FE-4435-BF7E-467FD6B10ACF}" type="datetimeFigureOut">
              <a:rPr lang="ru-RU" smtClean="0"/>
              <a:pPr/>
              <a:t>09.09.2024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4C005D1-895E-424D-91D9-E744B493E806}"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608CCBB3-F0FE-4435-BF7E-467FD6B10ACF}" type="datetimeFigureOut">
              <a:rPr lang="ru-RU" smtClean="0"/>
              <a:pPr/>
              <a:t>09.09.2024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4C005D1-895E-424D-91D9-E744B493E806}"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608CCBB3-F0FE-4435-BF7E-467FD6B10ACF}" type="datetimeFigureOut">
              <a:rPr lang="ru-RU" smtClean="0"/>
              <a:pPr/>
              <a:t>09.09.2024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A4C005D1-895E-424D-91D9-E744B493E806}"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608CCBB3-F0FE-4435-BF7E-467FD6B10ACF}" type="datetimeFigureOut">
              <a:rPr lang="ru-RU" smtClean="0"/>
              <a:pPr/>
              <a:t>09.09.2024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A4C005D1-895E-424D-91D9-E744B493E806}"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08CCBB3-F0FE-4435-BF7E-467FD6B10ACF}" type="datetimeFigureOut">
              <a:rPr lang="ru-RU" smtClean="0"/>
              <a:pPr/>
              <a:t>09.09.2024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A4C005D1-895E-424D-91D9-E744B493E806}"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608CCBB3-F0FE-4435-BF7E-467FD6B10ACF}" type="datetimeFigureOut">
              <a:rPr lang="ru-RU" smtClean="0"/>
              <a:pPr/>
              <a:t>09.09.2024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4C005D1-895E-424D-91D9-E744B493E806}"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608CCBB3-F0FE-4435-BF7E-467FD6B10ACF}" type="datetimeFigureOut">
              <a:rPr lang="ru-RU" smtClean="0"/>
              <a:pPr/>
              <a:t>09.09.2024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4C005D1-895E-424D-91D9-E744B493E806}"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8CCBB3-F0FE-4435-BF7E-467FD6B10ACF}" type="datetimeFigureOut">
              <a:rPr lang="ru-RU" smtClean="0"/>
              <a:pPr/>
              <a:t>09.09.2024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C005D1-895E-424D-91D9-E744B493E806}"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08.gif"/><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10.gif"/><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12.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15.gif"/><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120.gif"/><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124.gif"/><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131.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739265" y="2151698"/>
            <a:ext cx="5665470" cy="255460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ru-RU" sz="3600" dirty="0">
                <a:effectLst/>
                <a:latin typeface="Times New Roman" panose="02020603050405020304" pitchFamily="18" charset="0"/>
                <a:ea typeface="Times New Roman" panose="02020603050405020304" pitchFamily="18" charset="0"/>
                <a:cs typeface="Times New Roman" panose="02020603050405020304" pitchFamily="18" charset="0"/>
              </a:rPr>
              <a:t>Тема лекций: </a:t>
            </a:r>
            <a:endParaRPr lang="ru-RU"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ru-RU" sz="3600" dirty="0">
                <a:latin typeface="Times New Roman" panose="02020603050405020304" pitchFamily="18" charset="0"/>
                <a:ea typeface="Times New Roman" panose="02020603050405020304" pitchFamily="18" charset="0"/>
                <a:cs typeface="Times New Roman" panose="02020603050405020304" pitchFamily="18" charset="0"/>
              </a:rPr>
              <a:t>Муниципальное управление в </a:t>
            </a:r>
            <a:r>
              <a:rPr lang="ru-RU" sz="3600">
                <a:latin typeface="Times New Roman" panose="02020603050405020304" pitchFamily="18" charset="0"/>
                <a:ea typeface="Times New Roman" panose="02020603050405020304" pitchFamily="18" charset="0"/>
                <a:cs typeface="Times New Roman" panose="02020603050405020304" pitchFamily="18" charset="0"/>
              </a:rPr>
              <a:t>области </a:t>
            </a:r>
            <a:r>
              <a:rPr lang="ru-RU" sz="3600" smtClean="0">
                <a:latin typeface="Times New Roman" panose="02020603050405020304" pitchFamily="18" charset="0"/>
                <a:ea typeface="Times New Roman" panose="02020603050405020304" pitchFamily="18" charset="0"/>
                <a:cs typeface="Times New Roman" panose="02020603050405020304" pitchFamily="18" charset="0"/>
              </a:rPr>
              <a:t>градостроительства </a:t>
            </a:r>
            <a:endParaRPr lang="ru-RU" sz="1050" dirty="0">
              <a:effectLst/>
              <a:latin typeface="Times New Roman" panose="02020603050405020304" pitchFamily="18" charset="0"/>
              <a:ea typeface="Times New Roman" panose="02020603050405020304" pitchFamily="18" charset="0"/>
            </a:endParaRPr>
          </a:p>
          <a:p>
            <a:pPr algn="ctr">
              <a:lnSpc>
                <a:spcPct val="107000"/>
              </a:lnSpc>
              <a:spcAft>
                <a:spcPts val="800"/>
              </a:spcAft>
            </a:pPr>
            <a:r>
              <a:rPr lang="ru-RU" sz="1100" dirty="0">
                <a:effectLst/>
                <a:ea typeface="Calibri" panose="020F0502020204030204" pitchFamily="34" charset="0"/>
                <a:cs typeface="Times New Roman" panose="02020603050405020304" pitchFamily="18" charset="0"/>
              </a:rPr>
              <a:t> </a:t>
            </a:r>
          </a:p>
        </p:txBody>
      </p:sp>
      <p:sp>
        <p:nvSpPr>
          <p:cNvPr id="3" name="TextBox 2"/>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1200591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7584" y="332656"/>
            <a:ext cx="7704856" cy="5750099"/>
          </a:xfrm>
        </p:spPr>
      </p:pic>
      <p:sp>
        <p:nvSpPr>
          <p:cNvPr id="3" name="TextBox 2"/>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178326097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971600" y="692696"/>
            <a:ext cx="7416823" cy="4205694"/>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mn-cs"/>
              </a:rPr>
              <a:t> </a:t>
            </a:r>
            <a:endParaRPr kumimoji="0" lang="ru-RU" sz="105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1"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Различные аспекты</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1"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 управления недвижимостью (собственностью)</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 </a:t>
            </a: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304800" algn="just"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NewtonWINC"/>
                <a:cs typeface="Calibri" panose="020F0502020204030204" pitchFamily="34" charset="0"/>
              </a:rPr>
              <a:t>.</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50" b="0" i="0" u="none" strike="noStrike" kern="1200" cap="none" spc="0" normalizeH="0" baseline="0" noProof="0" dirty="0">
                <a:ln>
                  <a:noFill/>
                </a:ln>
                <a:solidFill>
                  <a:prstClr val="black"/>
                </a:solidFill>
                <a:effectLst/>
                <a:uLnTx/>
                <a:uFillTx/>
                <a:latin typeface="Times New Roman" panose="02020603050405020304" pitchFamily="18" charset="0"/>
                <a:ea typeface="NewtonWINC"/>
                <a:cs typeface="+mn-cs"/>
              </a:rPr>
              <a:t> </a:t>
            </a:r>
            <a:endParaRPr kumimoji="0" lang="ru-RU" sz="105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 </a:t>
            </a:r>
          </a:p>
        </p:txBody>
      </p:sp>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6209556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5576" y="836712"/>
            <a:ext cx="7560839" cy="5289451"/>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203429996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3608" y="548680"/>
            <a:ext cx="7416823" cy="5577483"/>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190277310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5576" y="548680"/>
            <a:ext cx="7632847" cy="5577483"/>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166854441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5576" y="404664"/>
            <a:ext cx="7344815" cy="5721499"/>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269642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9592" y="692696"/>
            <a:ext cx="7344815" cy="5433467"/>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276329346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971600" y="1196752"/>
            <a:ext cx="7056783" cy="348129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449580" algn="just" defTabSz="914400" rtl="0" eaLnBrk="1" fontAlgn="auto" latinLnBrk="0" hangingPunct="1">
              <a:lnSpc>
                <a:spcPct val="115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Собственность неразрывно связана с распределением и использованием ограниченных ресурсов, в этом смысле собственность, является экономическим отношением. Одновременно собственность всегда выступает как правовая категория в виде определенного права.</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449580" algn="just" defTabSz="914400" rtl="0" eaLnBrk="1" fontAlgn="auto" latinLnBrk="0" hangingPunct="1">
              <a:lnSpc>
                <a:spcPct val="115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 </a:t>
            </a:r>
          </a:p>
        </p:txBody>
      </p:sp>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221623986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1520" y="836712"/>
            <a:ext cx="8496943" cy="554461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Право собственности рассматривается как пакет правомочий, которые можно комбинировать различным образом и распределять между разными субъектами.</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В современном определении пакет правомочий, входящих в право собственности, представляет совокупность 11 элементов:</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право владения (исключительный физический контроль над вещью);</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право пользования;</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право управления;</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право на доход;</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право на капитальную стоимость (права на отчуждение, уничтожение);</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право на безопасность (от экспроприации);</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право на наследование;</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право на бессрочность;</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запрет на вредное использование;</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право на ответственность (возможность использования вещи для покрытия долгов);</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право на остаточный характер (возможность возврата правомочий в случае использования вещи третьими лицами).</a:t>
            </a: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 </a:t>
            </a:r>
          </a:p>
        </p:txBody>
      </p:sp>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395689055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971600" y="764704"/>
            <a:ext cx="7344815" cy="407209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Комбинирование прав, сочетание различных форм и видов собственности – одно из важных направлений управления недвижимостью.</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Управление недвижимостью включает в качестве неотъемлемого элемента управление правами на недвижимость.</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 </a:t>
            </a:r>
          </a:p>
        </p:txBody>
      </p:sp>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335650300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971600" y="692696"/>
            <a:ext cx="7272807" cy="4854664"/>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Недвижимость может одновременно выступать  как разновидность финансового актива (имеющего в отличие от иных видов данного актива – акций, облигаций, валюты – вещную природу) и как реальный актив, предназначенный для личного или производственного использования.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Это разделение лежит в основе деления недвижимости на операционную и инвестиционную.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 </a:t>
            </a:r>
          </a:p>
        </p:txBody>
      </p:sp>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3514069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5576" y="404664"/>
            <a:ext cx="7344816" cy="5721499"/>
          </a:xfrm>
        </p:spPr>
      </p:pic>
      <p:sp>
        <p:nvSpPr>
          <p:cNvPr id="3" name="TextBox 2"/>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291655542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600" y="476672"/>
            <a:ext cx="7056784" cy="5606083"/>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38476797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48680"/>
            <a:ext cx="8229600" cy="792088"/>
          </a:xfrm>
        </p:spPr>
        <p:txBody>
          <a:bodyPr>
            <a:normAutofit fontScale="90000"/>
          </a:bodyPr>
          <a:lstStyle/>
          <a:p>
            <a:r>
              <a:rPr lang="ru-RU" sz="2200" dirty="0">
                <a:latin typeface="Arial" panose="020B0604020202020204" pitchFamily="34" charset="0"/>
                <a:ea typeface="Times New Roman" panose="02020603050405020304" pitchFamily="18" charset="0"/>
                <a:cs typeface="Calibri" panose="020F0502020204030204" pitchFamily="34" charset="0"/>
              </a:rPr>
              <a:t/>
            </a:r>
            <a:br>
              <a:rPr lang="ru-RU" sz="2200" dirty="0">
                <a:latin typeface="Arial" panose="020B0604020202020204" pitchFamily="34" charset="0"/>
                <a:ea typeface="Times New Roman" panose="02020603050405020304" pitchFamily="18" charset="0"/>
                <a:cs typeface="Calibri" panose="020F0502020204030204" pitchFamily="34" charset="0"/>
              </a:rPr>
            </a:br>
            <a:r>
              <a:rPr lang="ru-RU" sz="2200" dirty="0">
                <a:latin typeface="Arial" panose="020B0604020202020204" pitchFamily="34" charset="0"/>
                <a:ea typeface="Times New Roman" panose="02020603050405020304" pitchFamily="18" charset="0"/>
                <a:cs typeface="Calibri" panose="020F0502020204030204" pitchFamily="34" charset="0"/>
              </a:rPr>
              <a:t/>
            </a:r>
            <a:br>
              <a:rPr lang="ru-RU" sz="2200" dirty="0">
                <a:latin typeface="Arial" panose="020B0604020202020204" pitchFamily="34" charset="0"/>
                <a:ea typeface="Times New Roman" panose="02020603050405020304" pitchFamily="18" charset="0"/>
                <a:cs typeface="Calibri" panose="020F0502020204030204" pitchFamily="34" charset="0"/>
              </a:rPr>
            </a:br>
            <a:r>
              <a:rPr lang="ru-RU" sz="2200" dirty="0">
                <a:latin typeface="Arial" panose="020B0604020202020204" pitchFamily="34" charset="0"/>
                <a:ea typeface="Times New Roman" panose="02020603050405020304" pitchFamily="18" charset="0"/>
                <a:cs typeface="Calibri" panose="020F0502020204030204" pitchFamily="34" charset="0"/>
              </a:rPr>
              <a:t>Недвижимость одновременно является и товаром и инвестиционным активом </a:t>
            </a:r>
            <a:r>
              <a:rPr lang="ru-RU" dirty="0">
                <a:latin typeface="Arial" panose="020B0604020202020204" pitchFamily="34" charset="0"/>
                <a:ea typeface="Times New Roman" panose="02020603050405020304" pitchFamily="18" charset="0"/>
                <a:cs typeface="Calibri" panose="020F0502020204030204" pitchFamily="34" charset="0"/>
              </a:rPr>
              <a:t> </a:t>
            </a:r>
            <a:r>
              <a:rPr lang="ru-RU" sz="2400" dirty="0">
                <a:ea typeface="Times New Roman" panose="02020603050405020304" pitchFamily="18" charset="0"/>
                <a:cs typeface="Calibri" panose="020F0502020204030204" pitchFamily="34" charset="0"/>
              </a:rPr>
              <a:t/>
            </a:r>
            <a:br>
              <a:rPr lang="ru-RU" sz="2400" dirty="0">
                <a:ea typeface="Times New Roman" panose="02020603050405020304" pitchFamily="18" charset="0"/>
                <a:cs typeface="Calibri" panose="020F0502020204030204" pitchFamily="34" charset="0"/>
              </a:rPr>
            </a:b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7624" y="1440136"/>
            <a:ext cx="6912767" cy="4869184"/>
          </a:xfrm>
        </p:spPr>
      </p:pic>
      <p:sp>
        <p:nvSpPr>
          <p:cNvPr id="5" name="TextBox 4"/>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267525975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7584" y="692696"/>
            <a:ext cx="7560839" cy="5433467"/>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158245070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971600" y="692696"/>
            <a:ext cx="7272807" cy="4854664"/>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Разделение недвижимости на финансовые и реальные активы лежит в основе деления недвижимости на операционную и инвестиционную.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 </a:t>
            </a:r>
          </a:p>
        </p:txBody>
      </p:sp>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387491341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5616" y="692696"/>
            <a:ext cx="7344815" cy="5433467"/>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19120377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115616" y="2132856"/>
            <a:ext cx="6834008" cy="418372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Благодаря особенностям физической и юридической природы недвижимость отличается как от иных товаров, так и от иных видов финансовых активов, и эти отличия оказывают прямое влияние на функционирование рынка недвижимости, в том числе и на управление недвижимостью.</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449580" algn="just" defTabSz="914400" rtl="0" eaLnBrk="1" fontAlgn="auto" latinLnBrk="0" hangingPunct="1">
              <a:lnSpc>
                <a:spcPct val="115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NewtonWINC"/>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 </a:t>
            </a:r>
          </a:p>
        </p:txBody>
      </p:sp>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243204734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39552" y="224790"/>
            <a:ext cx="8136903" cy="640842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15000"/>
              </a:lnSpc>
              <a:spcBef>
                <a:spcPts val="0"/>
              </a:spcBef>
              <a:spcAft>
                <a:spcPts val="600"/>
              </a:spcAft>
              <a:buClrTx/>
              <a:buSzTx/>
              <a:buFontTx/>
              <a:buNone/>
              <a:tabLst/>
              <a:defRPr/>
            </a:pPr>
            <a:endPar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endParaRPr>
          </a:p>
          <a:p>
            <a:pPr marL="0" marR="0" lvl="0" indent="0" algn="just" defTabSz="914400" rtl="0" eaLnBrk="1" fontAlgn="auto" latinLnBrk="0" hangingPunct="1">
              <a:lnSpc>
                <a:spcPct val="115000"/>
              </a:lnSpc>
              <a:spcBef>
                <a:spcPts val="0"/>
              </a:spcBef>
              <a:spcAft>
                <a:spcPts val="600"/>
              </a:spcAft>
              <a:buClrTx/>
              <a:buSzTx/>
              <a:buFontTx/>
              <a:buNone/>
              <a:tabLst/>
              <a:defRPr/>
            </a:pPr>
            <a:endPar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endParaRP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ru-RU" sz="1600" b="1"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Главное требование </a:t>
            </a: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к управлению операционной недвижимостью - обеспечение качественного и количественного соответствия недвижимости интересам производства и потребления, включая и воспроизводство самой недвижимости в соответствии с этими потребностями и их развитием.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Управление операционной недвижимостью должно обеспечить решение следующих </a:t>
            </a:r>
            <a:r>
              <a:rPr kumimoji="0" lang="ru-RU" sz="1600" b="1"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задач</a:t>
            </a: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 рациональное распределение (и перераспределение) имеющейся недвижимости по видам и направлениям деятельности;</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 поддержание недвижимости в работоспособном состоянии;</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 минимизация издержек по эксплуатации, содержанию и воспроизводству недвижимости в себестоимости продукции</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Все эти вопросы относятся к физическим аспектам недвижимости и в гораздо меньшей степени к ее юридическим и экономическим аспектам.</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С юридической точки зрения наибольшее значение имеет надежность права пользования объектом недвижимости, а не владение им (операционной недвижимостью важно пользоваться, но не обязательно владеть).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Право аренды может иметь преимущества, поскольку избавляет пользователя от необходимости больших капитальных затрат по приобретению недвижимости, и в меньшей степени привязывает пользователя именно к данному объекту недвижимости.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60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 </a:t>
            </a:r>
          </a:p>
        </p:txBody>
      </p:sp>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282910431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331640" y="1268760"/>
            <a:ext cx="6374765" cy="430195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15000"/>
              </a:lnSpc>
              <a:spcBef>
                <a:spcPts val="0"/>
              </a:spcBef>
              <a:spcAft>
                <a:spcPts val="60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Управление инвестиционной недвижимостью </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сориентировано на максимизацию дохода от нее и ее стоимости. В данном случае набор правомочий субъекта по отношению к недвижимости должен быть существенно шире, чем по отношению к недвижимости операционной: права пользования здесь недостаточно (вернее, в данном случае это право не существенно), необходимо право распоряжения – право сдавать объект в аренду, передавать в управление, отчуждать в какой-либо форме.</a:t>
            </a:r>
            <a:endPar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600"/>
              </a:spcAft>
              <a:buClrTx/>
              <a:buSzTx/>
              <a:buFontTx/>
              <a:buNone/>
              <a:tabLst/>
              <a:defRPr/>
            </a:pPr>
            <a:r>
              <a:rPr kumimoji="0" lang="ru-RU" sz="1600" b="1"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60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 </a:t>
            </a:r>
          </a:p>
        </p:txBody>
      </p:sp>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199772798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39552" y="355283"/>
            <a:ext cx="8136903" cy="614743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304800" algn="just" defTabSz="914400" rtl="0" eaLnBrk="1" fontAlgn="auto" latinLnBrk="0" hangingPunct="1">
              <a:lnSpc>
                <a:spcPct val="115000"/>
              </a:lnSpc>
              <a:spcBef>
                <a:spcPts val="0"/>
              </a:spcBef>
              <a:spcAft>
                <a:spcPts val="0"/>
              </a:spcAft>
              <a:buClrTx/>
              <a:buSzTx/>
              <a:buFontTx/>
              <a:buNone/>
              <a:tabLst/>
              <a:defRPr/>
            </a:pPr>
            <a:endPar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endParaRPr>
          </a:p>
          <a:p>
            <a:pPr marL="0" marR="0" lvl="0" indent="304800" algn="just" defTabSz="914400" rtl="0" eaLnBrk="1" fontAlgn="auto" latinLnBrk="0" hangingPunct="1">
              <a:lnSpc>
                <a:spcPct val="115000"/>
              </a:lnSpc>
              <a:spcBef>
                <a:spcPts val="0"/>
              </a:spcBef>
              <a:spcAft>
                <a:spcPts val="0"/>
              </a:spcAft>
              <a:buClrTx/>
              <a:buSzTx/>
              <a:buFontTx/>
              <a:buNone/>
              <a:tabLst/>
              <a:defRPr/>
            </a:pPr>
            <a:endPar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endParaRPr>
          </a:p>
          <a:p>
            <a:pPr marL="0" marR="0" lvl="0" indent="304800" algn="just" defTabSz="914400" rtl="0" eaLnBrk="1" fontAlgn="auto" latinLnBrk="0" hangingPunct="1">
              <a:lnSpc>
                <a:spcPct val="115000"/>
              </a:lnSpc>
              <a:spcBef>
                <a:spcPts val="0"/>
              </a:spcBef>
              <a:spcAft>
                <a:spcPts val="0"/>
              </a:spcAft>
              <a:buClrTx/>
              <a:buSzTx/>
              <a:buFontTx/>
              <a:buNone/>
              <a:tabLst/>
              <a:defRPr/>
            </a:pPr>
            <a:endPar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endParaRPr>
          </a:p>
          <a:p>
            <a:pPr marL="0" marR="0" lvl="0" indent="304800" algn="just"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Различия в управлении операционной и инвестиционной недвижимостью (помимо целей управления).</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304800" algn="just" defTabSz="914400" rtl="0" eaLnBrk="1" fontAlgn="auto" latinLnBrk="0" hangingPunct="1">
              <a:lnSpc>
                <a:spcPct val="115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1) В управлении экономикой объекта:</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304800" algn="just"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а) </a:t>
            </a:r>
            <a:r>
              <a:rPr kumimoji="0" lang="ru-RU" sz="1600" b="0" i="0" u="sng"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операционная недвижимость</a:t>
            </a: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 Задача находится в сфере организационно-экономической;</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304800" algn="just"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б) </a:t>
            </a:r>
            <a:r>
              <a:rPr kumimoji="0" lang="ru-RU" sz="1600" b="0" i="0" u="sng"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инвестиционная недвижимость</a:t>
            </a: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 Задача находится в сфере финансово-экономической (технические аспекты управления подчинены финансовой цели – максимизации дохода, а в стратегическом смысле – увеличению стоимости недвижимости).</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304800" algn="just" defTabSz="914400" rtl="0" eaLnBrk="1" fontAlgn="auto" latinLnBrk="0" hangingPunct="1">
              <a:lnSpc>
                <a:spcPct val="115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2) В подходах к оценке эффективности управления недвижимостью: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304800" algn="just"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а) </a:t>
            </a:r>
            <a:r>
              <a:rPr kumimoji="0" lang="ru-RU" sz="1600" b="0" i="0" u="sng"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операционная недвижимость. </a:t>
            </a: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Критерий эффективности – соответствие результатов управления недвижимостью точно идентифицированным и формализованным целям собственника. Показатели оценки эффективности управления недвижимостью: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342900" marR="0" lvl="0" indent="-342900" algn="just"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уровень затрат по содержанию недвижимости на единицу площади в абсолютном выражении;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342900" marR="0" lvl="0" indent="-342900" algn="just"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качество содержания недвижимости с точки зрения пользователей;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342900" marR="0" lvl="0" indent="-342900" algn="just"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доля затрат на содержание недвижимости в общих издержках предприятия;</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304800" algn="just"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б) </a:t>
            </a:r>
            <a:r>
              <a:rPr kumimoji="0" lang="ru-RU" sz="1600" b="0" i="0" u="sng"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инвестиционная недвижимость</a:t>
            </a: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 Основной показатель  – чистый операционный доход, приносимый недвижимостью, а также величина реверсии, дисконтированных денежных потоков от недвижимости.</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mn-cs"/>
              </a:rPr>
              <a:t> </a:t>
            </a:r>
            <a:endParaRPr kumimoji="0" lang="ru-RU" sz="105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304800" algn="just"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NewtonWINC"/>
                <a:cs typeface="Calibri" panose="020F0502020204030204" pitchFamily="34" charset="0"/>
              </a:rPr>
              <a:t>.</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50" b="0" i="0" u="none" strike="noStrike" kern="1200" cap="none" spc="0" normalizeH="0" baseline="0" noProof="0" dirty="0">
                <a:ln>
                  <a:noFill/>
                </a:ln>
                <a:solidFill>
                  <a:prstClr val="black"/>
                </a:solidFill>
                <a:effectLst/>
                <a:uLnTx/>
                <a:uFillTx/>
                <a:latin typeface="Times New Roman" panose="02020603050405020304" pitchFamily="18" charset="0"/>
                <a:ea typeface="NewtonWINC"/>
                <a:cs typeface="+mn-cs"/>
              </a:rPr>
              <a:t> </a:t>
            </a:r>
            <a:endParaRPr kumimoji="0" lang="ru-RU" sz="105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 </a:t>
            </a:r>
          </a:p>
        </p:txBody>
      </p:sp>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310386582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99592" y="476672"/>
            <a:ext cx="7344816" cy="5544616"/>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1125888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9592" y="620688"/>
            <a:ext cx="7848871" cy="5505475"/>
          </a:xfrm>
        </p:spPr>
      </p:pic>
      <p:sp>
        <p:nvSpPr>
          <p:cNvPr id="3" name="TextBox 2"/>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208084433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899592" y="1196752"/>
            <a:ext cx="7704855" cy="343620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Операционная недвижимость и инвестиционная недвижимость – это альтернативные способы использования конкретного объекта. Его применение в том или ином качестве в каждом данном случае должно быть определено исходя из рыночной ситуации. Собственник или управляющий должны периодически возвращаться к этому вопросу и пересматривать</a:t>
            </a: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свои взгляды в зависимости от того, какие выгоды и издержки несет тот или иной вариант использования объекта</a:t>
            </a: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 </a:t>
            </a: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304800" algn="just"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NewtonWINC"/>
                <a:cs typeface="Calibri" panose="020F0502020204030204" pitchFamily="34" charset="0"/>
              </a:rPr>
              <a:t>.</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50" b="0" i="0" u="none" strike="noStrike" kern="1200" cap="none" spc="0" normalizeH="0" baseline="0" noProof="0" dirty="0">
                <a:ln>
                  <a:noFill/>
                </a:ln>
                <a:solidFill>
                  <a:prstClr val="black"/>
                </a:solidFill>
                <a:effectLst/>
                <a:uLnTx/>
                <a:uFillTx/>
                <a:latin typeface="Times New Roman" panose="02020603050405020304" pitchFamily="18" charset="0"/>
                <a:ea typeface="NewtonWINC"/>
                <a:cs typeface="+mn-cs"/>
              </a:rPr>
              <a:t> </a:t>
            </a:r>
            <a:endParaRPr kumimoji="0" lang="ru-RU" sz="105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 </a:t>
            </a:r>
          </a:p>
        </p:txBody>
      </p:sp>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318118603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2" y="476672"/>
            <a:ext cx="8064896" cy="5606083"/>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10745857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187624" y="404665"/>
            <a:ext cx="6912767" cy="590465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Развитие недвижимости (</a:t>
            </a:r>
            <a:r>
              <a:rPr kumimoji="0" lang="ru-RU" sz="20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девелопмент</a:t>
            </a:r>
            <a:r>
              <a:rPr kumimoji="0" lang="ru-RU"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представляет качественное, материальное преобразование объектов недвижимости в результате которого создается новый в физическом и экономическом отношении объект недвижимости</a:t>
            </a: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С точки зрения материально-вещественного содержания </a:t>
            </a:r>
            <a:r>
              <a:rPr kumimoji="0" lang="ru-RU" sz="2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девелопмент</a:t>
            </a: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включает два варианта (которые органически связаны друг с другом): строительные или иные работы над зданиями или землей и изменение их функционального использования.</a:t>
            </a: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Материальные преобразования, осуществляемые при </a:t>
            </a:r>
            <a:r>
              <a:rPr kumimoji="0" lang="ru-RU" sz="2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девелопменте</a:t>
            </a: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обеспечивают возрастание стоимости недвижимости, что составляет экономическое содержание и его смысл.</a:t>
            </a: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15000"/>
              </a:lnSpc>
              <a:spcBef>
                <a:spcPts val="1200"/>
              </a:spcBef>
              <a:spcAft>
                <a:spcPts val="0"/>
              </a:spcAft>
              <a:buClrTx/>
              <a:buSzTx/>
              <a:buFontTx/>
              <a:buNone/>
              <a:tabLst/>
              <a:defRPr/>
            </a:pPr>
            <a:r>
              <a:rPr kumimoji="0" lang="ru-RU" sz="2000" b="1" i="0" u="none" strike="noStrike" kern="16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p:txBody>
      </p:sp>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6508220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115616" y="1506537"/>
            <a:ext cx="6624735" cy="384492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Собственность является одновременно </a:t>
            </a:r>
            <a:r>
              <a:rPr kumimoji="0" lang="ru-RU"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субъект-субъектным и субъект-объектным отношением.</a:t>
            </a:r>
            <a:endParaRPr kumimoji="0" lang="ru-RU" sz="2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Проблема управления собственностью может рассматриваться в </a:t>
            </a:r>
            <a:r>
              <a:rPr kumimoji="0" lang="ru-RU" sz="2000" b="0"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двух аспектах</a:t>
            </a: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управление собственностью как управление субъектами собственности (управление отношениями собственности);</a:t>
            </a: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управление собственностью как управление объектами собственности (эффективность их использования).</a:t>
            </a: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15000"/>
              </a:lnSpc>
              <a:spcBef>
                <a:spcPts val="1200"/>
              </a:spcBef>
              <a:spcAft>
                <a:spcPts val="0"/>
              </a:spcAft>
              <a:buClrTx/>
              <a:buSzTx/>
              <a:buFontTx/>
              <a:buNone/>
              <a:tabLst/>
              <a:defRPr/>
            </a:pPr>
            <a:r>
              <a:rPr kumimoji="0" lang="ru-RU" sz="1600" b="1" i="0" u="none" strike="noStrike" kern="1600" cap="none" spc="0" normalizeH="0" baseline="0" noProof="0" dirty="0">
                <a:ln>
                  <a:noFill/>
                </a:ln>
                <a:solidFill>
                  <a:prstClr val="black"/>
                </a:solidFill>
                <a:effectLst/>
                <a:uLnTx/>
                <a:uFillTx/>
                <a:latin typeface="Cambria" panose="02040503050406030204" pitchFamily="18" charset="0"/>
                <a:ea typeface="Calibri" panose="020F0502020204030204" pitchFamily="34" charset="0"/>
                <a:cs typeface="Times New Roman" panose="02020603050405020304" pitchFamily="18" charset="0"/>
              </a:rPr>
              <a:t> </a:t>
            </a:r>
          </a:p>
        </p:txBody>
      </p:sp>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15149097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755576" y="908720"/>
            <a:ext cx="7848871" cy="562225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NewtonWINC"/>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0000"/>
              </a:lnSpc>
              <a:spcBef>
                <a:spcPts val="0"/>
              </a:spcBef>
              <a:spcAft>
                <a:spcPts val="60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ru-RU" sz="16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Управление отношениями собственности </a:t>
            </a: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важнейшая функция государства</a:t>
            </a: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включает в себя:</a:t>
            </a: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определение оптимального соотношения между различными формами и видами собственности;</a:t>
            </a: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разграничение государственной и муниципальной, федеральной и субфедеральной собственности;</a:t>
            </a: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формирование системы приоритетов и ограничений для развития тех или иных форм и видов собственности;</a:t>
            </a: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определение и поддержание оптимального соотношения между различными видами собственности (недвижимость, ценные бумаги и пр.).</a:t>
            </a: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ru-RU" sz="16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Управление объектами собственности </a:t>
            </a: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включает в себя следующие направления:</a:t>
            </a: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управление недвижимостью;</a:t>
            </a: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управление финансовыми ресурсами;</a:t>
            </a: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управление нематериальными активами (интеллектуальной собственностью).</a:t>
            </a: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 </a:t>
            </a:r>
          </a:p>
        </p:txBody>
      </p:sp>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356126832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9592" y="548680"/>
            <a:ext cx="6984776" cy="5328591"/>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191980678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384617" y="1645285"/>
            <a:ext cx="6374765" cy="356743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NewtonWINC"/>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0000"/>
              </a:lnSpc>
              <a:spcBef>
                <a:spcPts val="0"/>
              </a:spcBef>
              <a:spcAft>
                <a:spcPts val="600"/>
              </a:spcAft>
              <a:buClrTx/>
              <a:buSzTx/>
              <a:buFontTx/>
              <a:buNone/>
              <a:tabLst/>
              <a:defRPr/>
            </a:pP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ru-RU" sz="2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Управление портфелем недвижимости</a:t>
            </a: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Это деятельность по управлению совокупностью объектов недвижимости, составляющих портфель активов собственника, направленная на получение прибыли на вложенный капитал и увеличение ценности портфеля в долгосрочной перспективе, включая составление и актуализацию портфеля в интересах повышения доходности и снижения рисков от владения портфелем</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 </a:t>
            </a:r>
          </a:p>
        </p:txBody>
      </p:sp>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3300043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83568" y="197346"/>
            <a:ext cx="8064896" cy="4976747"/>
          </a:xfrm>
          <a:prstGeom prst="rect">
            <a:avLst/>
          </a:prstGeom>
        </p:spPr>
        <p:txBody>
          <a:bodyPr wrap="square">
            <a:spAutoFit/>
          </a:bodyPr>
          <a:lstStyle/>
          <a:p>
            <a:pPr marL="0" marR="0" lvl="0" indent="304800" algn="just" defTabSz="914400" rtl="0" eaLnBrk="1" fontAlgn="auto" latinLnBrk="0" hangingPunct="1">
              <a:lnSpc>
                <a:spcPct val="115000"/>
              </a:lnSpc>
              <a:spcBef>
                <a:spcPts val="0"/>
              </a:spcBef>
              <a:spcAft>
                <a:spcPts val="0"/>
              </a:spcAft>
              <a:buClrTx/>
              <a:buSzTx/>
              <a:buFontTx/>
              <a:buNone/>
              <a:tabLst/>
              <a:defRPr/>
            </a:pPr>
            <a:endParaRPr kumimoji="0" lang="ru-RU" sz="1800" b="1" i="0" u="none" strike="noStrike" kern="1200" cap="none" spc="0" normalizeH="0" baseline="0" noProof="0" dirty="0">
              <a:ln>
                <a:noFill/>
              </a:ln>
              <a:solidFill>
                <a:prstClr val="black"/>
              </a:solidFill>
              <a:effectLst/>
              <a:uLnTx/>
              <a:uFillTx/>
              <a:latin typeface="Times New Roman" panose="02020603050405020304" pitchFamily="18" charset="0"/>
              <a:ea typeface="NewtonWINC"/>
              <a:cs typeface="Calibri" panose="020F0502020204030204" pitchFamily="34" charset="0"/>
            </a:endParaRPr>
          </a:p>
          <a:p>
            <a:pPr marL="0" marR="0" lvl="0" indent="304800" algn="just" defTabSz="914400" rtl="0" eaLnBrk="1" fontAlgn="auto" latinLnBrk="0" hangingPunct="1">
              <a:lnSpc>
                <a:spcPct val="115000"/>
              </a:lnSpc>
              <a:spcBef>
                <a:spcPts val="0"/>
              </a:spcBef>
              <a:spcAft>
                <a:spcPts val="0"/>
              </a:spcAft>
              <a:buClrTx/>
              <a:buSzTx/>
              <a:buFontTx/>
              <a:buNone/>
              <a:tabLst/>
              <a:defRPr/>
            </a:pPr>
            <a:endParaRPr kumimoji="0" lang="ru-RU" sz="1800" b="1" i="0" u="none" strike="noStrike" kern="1200" cap="none" spc="0" normalizeH="0" baseline="0" noProof="0" dirty="0">
              <a:ln>
                <a:noFill/>
              </a:ln>
              <a:solidFill>
                <a:prstClr val="black"/>
              </a:solidFill>
              <a:effectLst/>
              <a:uLnTx/>
              <a:uFillTx/>
              <a:latin typeface="Times New Roman" panose="02020603050405020304" pitchFamily="18" charset="0"/>
              <a:ea typeface="NewtonWINC"/>
              <a:cs typeface="Calibri" panose="020F0502020204030204" pitchFamily="34" charset="0"/>
            </a:endParaRPr>
          </a:p>
          <a:p>
            <a:pPr marL="0" marR="0" lvl="0" indent="304800" algn="just" defTabSz="914400" rtl="0" eaLnBrk="1" fontAlgn="auto" latinLnBrk="0" hangingPunct="1">
              <a:lnSpc>
                <a:spcPct val="115000"/>
              </a:lnSpc>
              <a:spcBef>
                <a:spcPts val="0"/>
              </a:spcBef>
              <a:spcAft>
                <a:spcPts val="0"/>
              </a:spcAft>
              <a:buClrTx/>
              <a:buSzTx/>
              <a:buFontTx/>
              <a:buNone/>
              <a:tabLst/>
              <a:defRPr/>
            </a:pPr>
            <a:r>
              <a:rPr kumimoji="0" lang="ru-RU" sz="2000" b="1"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Цель управления портфелем недвижимости </a:t>
            </a: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 максимизация дохода, приносимого совокупностью объектов недвижимости, входящих в портфель при одновременной минимизации рисков, связанных с владением портфелем.</a:t>
            </a: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304800" algn="just" defTabSz="914400" rtl="0" eaLnBrk="1" fontAlgn="auto" latinLnBrk="0" hangingPunct="1">
              <a:lnSpc>
                <a:spcPct val="115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Формирование и поддержание портфеля в актуальном состоянии требует решения таких задач как:</a:t>
            </a: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 формирование портфеля из взаимодополняющих объектов недвижимости, различающихся друг от друга по местоположению, типу, размерам и пр.;</a:t>
            </a: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 актуализация портфеля (приобретение, продажа, ликвидация, развитие объектов недвижимости) в зависимости от рыночной конъюнктуры.</a:t>
            </a: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92344082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755576" y="764703"/>
            <a:ext cx="7848871" cy="579929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NewtonWINC"/>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ru-RU" sz="18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Управление портфелем недвижимости </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связано с решением задач, относящихся к сфере </a:t>
            </a:r>
            <a:r>
              <a:rPr kumimoji="0" lang="ru-RU" sz="18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инвестиционных и финансовых решений</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Функции, выполняемые при управлении портфелем недвижимости:</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выработка общей инвестиционной стратегии, подготовка программ инвестирования;</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подбор объектов для инвестирования и продажи (и, возможно, самостоятельное принятие решений по данным операциям с последующими финансовыми трансакциями);</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отбор компаний для управления объектами, заключение соответствующих договоров; разработка и реализация проектов создания дочерних управляющих компаний;</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подготовка отчетности о результатах управления портфелем перед инвестором и разработка предложений по актуализации портфеля;</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перечисление чистых доходов портфеля инвестору.</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 </a:t>
            </a:r>
          </a:p>
        </p:txBody>
      </p:sp>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188647242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755576" y="641033"/>
            <a:ext cx="7776863" cy="557593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ru-RU" sz="16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Управление комплексами</a:t>
            </a: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a:t>
            </a:r>
            <a:r>
              <a:rPr kumimoji="0" lang="ru-RU" sz="16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объектов недвижимости</a:t>
            </a: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a:t>
            </a:r>
            <a:r>
              <a:rPr kumimoji="0" lang="ru-RU" sz="1600" b="1"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a:t>
            </a: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Комплексы </a:t>
            </a: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сформированы по функциональному назначению недвижимости (жилая, индустриальная, коммерческая, в том числе офисы, торговые помещения и пр.) либо по территориальному признаку, либо по признаку единства управления (единая управляющая компания).</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ru-RU" sz="1600" b="0" i="0" u="sng"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Цель управления </a:t>
            </a: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задается его собственником (собственниками). В качестве цели может выступать и максимизация стоимости комплекса к определенному периоду времени, и максимизация дохода, приносимого комплексом, и достижение иных целей.</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ru-RU" sz="1600" b="0" i="0" u="sng"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Основные задачи</a:t>
            </a: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 решаемые на уровне управления комплексом объектов недвижимости:</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 формирование политики в отношении комплекса (определение сегментов пользователей для объектов, входящих в комплекс, условий привлечения пользователей);</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 поддержание отношений с собственником и партнерами;</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 координация и контроль за деятельностью управляющих объектами недвижимости.</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 </a:t>
            </a:r>
          </a:p>
        </p:txBody>
      </p:sp>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4183355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dirty="0"/>
              <a:t>В качестве примера рассмотрим управление природными ресурсами</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5576" y="1417638"/>
            <a:ext cx="7848872" cy="3843986"/>
          </a:xfrm>
        </p:spPr>
      </p:pic>
      <p:sp>
        <p:nvSpPr>
          <p:cNvPr id="5" name="TextBox 4"/>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118245605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83568" y="187960"/>
            <a:ext cx="7488832" cy="648208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black"/>
                </a:solidFill>
                <a:effectLst/>
                <a:uLnTx/>
                <a:uFillTx/>
                <a:latin typeface="Arial" panose="020B0604020202020204" pitchFamily="34" charset="0"/>
                <a:ea typeface="NewtonWINC"/>
                <a:cs typeface="+mn-cs"/>
              </a:rPr>
              <a:t> </a:t>
            </a:r>
            <a:endParaRPr kumimoji="0" lang="ru-RU" sz="105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u-RU" sz="1800" b="1"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Основные виды деятельности по управлению объектами недвижимости</a:t>
            </a:r>
            <a:endPar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1.</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 </a:t>
            </a:r>
            <a:r>
              <a:rPr kumimoji="0" lang="ru-RU" sz="1800" b="0" i="0" u="sng" strike="noStrike" kern="1200" cap="none" spc="0" normalizeH="0" baseline="0" noProof="0" dirty="0" err="1">
                <a:ln>
                  <a:noFill/>
                </a:ln>
                <a:solidFill>
                  <a:prstClr val="black"/>
                </a:solidFill>
                <a:effectLst/>
                <a:uLnTx/>
                <a:uFillTx/>
                <a:latin typeface="Arial" panose="020B0604020202020204" pitchFamily="34" charset="0"/>
                <a:ea typeface="NewtonWINC"/>
                <a:cs typeface="Arial" panose="020B0604020202020204" pitchFamily="34" charset="0"/>
              </a:rPr>
              <a:t>Брокеридж</a:t>
            </a:r>
            <a:r>
              <a:rPr kumimoji="0" lang="ru-RU" sz="1800" b="0" i="0" u="sng"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 Деятельность, направленная на привлечение клиентов, состоящая из продвижения объекта на рынок (определение потенциальных пользователей, формулирование соответствующих им условий аренды, реклама, выбор каналов продвижения на рынок), поиска потенциальных клиентов и проведения переговоров с ними, подготовки и согласования содержательной части контрактов с арендаторами.</a:t>
            </a:r>
            <a:endPar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2.</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 </a:t>
            </a:r>
            <a:r>
              <a:rPr kumimoji="0" lang="ru-RU" sz="1800" b="0" i="0" u="sng"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Развитие объекта. </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Внесение в объект изменений. Определение наилучшего варианта развития объекта, управление проектированием, работами ремонтно-строительного характера, а также развитие системы сервиса и продвижение объекта на рынок.</a:t>
            </a:r>
            <a:endPar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3.</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 </a:t>
            </a:r>
            <a:r>
              <a:rPr kumimoji="0" lang="ru-RU" sz="1800" b="0" i="0" u="sng"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Техническое обслуживание и ремонт. </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Техническая экспертиза объекта, оценка технического состояния и осмотры, ведение технической документации по объекту, непосредственное выполнение работ по техническому обслуживанию и эксплуатации (обходы, наладка и регулировка систем, устранение незначительных повреждений, подготовка к сезонной эксплуатации), мелкий ремонт; проведение тендеров по отбору подрядных организаций, определение состава работ, составление технических заданий на проектирование и ремонтные работы, управление ремонтными работами.</a:t>
            </a:r>
            <a:endPar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mn-cs"/>
              </a:rPr>
              <a:t> </a:t>
            </a:r>
            <a:endParaRPr kumimoji="0" lang="ru-RU" sz="105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NewtonWINC"/>
                <a:cs typeface="Calibri" panose="020F0502020204030204" pitchFamily="34" charset="0"/>
              </a:rPr>
              <a:t>.</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50" b="0" i="0" u="none" strike="noStrike" kern="1200" cap="none" spc="0" normalizeH="0" baseline="0" noProof="0" dirty="0">
                <a:ln>
                  <a:noFill/>
                </a:ln>
                <a:solidFill>
                  <a:prstClr val="black"/>
                </a:solidFill>
                <a:effectLst/>
                <a:uLnTx/>
                <a:uFillTx/>
                <a:latin typeface="Times New Roman" panose="02020603050405020304" pitchFamily="18" charset="0"/>
                <a:ea typeface="NewtonWINC"/>
                <a:cs typeface="+mn-cs"/>
              </a:rPr>
              <a:t> </a:t>
            </a:r>
            <a:endParaRPr kumimoji="0" lang="ru-RU" sz="105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 </a:t>
            </a:r>
          </a:p>
        </p:txBody>
      </p:sp>
      <p:sp>
        <p:nvSpPr>
          <p:cNvPr id="3" name="TextBox 2"/>
          <p:cNvSpPr txBox="1"/>
          <p:nvPr/>
        </p:nvSpPr>
        <p:spPr>
          <a:xfrm>
            <a:off x="5357818" y="6286520"/>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33715715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827584" y="187960"/>
            <a:ext cx="7272809" cy="648208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mn-cs"/>
              </a:rPr>
              <a:t> </a:t>
            </a:r>
            <a:endParaRPr kumimoji="0" lang="ru-RU" sz="105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mn-cs"/>
              </a:rPr>
              <a:t> </a:t>
            </a:r>
            <a:endParaRPr kumimoji="0" lang="ru-RU" sz="105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u-RU" sz="1600" b="1" i="0" u="none" strike="noStrike" kern="1200" cap="none" spc="0" normalizeH="0" baseline="0" noProof="0" dirty="0">
              <a:ln>
                <a:noFill/>
              </a:ln>
              <a:solidFill>
                <a:prstClr val="black"/>
              </a:solidFill>
              <a:effectLst/>
              <a:uLnTx/>
              <a:uFillTx/>
              <a:latin typeface="Arial" panose="020B0604020202020204" pitchFamily="34" charset="0"/>
              <a:ea typeface="NewtonWINC"/>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u-RU" sz="1600" b="1" i="0" u="none" strike="noStrike" kern="1200" cap="none" spc="0" normalizeH="0" baseline="0" noProof="0" dirty="0">
              <a:ln>
                <a:noFill/>
              </a:ln>
              <a:solidFill>
                <a:prstClr val="black"/>
              </a:solidFill>
              <a:effectLst/>
              <a:uLnTx/>
              <a:uFillTx/>
              <a:latin typeface="Arial" panose="020B0604020202020204" pitchFamily="34" charset="0"/>
              <a:ea typeface="NewtonWINC"/>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black"/>
                </a:solidFill>
                <a:effectLst/>
                <a:uLnTx/>
                <a:uFillTx/>
                <a:latin typeface="Arial" panose="020B0604020202020204" pitchFamily="34" charset="0"/>
                <a:ea typeface="NewtonWINC"/>
                <a:cs typeface="+mn-cs"/>
              </a:rPr>
              <a:t>4</a:t>
            </a:r>
            <a:r>
              <a:rPr kumimoji="0" lang="ru-RU" sz="1800" b="1"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 </a:t>
            </a:r>
            <a:r>
              <a:rPr kumimoji="0" lang="ru-RU" sz="1800" b="0" i="0" u="sng"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Содержание объекта и обеспечение ресурсами</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 Оценка санитарного состояния, осмотры, непосредственное выполнение работ по уборке, привлечение </a:t>
            </a:r>
            <a:r>
              <a:rPr kumimoji="0" lang="ru-RU" sz="1800" b="0" i="0" u="none" strike="noStrike" kern="1200" cap="none" spc="0" normalizeH="0" baseline="0" noProof="0" dirty="0" err="1">
                <a:ln>
                  <a:noFill/>
                </a:ln>
                <a:solidFill>
                  <a:prstClr val="black"/>
                </a:solidFill>
                <a:effectLst/>
                <a:uLnTx/>
                <a:uFillTx/>
                <a:latin typeface="Arial" panose="020B0604020202020204" pitchFamily="34" charset="0"/>
                <a:ea typeface="NewtonWINC"/>
                <a:cs typeface="Arial" panose="020B0604020202020204" pitchFamily="34" charset="0"/>
              </a:rPr>
              <a:t>клининговых</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 и иных специализированных организаций, определение состава работ, подготовка технических заданий на выполнение работ. Организация поставок таких видов ресурсов как электрическая и тепловая энергия, вода, газ, оборудование, инвентарь и пр.: определение объемов и сроков поставки, организация самостоятельных закупок или привлечение поставщиков по категориям ресурсов, поддержание коммуникаций с поставщиками, контроль за поставками.</a:t>
            </a:r>
            <a:endPar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5.</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 </a:t>
            </a:r>
            <a:r>
              <a:rPr kumimoji="0" lang="ru-RU" sz="1800" b="0" i="0" u="sng"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Обслуживание клиентов</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 Налаживание и поддержание коммуникаций с клиентами, подбор контрагентов и работа с ними, </a:t>
            </a:r>
            <a:r>
              <a:rPr kumimoji="0" lang="ru-RU" sz="1800" b="0" i="0" u="none" strike="noStrike" kern="1200" cap="none" spc="0" normalizeH="0" baseline="0" noProof="0" dirty="0" err="1">
                <a:ln>
                  <a:noFill/>
                </a:ln>
                <a:solidFill>
                  <a:prstClr val="black"/>
                </a:solidFill>
                <a:effectLst/>
                <a:uLnTx/>
                <a:uFillTx/>
                <a:latin typeface="Arial" panose="020B0604020202020204" pitchFamily="34" charset="0"/>
                <a:ea typeface="NewtonWINC"/>
                <a:cs typeface="Arial" panose="020B0604020202020204" pitchFamily="34" charset="0"/>
              </a:rPr>
              <a:t>оказаниe</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 услуг (аренда, услуги по использованию объекта, организация дополнительных и сопутствующих услуг – служба </a:t>
            </a:r>
            <a:r>
              <a:rPr kumimoji="0" lang="ru-RU" sz="1800" b="0" i="0" u="none" strike="noStrike" kern="1200" cap="none" spc="0" normalizeH="0" baseline="0" noProof="0" dirty="0" err="1">
                <a:ln>
                  <a:noFill/>
                </a:ln>
                <a:solidFill>
                  <a:prstClr val="black"/>
                </a:solidFill>
                <a:effectLst/>
                <a:uLnTx/>
                <a:uFillTx/>
                <a:latin typeface="Arial" panose="020B0604020202020204" pitchFamily="34" charset="0"/>
                <a:ea typeface="NewtonWINC"/>
                <a:cs typeface="Arial" panose="020B0604020202020204" pitchFamily="34" charset="0"/>
              </a:rPr>
              <a:t>Reception</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 парковочные места, комнаты переговоров, конференц-зал, меблировка и оснащение помещений, погрузо-разгрузочные операции, ответственное хранение грузов).</a:t>
            </a:r>
            <a:endPar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6.</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 </a:t>
            </a:r>
            <a:r>
              <a:rPr kumimoji="0" lang="ru-RU" sz="1800" b="0" i="0" u="sng"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Обеспечение охраны и безопасности</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 Осуществление пропускного режима, обходы, установка датчиков и наблюдение за их показаниями и установка аппаратуры видеонаблюдения, отбор подрядных и специализированных обслуживающих организаций и взаимодействие с ними.</a:t>
            </a:r>
            <a:endPar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mn-cs"/>
              </a:rPr>
              <a:t> </a:t>
            </a:r>
            <a:endParaRPr kumimoji="0" lang="ru-RU" sz="105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mn-cs"/>
              </a:rPr>
              <a:t> </a:t>
            </a:r>
            <a:endParaRPr kumimoji="0" lang="ru-RU" sz="105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NewtonWINC"/>
                <a:cs typeface="Calibri" panose="020F0502020204030204" pitchFamily="34" charset="0"/>
              </a:rPr>
              <a:t>.</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50" b="0" i="0" u="none" strike="noStrike" kern="1200" cap="none" spc="0" normalizeH="0" baseline="0" noProof="0" dirty="0">
                <a:ln>
                  <a:noFill/>
                </a:ln>
                <a:solidFill>
                  <a:prstClr val="black"/>
                </a:solidFill>
                <a:effectLst/>
                <a:uLnTx/>
                <a:uFillTx/>
                <a:latin typeface="Times New Roman" panose="02020603050405020304" pitchFamily="18" charset="0"/>
                <a:ea typeface="NewtonWINC"/>
                <a:cs typeface="+mn-cs"/>
              </a:rPr>
              <a:t> </a:t>
            </a:r>
            <a:endParaRPr kumimoji="0" lang="ru-RU" sz="105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 </a:t>
            </a:r>
          </a:p>
        </p:txBody>
      </p:sp>
      <p:sp>
        <p:nvSpPr>
          <p:cNvPr id="3" name="TextBox 2"/>
          <p:cNvSpPr txBox="1"/>
          <p:nvPr/>
        </p:nvSpPr>
        <p:spPr>
          <a:xfrm>
            <a:off x="5429256" y="6357958"/>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118941145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899592" y="548680"/>
            <a:ext cx="6624736" cy="561592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mn-cs"/>
              </a:rPr>
              <a:t> </a:t>
            </a:r>
            <a:endParaRPr kumimoji="0" lang="ru-RU" sz="105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Обеспечивающие виды деятельности по управлению </a:t>
            </a:r>
            <a:r>
              <a:rPr kumimoji="0" lang="ru-RU" sz="1800" b="1" i="0" u="none" strike="noStrike" kern="1200" cap="none" spc="0" normalizeH="0" baseline="0" noProof="0">
                <a:ln>
                  <a:noFill/>
                </a:ln>
                <a:solidFill>
                  <a:prstClr val="black"/>
                </a:solidFill>
                <a:effectLst/>
                <a:uLnTx/>
                <a:uFillTx/>
                <a:latin typeface="Arial" panose="020B0604020202020204" pitchFamily="34" charset="0"/>
                <a:ea typeface="NewtonWINC"/>
                <a:cs typeface="Arial" panose="020B0604020202020204" pitchFamily="34" charset="0"/>
              </a:rPr>
              <a:t>объектами недвижимости</a:t>
            </a:r>
            <a:endPar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1.</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 </a:t>
            </a:r>
            <a:r>
              <a:rPr kumimoji="0" lang="ru-RU" sz="1800" b="0" i="1"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Маркетинг.</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 Исследование рынка и экономическая (рыночная) экспертиза объекта для определения возможностей, предоставляемых рынком, позиционирования объекта на рынке и определение возможностей доходного использования объекта, разработка и организация путей продвижения объекта на рынке.</a:t>
            </a:r>
            <a:endPar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u-RU" sz="1800" b="1"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2.</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 </a:t>
            </a:r>
            <a:r>
              <a:rPr kumimoji="0" lang="ru-RU" sz="1800" b="0" i="1"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Финансовый менеджмент и учет</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 Финансовая экспертиза объекта, отбор банков и других контрагентов и взаимодействие с ними, обеспечение своевременного поступления доходов и оплаты расходов, сопровождение расчетно-кассовых операций, подготовка бюджетов и финансовых отчетов, управленческий и бухгалтерский учет, налоговое планирование и оптимизация налогообложения, экономический анализ и обоснование решений, анализ и определение источников финансирования и т.п.</a:t>
            </a:r>
            <a:endPar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 </a:t>
            </a:r>
            <a:endPar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 </a:t>
            </a:r>
          </a:p>
        </p:txBody>
      </p:sp>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381738934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43608" y="1124744"/>
            <a:ext cx="6768752" cy="535531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Arial" panose="020B0604020202020204" pitchFamily="34" charset="0"/>
                <a:ea typeface="NewtonWINC"/>
                <a:cs typeface="+mn-cs"/>
              </a:rPr>
              <a:t>3.</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NewtonWINC"/>
                <a:cs typeface="+mn-cs"/>
              </a:rPr>
              <a:t> </a:t>
            </a:r>
            <a:r>
              <a:rPr kumimoji="0" lang="ru-RU" sz="1800" b="0" i="1" u="none" strike="noStrike" kern="1200" cap="none" spc="0" normalizeH="0" baseline="0" noProof="0" dirty="0">
                <a:ln>
                  <a:noFill/>
                </a:ln>
                <a:solidFill>
                  <a:prstClr val="black"/>
                </a:solidFill>
                <a:effectLst/>
                <a:uLnTx/>
                <a:uFillTx/>
                <a:latin typeface="Arial" panose="020B0604020202020204" pitchFamily="34" charset="0"/>
                <a:ea typeface="NewtonWINC"/>
                <a:cs typeface="+mn-cs"/>
              </a:rPr>
              <a:t>Управление рисками. </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NewtonWINC"/>
                <a:cs typeface="+mn-cs"/>
              </a:rPr>
              <a:t>Анализ потенциальных рисков, выбор варианта из набора альтернатив, определение путей и средств минимизации потерь, подготовка мер по нейтрализации и компенсации потерь, страхование рисков.</a:t>
            </a:r>
            <a:endParaRPr kumimoji="0" lang="ru-RU" sz="1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Arial" panose="020B0604020202020204" pitchFamily="34" charset="0"/>
                <a:ea typeface="NewtonWINC"/>
                <a:cs typeface="+mn-cs"/>
              </a:rPr>
              <a:t>4.</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NewtonWINC"/>
                <a:cs typeface="+mn-cs"/>
              </a:rPr>
              <a:t> </a:t>
            </a:r>
            <a:r>
              <a:rPr kumimoji="0" lang="ru-RU" sz="1800" b="0" i="1" u="none" strike="noStrike" kern="1200" cap="none" spc="0" normalizeH="0" baseline="0" noProof="0" dirty="0">
                <a:ln>
                  <a:noFill/>
                </a:ln>
                <a:solidFill>
                  <a:prstClr val="black"/>
                </a:solidFill>
                <a:effectLst/>
                <a:uLnTx/>
                <a:uFillTx/>
                <a:latin typeface="Arial" panose="020B0604020202020204" pitchFamily="34" charset="0"/>
                <a:ea typeface="NewtonWINC"/>
                <a:cs typeface="+mn-cs"/>
              </a:rPr>
              <a:t>Юридическое обеспечение.</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NewtonWINC"/>
                <a:cs typeface="+mn-cs"/>
              </a:rPr>
              <a:t> Юридическая экспертиза объекта, юридическое сопровождение договорных отношений, </a:t>
            </a:r>
            <a:r>
              <a:rPr kumimoji="0" lang="ru-RU" sz="1800" b="0" i="0" u="none" strike="noStrike" kern="1200" cap="none" spc="0" normalizeH="0" baseline="0" noProof="0" dirty="0" err="1">
                <a:ln>
                  <a:noFill/>
                </a:ln>
                <a:solidFill>
                  <a:prstClr val="black"/>
                </a:solidFill>
                <a:effectLst/>
                <a:uLnTx/>
                <a:uFillTx/>
                <a:latin typeface="Arial" panose="020B0604020202020204" pitchFamily="34" charset="0"/>
                <a:ea typeface="NewtonWINC"/>
                <a:cs typeface="+mn-cs"/>
              </a:rPr>
              <a:t>претензионно</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NewtonWINC"/>
                <a:cs typeface="+mn-cs"/>
              </a:rPr>
              <a:t>-исковая работа, выбор оптимальных юридических схем, обеспечение регистрации прав, юридическая экспертиза, проверка контрагентов, ведение отношений с соответствующими контрагентами.</a:t>
            </a:r>
            <a:endParaRPr kumimoji="0" lang="ru-RU" sz="1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Arial" panose="020B0604020202020204" pitchFamily="34" charset="0"/>
                <a:ea typeface="NewtonWINC"/>
                <a:cs typeface="+mn-cs"/>
              </a:rPr>
              <a:t>5</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NewtonWINC"/>
                <a:cs typeface="+mn-cs"/>
              </a:rPr>
              <a:t>. </a:t>
            </a:r>
            <a:r>
              <a:rPr kumimoji="0" lang="ru-RU" sz="1800" b="0" i="1" u="none" strike="noStrike" kern="1200" cap="none" spc="0" normalizeH="0" baseline="0" noProof="0" dirty="0">
                <a:ln>
                  <a:noFill/>
                </a:ln>
                <a:solidFill>
                  <a:prstClr val="black"/>
                </a:solidFill>
                <a:effectLst/>
                <a:uLnTx/>
                <a:uFillTx/>
                <a:latin typeface="Arial" panose="020B0604020202020204" pitchFamily="34" charset="0"/>
                <a:ea typeface="NewtonWINC"/>
                <a:cs typeface="+mn-cs"/>
              </a:rPr>
              <a:t>Мониторинг объекта и окружающей среды. </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NewtonWINC"/>
                <a:cs typeface="+mn-cs"/>
              </a:rPr>
              <a:t>Систематический сбор, обработка и анализ внешней информации (рыночной, нормативно-законодательной) и информации, характеризующей функционирование объекта управления (работа конструкций, сетей и оборудования, удовлетворенность клиентов, финансовое состояние), обеспечение управляющего необходимой для принятия решений информации.</a:t>
            </a:r>
            <a:endParaRPr kumimoji="0" lang="ru-RU" sz="1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NewtonWINC"/>
                <a:cs typeface="+mn-cs"/>
              </a:rPr>
              <a:t> </a:t>
            </a:r>
            <a:endParaRPr kumimoji="0" lang="ru-RU" sz="1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385051891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384617" y="1340768"/>
            <a:ext cx="6374765" cy="331282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err="1">
                <a:ln>
                  <a:noFill/>
                </a:ln>
                <a:solidFill>
                  <a:prstClr val="black"/>
                </a:solidFill>
                <a:effectLst/>
                <a:uLnTx/>
                <a:uFillTx/>
                <a:latin typeface="Arial" panose="020B0604020202020204" pitchFamily="34" charset="0"/>
                <a:ea typeface="NewtonWINC"/>
                <a:cs typeface="Arial" panose="020B0604020202020204" pitchFamily="34" charset="0"/>
              </a:rPr>
              <a:t>Сервейинг</a:t>
            </a:r>
            <a:r>
              <a:rPr kumimoji="0" lang="ru-RU" sz="1800" b="1"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 </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 комплекс мер по реализации системного подхода к управлению недвижимостью, включающий совокупность юридических и технико-экономических экспертиз, составляющих основу принятия управленческих решений в области создания, оценки, эксплуатации и развития объектов недвижимости для их эффективного использования</a:t>
            </a:r>
            <a:endPar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 </a:t>
            </a:r>
            <a:endPar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mn-cs"/>
              </a:rPr>
              <a:t> </a:t>
            </a:r>
            <a:endParaRPr kumimoji="0" lang="ru-RU" sz="105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347193840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384617" y="2257425"/>
            <a:ext cx="6374765" cy="234315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600" b="1" i="0" u="none" strike="noStrike" kern="1200" cap="none" spc="0" normalizeH="0" baseline="0" noProof="0">
                <a:ln>
                  <a:noFill/>
                </a:ln>
                <a:solidFill>
                  <a:prstClr val="black"/>
                </a:solidFill>
                <a:effectLst/>
                <a:uLnTx/>
                <a:uFillTx/>
                <a:latin typeface="Arial" panose="020B0604020202020204" pitchFamily="34" charset="0"/>
                <a:ea typeface="NewtonWINC"/>
                <a:cs typeface="Calibri" panose="020F0502020204030204" pitchFamily="34" charset="0"/>
              </a:rPr>
              <a:t>Услуги, предоставляемые управляющими компаниями, можно объединить в следующие группы:</a:t>
            </a:r>
            <a:endParaRPr kumimoji="0" lang="ru-RU" sz="1100" b="0" i="0" u="none" strike="noStrike" kern="1200" cap="none" spc="0" normalizeH="0" baseline="0" noProof="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Arial" panose="020B0604020202020204" pitchFamily="34" charset="0"/>
                <a:ea typeface="NewtonWINC"/>
                <a:cs typeface="Calibri" panose="020F0502020204030204" pitchFamily="34" charset="0"/>
              </a:rPr>
              <a:t>1. </a:t>
            </a:r>
            <a:r>
              <a:rPr kumimoji="0" lang="ru-RU" sz="1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Административное управление</a:t>
            </a:r>
            <a:endParaRPr kumimoji="0" lang="ru-RU" sz="1100" b="0" i="0" u="none" strike="noStrike" kern="1200" cap="none" spc="0" normalizeH="0" baseline="0" noProof="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Arial" panose="020B0604020202020204" pitchFamily="34" charset="0"/>
                <a:ea typeface="NewtonWINC"/>
                <a:cs typeface="Calibri" panose="020F0502020204030204" pitchFamily="34" charset="0"/>
              </a:rPr>
              <a:t>2. </a:t>
            </a:r>
            <a:r>
              <a:rPr kumimoji="0" lang="ru-RU" sz="1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Эксплуатация и техническое обслуживание объекта</a:t>
            </a:r>
            <a:endParaRPr kumimoji="0" lang="ru-RU" sz="1100" b="0" i="0" u="none" strike="noStrike" kern="1200" cap="none" spc="0" normalizeH="0" baseline="0" noProof="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Arial" panose="020B0604020202020204" pitchFamily="34" charset="0"/>
                <a:ea typeface="NewtonWINC"/>
                <a:cs typeface="Calibri" panose="020F0502020204030204" pitchFamily="34" charset="0"/>
              </a:rPr>
              <a:t>3. </a:t>
            </a:r>
            <a:r>
              <a:rPr kumimoji="0" lang="ru-RU" sz="1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Финансовое управление</a:t>
            </a:r>
            <a:endParaRPr kumimoji="0" lang="ru-RU" sz="1100" b="0" i="0" u="none" strike="noStrike" kern="1200" cap="none" spc="0" normalizeH="0" baseline="0" noProof="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Arial" panose="020B0604020202020204" pitchFamily="34" charset="0"/>
                <a:ea typeface="NewtonWINC"/>
                <a:cs typeface="Calibri" panose="020F0502020204030204" pitchFamily="34" charset="0"/>
              </a:rPr>
              <a:t>4. </a:t>
            </a:r>
            <a:r>
              <a:rPr kumimoji="0" lang="ru-RU" sz="1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Маркетинг</a:t>
            </a:r>
            <a:endParaRPr kumimoji="0" lang="ru-RU" sz="1100" b="0" i="0" u="none" strike="noStrike" kern="1200" cap="none" spc="0" normalizeH="0" baseline="0" noProof="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Arial" panose="020B0604020202020204" pitchFamily="34" charset="0"/>
                <a:ea typeface="NewtonWINC"/>
                <a:cs typeface="Calibri" panose="020F0502020204030204" pitchFamily="34" charset="0"/>
              </a:rPr>
              <a:t>5. </a:t>
            </a:r>
            <a:r>
              <a:rPr kumimoji="0" lang="ru-RU" sz="1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Консалтинг</a:t>
            </a:r>
            <a:endParaRPr kumimoji="0" lang="ru-RU" sz="1100" b="0" i="0" u="none" strike="noStrike" kern="1200" cap="none" spc="0" normalizeH="0" baseline="0" noProof="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Arial" panose="020B0604020202020204" pitchFamily="34" charset="0"/>
                <a:ea typeface="NewtonWINC"/>
                <a:cs typeface="Calibri" panose="020F0502020204030204" pitchFamily="34" charset="0"/>
              </a:rPr>
              <a:t>6. </a:t>
            </a:r>
            <a:r>
              <a:rPr kumimoji="0" lang="ru-RU" sz="1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Девелопмент</a:t>
            </a:r>
            <a:endParaRPr kumimoji="0" lang="ru-RU" sz="1100" b="0" i="0" u="none" strike="noStrike" kern="1200" cap="none" spc="0" normalizeH="0" baseline="0" noProof="0">
              <a:ln>
                <a:noFill/>
              </a:ln>
              <a:solidFill>
                <a:prstClr val="black"/>
              </a:solidFill>
              <a:effectLst/>
              <a:uLnTx/>
              <a:uFillTx/>
              <a:latin typeface="Calibri"/>
              <a:ea typeface="Times New Roman" panose="02020603050405020304" pitchFamily="18" charset="0"/>
              <a:cs typeface="Calibri" panose="020F0502020204030204" pitchFamily="34" charset="0"/>
            </a:endParaRPr>
          </a:p>
        </p:txBody>
      </p:sp>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133327363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9592" y="692696"/>
            <a:ext cx="7488832" cy="5390059"/>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205501451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600" y="692696"/>
            <a:ext cx="7272808" cy="5318051"/>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59101337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11560" y="404664"/>
            <a:ext cx="7920879" cy="422829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 </a:t>
            </a: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Основа анализа эффективности использования и стоимости собственности – формируемые потоки доходов и расходов, возникающие в ходе эксплуатации объектов недвижимости.</a:t>
            </a: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 </a:t>
            </a: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 </a:t>
            </a: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304800" algn="just"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NewtonWINC"/>
                <a:cs typeface="Calibri" panose="020F0502020204030204" pitchFamily="34" charset="0"/>
              </a:rPr>
              <a:t>.</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50" b="0" i="0" u="none" strike="noStrike" kern="1200" cap="none" spc="0" normalizeH="0" baseline="0" noProof="0" dirty="0">
                <a:ln>
                  <a:noFill/>
                </a:ln>
                <a:solidFill>
                  <a:prstClr val="black"/>
                </a:solidFill>
                <a:effectLst/>
                <a:uLnTx/>
                <a:uFillTx/>
                <a:latin typeface="Times New Roman" panose="02020603050405020304" pitchFamily="18" charset="0"/>
                <a:ea typeface="NewtonWINC"/>
                <a:cs typeface="+mn-cs"/>
              </a:rPr>
              <a:t> </a:t>
            </a:r>
            <a:endParaRPr kumimoji="0" lang="ru-RU" sz="105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 </a:t>
            </a:r>
          </a:p>
        </p:txBody>
      </p:sp>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375785447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dirty="0"/>
          </a:p>
        </p:txBody>
      </p:sp>
      <p:pic>
        <p:nvPicPr>
          <p:cNvPr id="1026" name="Picture 2" descr="https://img01.rl0.ru/e4c8fa29d0094c4f4328bd5f3ca37d06/c1024x768/cf.ppt-online.org/files/slide/u/uTsIE6S7cr5MkPOXUHJteYwKlAjoGfC9gz3FBi/slide-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258" y="404665"/>
            <a:ext cx="8240584" cy="56675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29256" y="6286520"/>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541584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1560" y="260648"/>
            <a:ext cx="8136904" cy="5822107"/>
          </a:xfrm>
        </p:spPr>
      </p:pic>
      <p:sp>
        <p:nvSpPr>
          <p:cNvPr id="3" name="TextBox 2"/>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225496512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4082"/>
          </a:xfrm>
        </p:spPr>
        <p:txBody>
          <a:bodyPr>
            <a:normAutofit/>
          </a:bodyPr>
          <a:lstStyle/>
          <a:p>
            <a:r>
              <a:rPr lang="ru-RU" sz="2000" dirty="0"/>
              <a:t>+ Кадастровая стоимость</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5576" y="908720"/>
            <a:ext cx="7776864" cy="5217443"/>
          </a:xfrm>
        </p:spPr>
      </p:pic>
      <p:sp>
        <p:nvSpPr>
          <p:cNvPr id="5" name="TextBox 4"/>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264020036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5576" y="548680"/>
            <a:ext cx="7632847" cy="5577483"/>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327936688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827584" y="476672"/>
            <a:ext cx="7632847" cy="554461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В отношении недвижимого имущества объектом оценки могут выступать как отдельные его объекты – отдельно стоящие здания и сооружения различного назначения, встроенные помещения (например, квартира, склад, производственный цех, магазин), так и комплекс недвижимого имущества юридического или физического лица (например все недвижимое имущество какого-либо предприятия), а также права на недвижимость (например право аренды, право залога), отдельные виды работ, связанные с недвижимым имуществом (например работы по реконструкции гостиницы).</a:t>
            </a: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 </a:t>
            </a: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mn-cs"/>
              </a:rPr>
              <a:t> </a:t>
            </a:r>
            <a:endParaRPr kumimoji="0" lang="ru-RU" sz="105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304800" algn="just"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NewtonWINC"/>
                <a:cs typeface="Calibri" panose="020F0502020204030204" pitchFamily="34" charset="0"/>
              </a:rPr>
              <a:t>.</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50" b="0" i="0" u="none" strike="noStrike" kern="1200" cap="none" spc="0" normalizeH="0" baseline="0" noProof="0" dirty="0">
                <a:ln>
                  <a:noFill/>
                </a:ln>
                <a:solidFill>
                  <a:prstClr val="black"/>
                </a:solidFill>
                <a:effectLst/>
                <a:uLnTx/>
                <a:uFillTx/>
                <a:latin typeface="Times New Roman" panose="02020603050405020304" pitchFamily="18" charset="0"/>
                <a:ea typeface="NewtonWINC"/>
                <a:cs typeface="+mn-cs"/>
              </a:rPr>
              <a:t> </a:t>
            </a:r>
            <a:endParaRPr kumimoji="0" lang="ru-RU" sz="105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 </a:t>
            </a:r>
          </a:p>
        </p:txBody>
      </p:sp>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153502278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827584" y="1196752"/>
            <a:ext cx="7488831" cy="314664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mn-cs"/>
              </a:rPr>
              <a:t> </a:t>
            </a:r>
            <a:endParaRPr kumimoji="0" lang="ru-RU" sz="105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Аналог объекта оценки – сходный по основным экономическим, материальным, техническим и другим характеристикам с объектом оценки другой объект, цена которого известна из сделки, состоявшейся при сходных условиях.</a:t>
            </a: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 </a:t>
            </a: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mn-cs"/>
              </a:rPr>
              <a:t> </a:t>
            </a:r>
            <a:endParaRPr kumimoji="0" lang="ru-RU" sz="105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304800" algn="just"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NewtonWINC"/>
                <a:cs typeface="Calibri" panose="020F0502020204030204" pitchFamily="34" charset="0"/>
              </a:rPr>
              <a:t>.</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50" b="0" i="0" u="none" strike="noStrike" kern="1200" cap="none" spc="0" normalizeH="0" baseline="0" noProof="0" dirty="0">
                <a:ln>
                  <a:noFill/>
                </a:ln>
                <a:solidFill>
                  <a:prstClr val="black"/>
                </a:solidFill>
                <a:effectLst/>
                <a:uLnTx/>
                <a:uFillTx/>
                <a:latin typeface="Times New Roman" panose="02020603050405020304" pitchFamily="18" charset="0"/>
                <a:ea typeface="NewtonWINC"/>
                <a:cs typeface="+mn-cs"/>
              </a:rPr>
              <a:t> </a:t>
            </a:r>
            <a:endParaRPr kumimoji="0" lang="ru-RU" sz="105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 </a:t>
            </a:r>
          </a:p>
        </p:txBody>
      </p:sp>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211599525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812607" y="1506537"/>
            <a:ext cx="5518785" cy="384492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rPr>
              <a:t> </a:t>
            </a:r>
            <a:endParaRPr kumimoji="0" lang="ru-RU" sz="1100" b="0" i="0" u="none" strike="noStrike" kern="1200" cap="none" spc="0" normalizeH="0" baseline="0" noProof="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rPr>
              <a:t> </a:t>
            </a:r>
            <a:endParaRPr kumimoji="0" lang="ru-RU" sz="1100" b="0" i="0" u="none" strike="noStrike" kern="1200" cap="none" spc="0" normalizeH="0" baseline="0" noProof="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ru-RU" sz="2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rPr>
              <a:t>Рынок недвижимости</a:t>
            </a:r>
            <a:endParaRPr kumimoji="0" lang="ru-RU" sz="1100" b="0" i="0" u="none" strike="noStrike" kern="1200" cap="none" spc="0" normalizeH="0" baseline="0" noProof="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rPr>
              <a:t> </a:t>
            </a:r>
            <a:endParaRPr kumimoji="0" lang="ru-RU" sz="1100" b="0" i="0" u="none" strike="noStrike" kern="1200" cap="none" spc="0" normalizeH="0" baseline="0" noProof="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rPr>
              <a:t> </a:t>
            </a:r>
            <a:endParaRPr kumimoji="0" lang="ru-RU" sz="1100" b="0" i="0" u="none" strike="noStrike" kern="1200" cap="none" spc="0" normalizeH="0" baseline="0" noProof="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ctr" defTabSz="914400" rtl="0" eaLnBrk="1" fontAlgn="auto" latinLnBrk="0" hangingPunct="1">
              <a:lnSpc>
                <a:spcPct val="115000"/>
              </a:lnSpc>
              <a:spcBef>
                <a:spcPts val="1200"/>
              </a:spcBef>
              <a:spcAft>
                <a:spcPts val="0"/>
              </a:spcAft>
              <a:buClrTx/>
              <a:buSzTx/>
              <a:buFontTx/>
              <a:buNone/>
              <a:tabLst/>
              <a:defRPr/>
            </a:pPr>
            <a:r>
              <a:rPr kumimoji="0" lang="ru-RU" sz="1600" b="1" i="0" u="none" strike="noStrike" kern="1600" cap="none" spc="0" normalizeH="0" baseline="0" noProof="0">
                <a:ln>
                  <a:noFill/>
                </a:ln>
                <a:solidFill>
                  <a:prstClr val="black"/>
                </a:solidFill>
                <a:effectLst/>
                <a:uLnTx/>
                <a:uFillTx/>
                <a:latin typeface="Cambria" panose="02040503050406030204" pitchFamily="18" charset="0"/>
                <a:ea typeface="Calibri" panose="020F0502020204030204" pitchFamily="34" charset="0"/>
                <a:cs typeface="Times New Roman" panose="02020603050405020304" pitchFamily="18" charset="0"/>
              </a:rPr>
              <a:t> </a:t>
            </a:r>
          </a:p>
        </p:txBody>
      </p:sp>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230883204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11560" y="1196752"/>
            <a:ext cx="7704856" cy="530669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ru-RU" sz="2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Рынок недвижимости </a:t>
            </a: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это взаимосвязанная система рыночных механизмов спроса и предложения, обеспечивающих создание, обращение и эксплуатацию недвижимости посредством передачи прав на нее</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ru-RU" sz="2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Рынок недвижимости </a:t>
            </a: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не является составной частью какого-то одного рынка: рынка факторов производства, потребительских товаров, финансового рынка.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ru-RU" sz="2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Рынок недвижимости </a:t>
            </a: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это особый рынок, являющийся одной из подсистем рыночной экономики, связанный с иными  рынками и обладающий своими, присущими только ему особенностями.</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 </a:t>
            </a:r>
          </a:p>
        </p:txBody>
      </p:sp>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420164604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7624" y="548680"/>
            <a:ext cx="6768751" cy="5577483"/>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153310000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7624" y="692696"/>
            <a:ext cx="6840759" cy="5433467"/>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247838148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7624" y="548680"/>
            <a:ext cx="6696743" cy="5577483"/>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211478399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5576" y="620688"/>
            <a:ext cx="7416823" cy="5505475"/>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1256612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568" y="404664"/>
            <a:ext cx="7848872" cy="5678091"/>
          </a:xfrm>
        </p:spPr>
      </p:pic>
      <p:sp>
        <p:nvSpPr>
          <p:cNvPr id="3" name="TextBox 2"/>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283771408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7584" y="836712"/>
            <a:ext cx="7128791" cy="5289451"/>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23378190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384617" y="2257425"/>
            <a:ext cx="6374765" cy="234315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5000"/>
              </a:lnSpc>
              <a:spcBef>
                <a:spcPts val="1200"/>
              </a:spcBef>
              <a:spcAft>
                <a:spcPts val="0"/>
              </a:spcAft>
              <a:buClrTx/>
              <a:buSzTx/>
              <a:buFontTx/>
              <a:buNone/>
              <a:tabLst/>
              <a:defRPr/>
            </a:pPr>
            <a:r>
              <a:rPr kumimoji="0" lang="ru-RU" sz="1600" b="1" i="0" u="none" strike="noStrike" kern="16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ГОСУДАРСТВО И МУНИЦЫПАЛИТЕТЫ В СИСТЕМЕ УПРАВЛЕНИЯ НЕДВИЖИМОСТЬЮ</a:t>
            </a:r>
            <a:endParaRPr kumimoji="0" lang="ru-RU" sz="1600" b="1" i="0" u="none" strike="noStrike" kern="1600" cap="none" spc="0" normalizeH="0" baseline="0" noProof="0" dirty="0">
              <a:ln>
                <a:noFill/>
              </a:ln>
              <a:solidFill>
                <a:prstClr val="black"/>
              </a:solidFill>
              <a:effectLst/>
              <a:uLnTx/>
              <a:uFillTx/>
              <a:latin typeface="Cambria" panose="020405030504060302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p:txBody>
      </p:sp>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428279490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384617" y="692696"/>
            <a:ext cx="6374765" cy="4283164"/>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5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ru-RU" sz="105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15000"/>
              </a:lnSpc>
              <a:spcBef>
                <a:spcPts val="1200"/>
              </a:spcBef>
              <a:spcAft>
                <a:spcPts val="0"/>
              </a:spcAft>
              <a:buClrTx/>
              <a:buSzTx/>
              <a:buFontTx/>
              <a:buNone/>
              <a:tabLst/>
              <a:defRPr/>
            </a:pPr>
            <a:r>
              <a:rPr kumimoji="0" lang="ru-RU" sz="2000" b="0" i="0" u="none" strike="noStrike" kern="16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Государственное регулирование рынка недвижимости – воздействие государства на деятельность хозяйствующих субъектов на рынке недвижимости для обеспечения нормальных условий функционирования рыночного механизма, а также решения социальных и экологических проблем</a:t>
            </a:r>
            <a:endParaRPr kumimoji="0" lang="ru-RU" sz="2000" b="1" i="0" u="none" strike="noStrike" kern="16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15000"/>
              </a:lnSpc>
              <a:spcBef>
                <a:spcPts val="1200"/>
              </a:spcBef>
              <a:spcAft>
                <a:spcPts val="0"/>
              </a:spcAft>
              <a:buClrTx/>
              <a:buSzTx/>
              <a:buFontTx/>
              <a:buNone/>
              <a:tabLst/>
              <a:defRPr/>
            </a:pPr>
            <a:r>
              <a:rPr kumimoji="0" lang="ru-RU" sz="1600" b="1" i="0" u="none" strike="noStrike" kern="16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ru-RU" sz="1600" b="1" i="0" u="none" strike="noStrike" kern="1600" cap="none" spc="0" normalizeH="0" baseline="0" noProof="0" dirty="0">
              <a:ln>
                <a:noFill/>
              </a:ln>
              <a:solidFill>
                <a:prstClr val="black"/>
              </a:solidFill>
              <a:effectLst/>
              <a:uLnTx/>
              <a:uFillTx/>
              <a:latin typeface="Cambria" panose="020405030504060302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1200"/>
              </a:spcBef>
              <a:spcAft>
                <a:spcPts val="0"/>
              </a:spcAft>
              <a:buClrTx/>
              <a:buSzTx/>
              <a:buFontTx/>
              <a:buNone/>
              <a:tabLst/>
              <a:defRPr/>
            </a:pPr>
            <a:r>
              <a:rPr kumimoji="0" lang="ru-RU" sz="1600" b="1" i="0" u="none" strike="noStrike" kern="16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ru-RU" sz="1600" b="1" i="0" u="none" strike="noStrike" kern="1600" cap="none" spc="0" normalizeH="0" baseline="0" noProof="0" dirty="0">
              <a:ln>
                <a:noFill/>
              </a:ln>
              <a:solidFill>
                <a:prstClr val="black"/>
              </a:solidFill>
              <a:effectLst/>
              <a:uLnTx/>
              <a:uFillTx/>
              <a:latin typeface="Cambria" panose="020405030504060302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1200"/>
              </a:spcBef>
              <a:spcAft>
                <a:spcPts val="0"/>
              </a:spcAft>
              <a:buClrTx/>
              <a:buSzTx/>
              <a:buFontTx/>
              <a:buNone/>
              <a:tabLst/>
              <a:defRPr/>
            </a:pPr>
            <a:r>
              <a:rPr kumimoji="0" lang="ru-RU" sz="1600" b="1" i="0" u="none" strike="noStrike" kern="16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ru-RU" sz="1600" b="1" i="0" u="none" strike="noStrike" kern="1600" cap="none" spc="0" normalizeH="0" baseline="0" noProof="0" dirty="0">
              <a:ln>
                <a:noFill/>
              </a:ln>
              <a:solidFill>
                <a:prstClr val="black"/>
              </a:solidFill>
              <a:effectLst/>
              <a:uLnTx/>
              <a:uFillTx/>
              <a:latin typeface="Cambria" panose="02040503050406030204" pitchFamily="18" charset="0"/>
              <a:ea typeface="Calibri" panose="020F0502020204030204" pitchFamily="34" charset="0"/>
              <a:cs typeface="Times New Roman" panose="02020603050405020304" pitchFamily="18" charset="0"/>
            </a:endParaRPr>
          </a:p>
        </p:txBody>
      </p:sp>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172305421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899592" y="836712"/>
            <a:ext cx="7344815" cy="489654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5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ru-RU" sz="105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15000"/>
              </a:lnSpc>
              <a:spcBef>
                <a:spcPts val="1200"/>
              </a:spcBef>
              <a:spcAft>
                <a:spcPts val="0"/>
              </a:spcAft>
              <a:buClrTx/>
              <a:buSzTx/>
              <a:buFontTx/>
              <a:buNone/>
              <a:tabLst/>
              <a:defRPr/>
            </a:pPr>
            <a:endParaRPr kumimoji="0" lang="ru-RU" sz="1600" b="0" i="0" u="none" strike="noStrike" kern="16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1200"/>
              </a:spcBef>
              <a:spcAft>
                <a:spcPts val="0"/>
              </a:spcAft>
              <a:buClrTx/>
              <a:buSzTx/>
              <a:buFontTx/>
              <a:buNone/>
              <a:tabLst/>
              <a:defRPr/>
            </a:pPr>
            <a:endParaRPr kumimoji="0" lang="ru-RU" sz="1600" b="0" i="0" u="none" strike="noStrike" kern="16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1200"/>
              </a:spcBef>
              <a:spcAft>
                <a:spcPts val="0"/>
              </a:spcAft>
              <a:buClrTx/>
              <a:buSzTx/>
              <a:buFontTx/>
              <a:buNone/>
              <a:tabLst/>
              <a:defRPr/>
            </a:pPr>
            <a:endParaRPr kumimoji="0" lang="ru-RU" sz="1800" b="0" i="0" u="none" strike="noStrike" kern="16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15000"/>
              </a:lnSpc>
              <a:spcBef>
                <a:spcPts val="1200"/>
              </a:spcBef>
              <a:spcAft>
                <a:spcPts val="0"/>
              </a:spcAft>
              <a:buClrTx/>
              <a:buSzTx/>
              <a:buFontTx/>
              <a:buNone/>
              <a:tabLst/>
              <a:defRPr/>
            </a:pPr>
            <a:r>
              <a:rPr kumimoji="0" lang="ru-RU" sz="1800" b="0" i="0" u="none" strike="noStrike" kern="16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Способы воздействия государства на рынок недвижимости разнообразны.</a:t>
            </a:r>
            <a:endParaRPr kumimoji="0" lang="ru-RU" sz="1800" b="1" i="0" u="none" strike="noStrike" kern="16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 </a:t>
            </a:r>
            <a:r>
              <a:rPr kumimoji="0" lang="ru-RU" sz="1800" b="0" i="0" u="none" strike="noStrike" kern="16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Во-первых, на рынок недвижимости оказывают влияние общие методы государственного воздействия на экономику. В общей системе государственного регулирования рыночной экономики выделяются инструменты:</a:t>
            </a:r>
            <a:endParaRPr kumimoji="0" lang="ru-RU" sz="1800" b="1" i="0" u="none" strike="noStrike" kern="16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85750" marR="0" lvl="0" indent="-285750" algn="just" defTabSz="914400" rtl="0" eaLnBrk="1" fontAlgn="auto" latinLnBrk="0" hangingPunct="1">
              <a:lnSpc>
                <a:spcPct val="115000"/>
              </a:lnSpc>
              <a:spcBef>
                <a:spcPts val="1200"/>
              </a:spcBef>
              <a:spcAft>
                <a:spcPts val="0"/>
              </a:spcAft>
              <a:buClrTx/>
              <a:buSzTx/>
              <a:buFont typeface="Arial" panose="020B0604020202020204" pitchFamily="34" charset="0"/>
              <a:buChar char="•"/>
              <a:tabLst/>
              <a:defRPr/>
            </a:pPr>
            <a:r>
              <a:rPr kumimoji="0" lang="ru-RU" sz="1800" b="0" i="0" u="none" strike="noStrike" kern="16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кредитно-денежной политики,</a:t>
            </a:r>
            <a:endParaRPr kumimoji="0" lang="ru-RU" sz="1800" b="1" i="0" u="none" strike="noStrike" kern="16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85750" marR="0" lvl="0" indent="-285750" algn="just" defTabSz="914400" rtl="0" eaLnBrk="1" fontAlgn="auto" latinLnBrk="0" hangingPunct="1">
              <a:lnSpc>
                <a:spcPct val="115000"/>
              </a:lnSpc>
              <a:spcBef>
                <a:spcPts val="1200"/>
              </a:spcBef>
              <a:spcAft>
                <a:spcPts val="0"/>
              </a:spcAft>
              <a:buClrTx/>
              <a:buSzTx/>
              <a:buFont typeface="Arial" panose="020B0604020202020204" pitchFamily="34" charset="0"/>
              <a:buChar char="•"/>
              <a:tabLst/>
              <a:defRPr/>
            </a:pPr>
            <a:r>
              <a:rPr kumimoji="0" lang="ru-RU" sz="1800" b="0" i="0" u="none" strike="noStrike" kern="16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бюджетно-налогового регулирования, </a:t>
            </a:r>
            <a:endParaRPr kumimoji="0" lang="ru-RU" sz="1800" b="1" i="0" u="none" strike="noStrike" kern="16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85750" marR="0" lvl="0" indent="-285750" algn="just" defTabSz="914400" rtl="0" eaLnBrk="1" fontAlgn="auto" latinLnBrk="0" hangingPunct="1">
              <a:lnSpc>
                <a:spcPct val="115000"/>
              </a:lnSpc>
              <a:spcBef>
                <a:spcPts val="1200"/>
              </a:spcBef>
              <a:spcAft>
                <a:spcPts val="0"/>
              </a:spcAft>
              <a:buClrTx/>
              <a:buSzTx/>
              <a:buFont typeface="Arial" panose="020B0604020202020204" pitchFamily="34" charset="0"/>
              <a:buChar char="•"/>
              <a:tabLst/>
              <a:defRPr/>
            </a:pPr>
            <a:r>
              <a:rPr kumimoji="0" lang="ru-RU" sz="1800" b="0" i="0" u="none" strike="noStrike" kern="16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администрирования. </a:t>
            </a:r>
            <a:endParaRPr kumimoji="0" lang="ru-RU" sz="1800" b="1" i="0" u="none" strike="noStrike" kern="16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15000"/>
              </a:lnSpc>
              <a:spcBef>
                <a:spcPts val="1200"/>
              </a:spcBef>
              <a:spcAft>
                <a:spcPts val="0"/>
              </a:spcAft>
              <a:buClrTx/>
              <a:buSzTx/>
              <a:buFontTx/>
              <a:buNone/>
              <a:tabLst/>
              <a:defRPr/>
            </a:pPr>
            <a:r>
              <a:rPr kumimoji="0" lang="ru-RU" sz="1800" b="0" i="0" u="none" strike="noStrike" kern="16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Во-вторых, в общей системе государственного регулирования экономики можно выделить отдельную подсистему, предмет которой – регулирование отношений в сфере недвижимости.</a:t>
            </a:r>
            <a:endParaRPr kumimoji="0" lang="ru-RU" sz="1800" b="1" i="0" u="none" strike="noStrike" kern="16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15000"/>
              </a:lnSpc>
              <a:spcBef>
                <a:spcPts val="1200"/>
              </a:spcBef>
              <a:spcAft>
                <a:spcPts val="0"/>
              </a:spcAft>
              <a:buClrTx/>
              <a:buSzTx/>
              <a:buFontTx/>
              <a:buNone/>
              <a:tabLst/>
              <a:defRPr/>
            </a:pPr>
            <a:r>
              <a:rPr kumimoji="0" lang="ru-RU" sz="1800" b="0" i="0" u="none" strike="noStrike" kern="16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ru-RU" sz="1800" b="1" i="0" u="none" strike="noStrike" kern="16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15000"/>
              </a:lnSpc>
              <a:spcBef>
                <a:spcPts val="1200"/>
              </a:spcBef>
              <a:spcAft>
                <a:spcPts val="0"/>
              </a:spcAft>
              <a:buClrTx/>
              <a:buSzTx/>
              <a:buFontTx/>
              <a:buNone/>
              <a:tabLst/>
              <a:defRPr/>
            </a:pPr>
            <a:r>
              <a:rPr kumimoji="0" lang="ru-RU" sz="1600" b="1" i="0" u="none" strike="noStrike" kern="16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ru-RU" sz="1600" b="1" i="0" u="none" strike="noStrike" kern="1600" cap="none" spc="0" normalizeH="0" baseline="0" noProof="0" dirty="0">
              <a:ln>
                <a:noFill/>
              </a:ln>
              <a:solidFill>
                <a:prstClr val="black"/>
              </a:solidFill>
              <a:effectLst/>
              <a:uLnTx/>
              <a:uFillTx/>
              <a:latin typeface="Cambria" panose="02040503050406030204" pitchFamily="18" charset="0"/>
              <a:ea typeface="Calibri" panose="020F0502020204030204" pitchFamily="34" charset="0"/>
              <a:cs typeface="Times New Roman" panose="02020603050405020304" pitchFamily="18" charset="0"/>
            </a:endParaRPr>
          </a:p>
        </p:txBody>
      </p:sp>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402929710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79512" y="1549972"/>
            <a:ext cx="8690670" cy="530611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449580" algn="just" defTabSz="914400" rtl="0" eaLnBrk="1" fontAlgn="auto" latinLnBrk="0" hangingPunct="1">
              <a:lnSpc>
                <a:spcPct val="115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Основные направления в системе государственного и муниципального регулирования отношений в сфере недвижимости: </a:t>
            </a:r>
            <a:endParaRPr kumimoji="0" lang="ru-RU" sz="16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just"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государственный учет недвижимости, оценка ее стоимости и регистрация прав на нее, создающие основу для активного воздействия государства и муниципалитетов на отношения, возникающие в обществе по поводу объектов недвижимости;</a:t>
            </a:r>
            <a:endPar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just"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регулирование землепользования: выделение категорий земель и установление для них различных режимов использования;</a:t>
            </a:r>
            <a:endPar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just"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регулирование городской застройки путем зонирования городских территорий и создания системы ограничений, дифференцированных по видам территориальных зон;</a:t>
            </a:r>
            <a:endPar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just"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лицензирование отдельных видов деятельности на рынке либо создание системы саморегулируемых организаций, обеспечивающих соблюдение квалификационных и иных требований профессиональными участниками рынка недвижимости;</a:t>
            </a:r>
            <a:endPar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just"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создание системы технических нормативов и регламентов, обеспечивающих соответствие деятельности и результатов деятельности профессиональных участников рынка недвижимости (застройщиков, управляющих и пр.) градостроительным, экологическим и иным требованиям;</a:t>
            </a:r>
            <a:endPar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just"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налогообложение недвижимости и сделок с ней.</a:t>
            </a:r>
            <a:endPar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449580" algn="just" defTabSz="914400" rtl="0" eaLnBrk="1" fontAlgn="auto" latinLnBrk="0" hangingPunct="1">
              <a:lnSpc>
                <a:spcPct val="115000"/>
              </a:lnSpc>
              <a:spcBef>
                <a:spcPts val="0"/>
              </a:spcBef>
              <a:spcAft>
                <a:spcPts val="0"/>
              </a:spcAft>
              <a:buClrTx/>
              <a:buSzTx/>
              <a:buFontTx/>
              <a:buNone/>
              <a:tabLst/>
              <a:defRPr/>
            </a:pPr>
            <a:r>
              <a:rPr kumimoji="0" lang="ru-RU" sz="1600" b="0" i="1"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Государство воздействует на рынок недвижимости, используя</a:t>
            </a: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a:t>
            </a:r>
            <a:endPar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270510" algn="just"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 систему </a:t>
            </a:r>
            <a:r>
              <a:rPr kumimoji="0" lang="ru-RU" sz="16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льгот</a:t>
            </a: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 например, при налогообложении или определении ставок арендной платы за объекты государственной недвижимости;</a:t>
            </a:r>
            <a:endPar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270510" algn="just"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 </a:t>
            </a:r>
            <a:r>
              <a:rPr kumimoji="0" lang="ru-RU" sz="16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компенсации </a:t>
            </a: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части жилищно-коммунальных платежей некоторым категориям граждан как инструмент социальной защиты населения на рынке жилищных услуг.</a:t>
            </a:r>
            <a:endPar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270510" algn="just"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 </a:t>
            </a:r>
            <a:endPar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270510" algn="just"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1200"/>
              </a:spcBef>
              <a:spcAft>
                <a:spcPts val="0"/>
              </a:spcAft>
              <a:buClrTx/>
              <a:buSzTx/>
              <a:buFontTx/>
              <a:buNone/>
              <a:tabLst/>
              <a:defRPr/>
            </a:pPr>
            <a:r>
              <a:rPr kumimoji="0" lang="ru-RU" sz="1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ru-RU" sz="1400" b="1" i="1" u="none" strike="noStrike" kern="1200" cap="none" spc="0" normalizeH="0" baseline="0" noProof="0" dirty="0">
              <a:ln>
                <a:noFill/>
              </a:ln>
              <a:solidFill>
                <a:prstClr val="black"/>
              </a:solidFill>
              <a:effectLst/>
              <a:uLnTx/>
              <a:uFillTx/>
              <a:latin typeface="Cambria" panose="020405030504060302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1200"/>
              </a:spcBef>
              <a:spcAft>
                <a:spcPts val="0"/>
              </a:spcAft>
              <a:buClrTx/>
              <a:buSzTx/>
              <a:buFontTx/>
              <a:buNone/>
              <a:tabLst/>
              <a:defRPr/>
            </a:pPr>
            <a:r>
              <a:rPr kumimoji="0" lang="ru-RU" sz="1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ru-RU" sz="1400" b="1" i="1" u="none" strike="noStrike" kern="1200" cap="none" spc="0" normalizeH="0" baseline="0" noProof="0" dirty="0">
              <a:ln>
                <a:noFill/>
              </a:ln>
              <a:solidFill>
                <a:prstClr val="black"/>
              </a:solidFill>
              <a:effectLst/>
              <a:uLnTx/>
              <a:uFillTx/>
              <a:latin typeface="Cambria" panose="020405030504060302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1200"/>
              </a:spcBef>
              <a:spcAft>
                <a:spcPts val="0"/>
              </a:spcAft>
              <a:buClrTx/>
              <a:buSzTx/>
              <a:buFontTx/>
              <a:buNone/>
              <a:tabLst/>
              <a:defRPr/>
            </a:pPr>
            <a:r>
              <a:rPr kumimoji="0" lang="ru-RU" sz="1600" b="1" i="0" u="none" strike="noStrike" kern="1600" cap="none" spc="0" normalizeH="0" baseline="0" noProof="0" dirty="0">
                <a:ln>
                  <a:noFill/>
                </a:ln>
                <a:solidFill>
                  <a:prstClr val="black"/>
                </a:solidFill>
                <a:effectLst/>
                <a:uLnTx/>
                <a:uFillTx/>
                <a:latin typeface="Cambria" panose="02040503050406030204" pitchFamily="18" charset="0"/>
                <a:ea typeface="Calibri" panose="020F0502020204030204" pitchFamily="34" charset="0"/>
                <a:cs typeface="Times New Roman" panose="02020603050405020304" pitchFamily="18" charset="0"/>
              </a:rPr>
              <a:t> </a:t>
            </a:r>
          </a:p>
        </p:txBody>
      </p:sp>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92492131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1560" y="620688"/>
            <a:ext cx="7560839" cy="5505475"/>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222686772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7584" y="548680"/>
            <a:ext cx="7344815" cy="5577483"/>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94260485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dirty="0"/>
              <a:t>Государственная инвентаризация недвижимости</a:t>
            </a:r>
          </a:p>
        </p:txBody>
      </p:sp>
      <p:pic>
        <p:nvPicPr>
          <p:cNvPr id="4" name="Объект 3"/>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63000"/>
                    </a14:imgEffect>
                    <a14:imgEffect>
                      <a14:saturation sat="200000"/>
                    </a14:imgEffect>
                    <a14:imgEffect>
                      <a14:brightnessContrast contrast="-8000"/>
                    </a14:imgEffect>
                  </a14:imgLayer>
                </a14:imgProps>
              </a:ext>
              <a:ext uri="{28A0092B-C50C-407E-A947-70E740481C1C}">
                <a14:useLocalDpi xmlns:a14="http://schemas.microsoft.com/office/drawing/2010/main" val="0"/>
              </a:ext>
            </a:extLst>
          </a:blip>
          <a:stretch>
            <a:fillRect/>
          </a:stretch>
        </p:blipFill>
        <p:spPr>
          <a:xfrm>
            <a:off x="821127" y="1124744"/>
            <a:ext cx="7756813" cy="5090338"/>
          </a:xfrm>
        </p:spPr>
      </p:pic>
      <p:sp>
        <p:nvSpPr>
          <p:cNvPr id="5" name="TextBox 4"/>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107641609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dirty="0"/>
              <a:t>Государственное регулирование</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0757" y="1600200"/>
            <a:ext cx="6042485" cy="4525963"/>
          </a:xfrm>
        </p:spPr>
      </p:pic>
      <p:sp>
        <p:nvSpPr>
          <p:cNvPr id="5" name="TextBox 4"/>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252460173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384617" y="332656"/>
            <a:ext cx="6715775" cy="583264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270510" algn="just" defTabSz="914400" rtl="0" eaLnBrk="1" fontAlgn="auto" latinLnBrk="0" hangingPunct="1">
              <a:lnSpc>
                <a:spcPct val="115000"/>
              </a:lnSpc>
              <a:spcBef>
                <a:spcPts val="0"/>
              </a:spcBef>
              <a:spcAft>
                <a:spcPts val="0"/>
              </a:spcAft>
              <a:buClrTx/>
              <a:buSzTx/>
              <a:buFontTx/>
              <a:buNone/>
              <a:tabLst/>
              <a:defRPr/>
            </a:pPr>
            <a:endPar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endParaRPr>
          </a:p>
          <a:p>
            <a:pPr marL="0" marR="0" lvl="0" indent="270510" algn="just" defTabSz="914400" rtl="0" eaLnBrk="1" fontAlgn="auto" latinLnBrk="0" hangingPunct="1">
              <a:lnSpc>
                <a:spcPct val="115000"/>
              </a:lnSpc>
              <a:spcBef>
                <a:spcPts val="0"/>
              </a:spcBef>
              <a:spcAft>
                <a:spcPts val="0"/>
              </a:spcAft>
              <a:buClrTx/>
              <a:buSzTx/>
              <a:buFontTx/>
              <a:buNone/>
              <a:tabLst/>
              <a:defRPr/>
            </a:pPr>
            <a:endPar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endParaRPr>
          </a:p>
          <a:p>
            <a:pPr marL="0" marR="0" lvl="0" indent="270510" algn="just" defTabSz="914400" rtl="0" eaLnBrk="1" fontAlgn="auto" latinLnBrk="0" hangingPunct="1">
              <a:lnSpc>
                <a:spcPct val="115000"/>
              </a:lnSpc>
              <a:spcBef>
                <a:spcPts val="0"/>
              </a:spcBef>
              <a:spcAft>
                <a:spcPts val="0"/>
              </a:spcAft>
              <a:buClrTx/>
              <a:buSzTx/>
              <a:buFontTx/>
              <a:buNone/>
              <a:tabLst/>
              <a:defRPr/>
            </a:pPr>
            <a:endPar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endParaRPr>
          </a:p>
          <a:p>
            <a:pPr marL="0" marR="0" lvl="0" indent="270510" algn="just" defTabSz="914400" rtl="0" eaLnBrk="1" fontAlgn="auto" latinLnBrk="0" hangingPunct="1">
              <a:lnSpc>
                <a:spcPct val="115000"/>
              </a:lnSpc>
              <a:spcBef>
                <a:spcPts val="0"/>
              </a:spcBef>
              <a:spcAft>
                <a:spcPts val="0"/>
              </a:spcAft>
              <a:buClrTx/>
              <a:buSzTx/>
              <a:buFontTx/>
              <a:buNone/>
              <a:tabLst/>
              <a:defRPr/>
            </a:pPr>
            <a:endPar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endParaRPr>
          </a:p>
          <a:p>
            <a:pPr marL="0" marR="0" lvl="0" indent="270510" algn="just" defTabSz="914400" rtl="0" eaLnBrk="1" fontAlgn="auto" latinLnBrk="0" hangingPunct="1">
              <a:lnSpc>
                <a:spcPct val="115000"/>
              </a:lnSpc>
              <a:spcBef>
                <a:spcPts val="0"/>
              </a:spcBef>
              <a:spcAft>
                <a:spcPts val="0"/>
              </a:spcAft>
              <a:buClrTx/>
              <a:buSzTx/>
              <a:buFontTx/>
              <a:buNone/>
              <a:tabLst/>
              <a:defRPr/>
            </a:pPr>
            <a:endPar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endParaRPr>
          </a:p>
          <a:p>
            <a:pPr marL="0" marR="0" lvl="0" indent="270510" algn="just" defTabSz="914400" rtl="0" eaLnBrk="1" fontAlgn="auto" latinLnBrk="0" hangingPunct="1">
              <a:lnSpc>
                <a:spcPct val="115000"/>
              </a:lnSpc>
              <a:spcBef>
                <a:spcPts val="0"/>
              </a:spcBef>
              <a:spcAft>
                <a:spcPts val="0"/>
              </a:spcAft>
              <a:buClrTx/>
              <a:buSzTx/>
              <a:buFontTx/>
              <a:buNone/>
              <a:tabLst/>
              <a:defRPr/>
            </a:pPr>
            <a:endPar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endParaRPr>
          </a:p>
          <a:p>
            <a:pPr marL="0" marR="0" lvl="0" indent="270510" algn="just" defTabSz="914400" rtl="0" eaLnBrk="1" fontAlgn="auto" latinLnBrk="0" hangingPunct="1">
              <a:lnSpc>
                <a:spcPct val="115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Одно из важнейших условий эффективного управления недвижимостью – принятая в стране система регистрации прав на недвижимое имущество и сделок с ним. Уровень и качество ее постановки в значительной мере определяют степень защиты прав и законных интересов граждан и организаций, а также наполнение бюджета государства и его субъектов за счет налогообложения. </a:t>
            </a:r>
          </a:p>
          <a:p>
            <a:pPr marL="0" marR="0" lvl="0" indent="270510" algn="just" defTabSz="914400" rtl="0" eaLnBrk="1" fontAlgn="auto" latinLnBrk="0" hangingPunct="1">
              <a:lnSpc>
                <a:spcPct val="115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endParaRPr>
          </a:p>
          <a:p>
            <a:pPr marL="0" marR="0" lvl="0" indent="270510" algn="just" defTabSz="914400" rtl="0" eaLnBrk="1" fontAlgn="auto" latinLnBrk="0" hangingPunct="1">
              <a:lnSpc>
                <a:spcPct val="115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Регистрация дает людям титул собственности – законное право на недвижимость, которое регламентирует и права ее владельца, и обязанности, например, нести бремя расходов по содержанию объектов, платить за него налоги и др. Поэтому, чтобы приобрести права собственности на недвижимое имущество, надо зарегистрировать его установленным в стране способом.</a:t>
            </a:r>
            <a:endPar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270510" algn="just" defTabSz="914400" rtl="0" eaLnBrk="1" fontAlgn="auto" latinLnBrk="0" hangingPunct="1">
              <a:lnSpc>
                <a:spcPct val="115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 </a:t>
            </a:r>
            <a:endPar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270510" algn="just"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1200"/>
              </a:spcBef>
              <a:spcAft>
                <a:spcPts val="0"/>
              </a:spcAft>
              <a:buClrTx/>
              <a:buSzTx/>
              <a:buFontTx/>
              <a:buNone/>
              <a:tabLst/>
              <a:defRPr/>
            </a:pPr>
            <a:r>
              <a:rPr kumimoji="0" lang="ru-RU" sz="1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ru-RU" sz="1400" b="1" i="1" u="none" strike="noStrike" kern="1200" cap="none" spc="0" normalizeH="0" baseline="0" noProof="0" dirty="0">
              <a:ln>
                <a:noFill/>
              </a:ln>
              <a:solidFill>
                <a:prstClr val="black"/>
              </a:solidFill>
              <a:effectLst/>
              <a:uLnTx/>
              <a:uFillTx/>
              <a:latin typeface="Cambria" panose="020405030504060302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1200"/>
              </a:spcBef>
              <a:spcAft>
                <a:spcPts val="0"/>
              </a:spcAft>
              <a:buClrTx/>
              <a:buSzTx/>
              <a:buFontTx/>
              <a:buNone/>
              <a:tabLst/>
              <a:defRPr/>
            </a:pPr>
            <a:r>
              <a:rPr kumimoji="0" lang="ru-RU" sz="1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ru-RU" sz="1400" b="1" i="1" u="none" strike="noStrike" kern="1200" cap="none" spc="0" normalizeH="0" baseline="0" noProof="0" dirty="0">
              <a:ln>
                <a:noFill/>
              </a:ln>
              <a:solidFill>
                <a:prstClr val="black"/>
              </a:solidFill>
              <a:effectLst/>
              <a:uLnTx/>
              <a:uFillTx/>
              <a:latin typeface="Cambria" panose="020405030504060302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1200"/>
              </a:spcBef>
              <a:spcAft>
                <a:spcPts val="0"/>
              </a:spcAft>
              <a:buClrTx/>
              <a:buSzTx/>
              <a:buFontTx/>
              <a:buNone/>
              <a:tabLst/>
              <a:defRPr/>
            </a:pPr>
            <a:r>
              <a:rPr kumimoji="0" lang="ru-RU" sz="1600" b="1" i="0" u="none" strike="noStrike" kern="1600" cap="none" spc="0" normalizeH="0" baseline="0" noProof="0" dirty="0">
                <a:ln>
                  <a:noFill/>
                </a:ln>
                <a:solidFill>
                  <a:prstClr val="black"/>
                </a:solidFill>
                <a:effectLst/>
                <a:uLnTx/>
                <a:uFillTx/>
                <a:latin typeface="Cambria" panose="02040503050406030204" pitchFamily="18" charset="0"/>
                <a:ea typeface="Calibri" panose="020F0502020204030204" pitchFamily="34" charset="0"/>
                <a:cs typeface="Times New Roman" panose="02020603050405020304" pitchFamily="18" charset="0"/>
              </a:rPr>
              <a:t> </a:t>
            </a:r>
          </a:p>
        </p:txBody>
      </p:sp>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6019158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568" y="476672"/>
            <a:ext cx="7848871" cy="5649491"/>
          </a:xfrm>
        </p:spPr>
      </p:pic>
      <p:sp>
        <p:nvSpPr>
          <p:cNvPr id="3" name="TextBox 2"/>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137126116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83568" y="274638"/>
            <a:ext cx="7920880" cy="5851525"/>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141067554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971600" y="1412777"/>
            <a:ext cx="6768751" cy="308524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ru-RU" sz="2000" b="1"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Управление публичным имуществом</a:t>
            </a: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Times New Roman" panose="02020603050405020304" pitchFamily="18" charset="0"/>
                <a:ea typeface="NewtonWINC"/>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NewtonWINC"/>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NewtonWINC"/>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p:txBody>
      </p:sp>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51385058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755576" y="943292"/>
            <a:ext cx="7488831" cy="497141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Согласно действующим нормативным актам, все имущество  в стране разделяется между конкретными субъектами. Часть объектов принадлежит частным лицам – гражданам, часть – организациям (корпоративная собственность).</a:t>
            </a: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 </a:t>
            </a: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Публично-правовые образования тоже являются владельцами имущества. К ним относят в первую очередь государство. РФ выступает в качестве полноправного собственника федерального имущества. Субъектам РФ принадлежат региональные объекты. Муниципалитеты тоже являются публично-правовыми образованиями. Это значит, что в собственности местной власти находится имущество, расположенное в пределах конкретной административно-территориальной единицы.</a:t>
            </a: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 </a:t>
            </a: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NewtonWINC"/>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NewtonWINC"/>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p:txBody>
      </p:sp>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50829413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7584" y="836712"/>
            <a:ext cx="7776863" cy="5289451"/>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124698671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0936" y="1268760"/>
            <a:ext cx="7782128" cy="4783145"/>
          </a:xfrm>
        </p:spPr>
      </p:pic>
      <p:sp>
        <p:nvSpPr>
          <p:cNvPr id="3" name="Прямоугольник 2"/>
          <p:cNvSpPr/>
          <p:nvPr/>
        </p:nvSpPr>
        <p:spPr>
          <a:xfrm>
            <a:off x="680936" y="332656"/>
            <a:ext cx="7707488" cy="79208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ru-RU" sz="24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ru-RU" sz="24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Собственник</a:t>
            </a: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ru-RU" sz="24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 федерального имущества – государство.</a:t>
            </a:r>
            <a:endParaRPr kumimoji="0" lang="ru-RU"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24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 </a:t>
            </a:r>
            <a:endParaRPr kumimoji="0" lang="ru-RU"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24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 </a:t>
            </a:r>
            <a:endParaRPr kumimoji="0" lang="ru-RU"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205103585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7584" y="548680"/>
            <a:ext cx="7416823" cy="5577483"/>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112347591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259632" y="692696"/>
            <a:ext cx="6480719" cy="419362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Критерии отнесения объектов к федеральной собственности подразделяются на структурные (производственные, непроизводственные, ценные бумаги) и функциональные (отраслевые, территориальные, доля в экономике).</a:t>
            </a:r>
            <a:endPar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ctr" defTabSz="914400" rtl="0" eaLnBrk="1" fontAlgn="auto" latinLnBrk="0" hangingPunct="1">
              <a:lnSpc>
                <a:spcPct val="115000"/>
              </a:lnSpc>
              <a:spcBef>
                <a:spcPts val="1200"/>
              </a:spcBef>
              <a:spcAft>
                <a:spcPts val="0"/>
              </a:spcAft>
              <a:buClrTx/>
              <a:buSzTx/>
              <a:buFontTx/>
              <a:buNone/>
              <a:tabLst/>
              <a:defRPr/>
            </a:pPr>
            <a:r>
              <a:rPr kumimoji="0" lang="ru-RU" sz="1600" b="1" i="0" u="none" strike="noStrike" kern="1600" cap="none" spc="0" normalizeH="0" baseline="0" noProof="0" dirty="0">
                <a:ln>
                  <a:noFill/>
                </a:ln>
                <a:solidFill>
                  <a:prstClr val="black"/>
                </a:solidFill>
                <a:effectLst/>
                <a:uLnTx/>
                <a:uFillTx/>
                <a:latin typeface="Cambria" panose="02040503050406030204" pitchFamily="18" charset="0"/>
                <a:ea typeface="Calibri" panose="020F0502020204030204" pitchFamily="34" charset="0"/>
                <a:cs typeface="Times New Roman" panose="02020603050405020304" pitchFamily="18" charset="0"/>
              </a:rPr>
              <a:t> </a:t>
            </a:r>
          </a:p>
        </p:txBody>
      </p:sp>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49034704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9592" y="620688"/>
            <a:ext cx="7344815" cy="4968553"/>
          </a:xfrm>
        </p:spPr>
      </p:pic>
      <p:sp>
        <p:nvSpPr>
          <p:cNvPr id="5" name="Прямоугольник 4"/>
          <p:cNvSpPr/>
          <p:nvPr/>
        </p:nvSpPr>
        <p:spPr>
          <a:xfrm>
            <a:off x="425996" y="5661247"/>
            <a:ext cx="8034436" cy="72008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Примечание.</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ФОИВ – федеральные органы исполнительной власти</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NewtonWINC"/>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NewtonWINC"/>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p:txBody>
      </p:sp>
      <p:sp>
        <p:nvSpPr>
          <p:cNvPr id="6" name="TextBox 5"/>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343396091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9593" y="548680"/>
            <a:ext cx="6693650" cy="5577483"/>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16537156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3608" y="764704"/>
            <a:ext cx="7200799" cy="5361459"/>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24832232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548680"/>
            <a:ext cx="8424935" cy="5577483"/>
          </a:xfrm>
        </p:spPr>
      </p:pic>
      <p:sp>
        <p:nvSpPr>
          <p:cNvPr id="3" name="TextBox 2"/>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79189964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600" y="836712"/>
            <a:ext cx="7344816" cy="5256584"/>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371508028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568" y="548680"/>
            <a:ext cx="7488832" cy="5462067"/>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357635763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1" y="692696"/>
            <a:ext cx="6034617" cy="5433467"/>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238855851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115616" y="836712"/>
            <a:ext cx="6984775" cy="446449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Субъектами права публичной собственности могут быть только государственные или муниципальные унитарные предприятия (но не казенные предприятия, обладающие на закрепленное за ними федеральное имущество лишь правом оперативного управления).</a:t>
            </a:r>
            <a:endParaRPr kumimoji="0" lang="ru-RU"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ru-RU"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ctr" defTabSz="914400" rtl="0" eaLnBrk="1" fontAlgn="auto" latinLnBrk="0" hangingPunct="1">
              <a:lnSpc>
                <a:spcPct val="115000"/>
              </a:lnSpc>
              <a:spcBef>
                <a:spcPts val="1200"/>
              </a:spcBef>
              <a:spcAft>
                <a:spcPts val="0"/>
              </a:spcAft>
              <a:buClrTx/>
              <a:buSzTx/>
              <a:buFontTx/>
              <a:buNone/>
              <a:tabLst/>
              <a:defRPr/>
            </a:pPr>
            <a:r>
              <a:rPr kumimoji="0" lang="ru-RU" sz="1600" b="1" i="0" u="none" strike="noStrike" kern="1600" cap="none" spc="0" normalizeH="0" baseline="0" noProof="0" dirty="0">
                <a:ln>
                  <a:noFill/>
                </a:ln>
                <a:solidFill>
                  <a:prstClr val="black"/>
                </a:solidFill>
                <a:effectLst/>
                <a:uLnTx/>
                <a:uFillTx/>
                <a:latin typeface="Cambria" panose="02040503050406030204" pitchFamily="18" charset="0"/>
                <a:ea typeface="Calibri" panose="020F0502020204030204" pitchFamily="34" charset="0"/>
                <a:cs typeface="Times New Roman" panose="02020603050405020304" pitchFamily="18" charset="0"/>
              </a:rPr>
              <a:t> </a:t>
            </a:r>
          </a:p>
        </p:txBody>
      </p:sp>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102277639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3608" y="476672"/>
            <a:ext cx="7056783" cy="5649491"/>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74558357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1560" y="620688"/>
            <a:ext cx="7848872" cy="5318051"/>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362641724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600" y="476672"/>
            <a:ext cx="7128791" cy="5649491"/>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230042920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83568" y="548680"/>
            <a:ext cx="7848871" cy="510091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Государственная политика в имущественной сфере, в основу которой положена Концепция управления государственным имуществом и приватизации в РФ в редакции Постановления Правительства РФ от 29 ноября 2000 г. № 903, ставит следующие цели:</a:t>
            </a: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увеличение доходов федерального бюджета на основе эффективного управления государственной собственностью;</a:t>
            </a: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оптимизация структуры собственности (с точки зрения пропорций на макро- и микроуровне) в интересах обеспечения устойчивых предпосылок для экономического роста;</a:t>
            </a: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использование государственных активов в качестве инструмента для привлечения инвестиций в реальный сектор экономики;</a:t>
            </a: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15000"/>
              </a:lnSpc>
              <a:spcBef>
                <a:spcPts val="1200"/>
              </a:spcBef>
              <a:spcAft>
                <a:spcPts val="0"/>
              </a:spcAft>
              <a:buClrTx/>
              <a:buSzTx/>
              <a:buFontTx/>
              <a:buNone/>
              <a:tabLst/>
              <a:defRPr/>
            </a:pPr>
            <a:r>
              <a:rPr kumimoji="0" lang="ru-RU" sz="1600" b="1" i="0" u="none" strike="noStrike" kern="1600" cap="none" spc="0" normalizeH="0" baseline="0" noProof="0" dirty="0">
                <a:ln>
                  <a:noFill/>
                </a:ln>
                <a:solidFill>
                  <a:prstClr val="black"/>
                </a:solidFill>
                <a:effectLst/>
                <a:uLnTx/>
                <a:uFillTx/>
                <a:latin typeface="Cambria" panose="02040503050406030204" pitchFamily="18" charset="0"/>
                <a:ea typeface="Calibri" panose="020F0502020204030204" pitchFamily="34" charset="0"/>
                <a:cs typeface="Times New Roman" panose="02020603050405020304" pitchFamily="18" charset="0"/>
              </a:rPr>
              <a:t> </a:t>
            </a:r>
          </a:p>
        </p:txBody>
      </p:sp>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190382420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755576" y="2392363"/>
            <a:ext cx="7488832" cy="207327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5000"/>
              </a:lnSpc>
              <a:spcBef>
                <a:spcPts val="120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Приватизация как инструмент управления</a:t>
            </a:r>
          </a:p>
          <a:p>
            <a:pPr marL="0" marR="0" lvl="0" indent="0" algn="ctr" defTabSz="914400" rtl="0" eaLnBrk="1" fontAlgn="auto" latinLnBrk="0" hangingPunct="1">
              <a:lnSpc>
                <a:spcPct val="115000"/>
              </a:lnSpc>
              <a:spcBef>
                <a:spcPts val="120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публичной собственностью</a:t>
            </a:r>
            <a:endParaRPr kumimoji="0" lang="ru-RU" sz="2000" b="1"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270510" algn="just" defTabSz="914400" rtl="0" eaLnBrk="1" fontAlgn="auto" latinLnBrk="0" hangingPunct="1">
              <a:lnSpc>
                <a:spcPct val="115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 </a:t>
            </a: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15000"/>
              </a:lnSpc>
              <a:spcBef>
                <a:spcPts val="1200"/>
              </a:spcBef>
              <a:spcAft>
                <a:spcPts val="0"/>
              </a:spcAft>
              <a:buClrTx/>
              <a:buSzTx/>
              <a:buFontTx/>
              <a:buNone/>
              <a:tabLst/>
              <a:defRPr/>
            </a:pPr>
            <a:r>
              <a:rPr kumimoji="0" lang="ru-RU" sz="1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ru-RU" sz="1400" b="1" i="1" u="none" strike="noStrike" kern="1200" cap="none" spc="0" normalizeH="0" baseline="0" noProof="0" dirty="0">
              <a:ln>
                <a:noFill/>
              </a:ln>
              <a:solidFill>
                <a:prstClr val="black"/>
              </a:solidFill>
              <a:effectLst/>
              <a:uLnTx/>
              <a:uFillTx/>
              <a:latin typeface="Cambria" panose="020405030504060302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1200"/>
              </a:spcBef>
              <a:spcAft>
                <a:spcPts val="0"/>
              </a:spcAft>
              <a:buClrTx/>
              <a:buSzTx/>
              <a:buFontTx/>
              <a:buNone/>
              <a:tabLst/>
              <a:defRPr/>
            </a:pPr>
            <a:r>
              <a:rPr kumimoji="0" lang="ru-RU" sz="1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ru-RU" sz="1400" b="1" i="1" u="none" strike="noStrike" kern="1200" cap="none" spc="0" normalizeH="0" baseline="0" noProof="0" dirty="0">
              <a:ln>
                <a:noFill/>
              </a:ln>
              <a:solidFill>
                <a:prstClr val="black"/>
              </a:solidFill>
              <a:effectLst/>
              <a:uLnTx/>
              <a:uFillTx/>
              <a:latin typeface="Cambria" panose="020405030504060302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1200"/>
              </a:spcBef>
              <a:spcAft>
                <a:spcPts val="0"/>
              </a:spcAft>
              <a:buClrTx/>
              <a:buSzTx/>
              <a:buFontTx/>
              <a:buNone/>
              <a:tabLst/>
              <a:defRPr/>
            </a:pPr>
            <a:r>
              <a:rPr kumimoji="0" lang="ru-RU" sz="1600" b="1" i="0" u="none" strike="noStrike" kern="1600" cap="none" spc="0" normalizeH="0" baseline="0" noProof="0" dirty="0">
                <a:ln>
                  <a:noFill/>
                </a:ln>
                <a:solidFill>
                  <a:prstClr val="black"/>
                </a:solidFill>
                <a:effectLst/>
                <a:uLnTx/>
                <a:uFillTx/>
                <a:latin typeface="Cambria" panose="02040503050406030204" pitchFamily="18" charset="0"/>
                <a:ea typeface="Calibri" panose="020F0502020204030204" pitchFamily="34" charset="0"/>
                <a:cs typeface="Times New Roman" panose="02020603050405020304" pitchFamily="18" charset="0"/>
              </a:rPr>
              <a:t> </a:t>
            </a:r>
          </a:p>
        </p:txBody>
      </p:sp>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356963308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1560" y="548680"/>
            <a:ext cx="7632847" cy="5577483"/>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4198050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7584" y="476672"/>
            <a:ext cx="7704855" cy="5649491"/>
          </a:xfrm>
        </p:spPr>
      </p:pic>
      <p:sp>
        <p:nvSpPr>
          <p:cNvPr id="3" name="TextBox 2"/>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167061978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755576" y="404664"/>
            <a:ext cx="7416824" cy="532859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ru-RU"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ru-RU"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ru-RU"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ru-RU"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rPr>
              <a:t>3. Способы приватизации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1. Продажа государственного или муниципального имущества на аукционе.</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2. Продажа акций открытых акционерных обществ на специализированном аукционе.</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3. Продажа государственного или муниципального имущества на конкурсе.</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4. Продажа за пределами территории РФ находящихся в государственной собственности акций открытых акционерных обществ.</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5. Продажа акций открытых акционерных обществ через организатора торговли на рынке ценных бумаг.</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6. Продажа государственного или муниципального имущества посредством публичного предложения.</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7. Продажа государственного или муниципального имущества без объявления цены.</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8. Внесение государственного или муниципального имущества в качестве вклада в уставные капиталы открытых акционерных обществ.</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9. Продажа акций открытого акционерного общества по результатам доверительного управления.</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10. Преобразование унитарного предприятия в открытое акционерное общество.</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1200"/>
              </a:spcBef>
              <a:spcAft>
                <a:spcPts val="0"/>
              </a:spcAft>
              <a:buClrTx/>
              <a:buSzTx/>
              <a:buFontTx/>
              <a:buNone/>
              <a:tabLst/>
              <a:defRPr/>
            </a:pPr>
            <a:r>
              <a:rPr kumimoji="0" lang="ru-RU" sz="1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ru-RU" sz="1400" b="1" i="1" u="none" strike="noStrike" kern="1200" cap="none" spc="0" normalizeH="0" baseline="0" noProof="0" dirty="0">
              <a:ln>
                <a:noFill/>
              </a:ln>
              <a:solidFill>
                <a:prstClr val="black"/>
              </a:solidFill>
              <a:effectLst/>
              <a:uLnTx/>
              <a:uFillTx/>
              <a:latin typeface="Cambria" panose="020405030504060302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1200"/>
              </a:spcBef>
              <a:spcAft>
                <a:spcPts val="0"/>
              </a:spcAft>
              <a:buClrTx/>
              <a:buSzTx/>
              <a:buFontTx/>
              <a:buNone/>
              <a:tabLst/>
              <a:defRPr/>
            </a:pPr>
            <a:r>
              <a:rPr kumimoji="0" lang="ru-RU" sz="1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ru-RU" sz="1400" b="1" i="1" u="none" strike="noStrike" kern="1200" cap="none" spc="0" normalizeH="0" baseline="0" noProof="0" dirty="0">
              <a:ln>
                <a:noFill/>
              </a:ln>
              <a:solidFill>
                <a:prstClr val="black"/>
              </a:solidFill>
              <a:effectLst/>
              <a:uLnTx/>
              <a:uFillTx/>
              <a:latin typeface="Cambria" panose="020405030504060302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1200"/>
              </a:spcBef>
              <a:spcAft>
                <a:spcPts val="0"/>
              </a:spcAft>
              <a:buClrTx/>
              <a:buSzTx/>
              <a:buFontTx/>
              <a:buNone/>
              <a:tabLst/>
              <a:defRPr/>
            </a:pPr>
            <a:r>
              <a:rPr kumimoji="0" lang="ru-RU" sz="1600" b="1" i="0" u="none" strike="noStrike" kern="1600" cap="none" spc="0" normalizeH="0" baseline="0" noProof="0" dirty="0">
                <a:ln>
                  <a:noFill/>
                </a:ln>
                <a:solidFill>
                  <a:prstClr val="black"/>
                </a:solidFill>
                <a:effectLst/>
                <a:uLnTx/>
                <a:uFillTx/>
                <a:latin typeface="Cambria" panose="02040503050406030204" pitchFamily="18" charset="0"/>
                <a:ea typeface="Calibri" panose="020F0502020204030204" pitchFamily="34" charset="0"/>
                <a:cs typeface="Times New Roman" panose="02020603050405020304" pitchFamily="18" charset="0"/>
              </a:rPr>
              <a:t> </a:t>
            </a:r>
          </a:p>
        </p:txBody>
      </p:sp>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111638674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43608" y="836712"/>
            <a:ext cx="7056783" cy="341651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Управление недвижимостью субъекта РФ  и муниципальной </a:t>
            </a: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NewtonWINC"/>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NewtonWINC"/>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p:txBody>
      </p:sp>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344967609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115616" y="2108639"/>
            <a:ext cx="7128792" cy="1366528"/>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Объекты государственной собственности региона   и муниципальной собственности относятся к тому или иному уровню собственности независимо от того, на чьем балансе они находятся, какова ведомственная подчиненность предприятий. </a:t>
            </a:r>
          </a:p>
        </p:txBody>
      </p:sp>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269176364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620688"/>
            <a:ext cx="8229600" cy="720080"/>
          </a:xfrm>
        </p:spPr>
        <p:txBody>
          <a:bodyPr>
            <a:noAutofit/>
          </a:bodyPr>
          <a:lstStyle/>
          <a:p>
            <a:r>
              <a:rPr lang="ru-RU" sz="2400" b="1" dirty="0"/>
              <a:t>Система </a:t>
            </a:r>
            <a:br>
              <a:rPr lang="ru-RU" sz="2400" b="1" dirty="0"/>
            </a:br>
            <a:r>
              <a:rPr lang="ru-RU" sz="2400" b="1" dirty="0"/>
              <a:t>государственного и муниципального  управления </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568" y="1340768"/>
            <a:ext cx="8208911" cy="5256584"/>
          </a:xfrm>
        </p:spPr>
      </p:pic>
      <p:sp>
        <p:nvSpPr>
          <p:cNvPr id="5" name="TextBox 4"/>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290315101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600" y="548680"/>
            <a:ext cx="7128791" cy="5577483"/>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363049162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9592" y="1564804"/>
            <a:ext cx="7416823" cy="3708077"/>
          </a:xfrm>
        </p:spPr>
      </p:pic>
      <p:sp>
        <p:nvSpPr>
          <p:cNvPr id="5" name="Прямоугольник 4"/>
          <p:cNvSpPr/>
          <p:nvPr/>
        </p:nvSpPr>
        <p:spPr>
          <a:xfrm>
            <a:off x="971600" y="548680"/>
            <a:ext cx="7128792" cy="1016124"/>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Теоретический подход к управлению государственной  и муниципальной недвижимости </a:t>
            </a: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 </a:t>
            </a: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NewtonWINC"/>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p:txBody>
      </p:sp>
      <p:sp>
        <p:nvSpPr>
          <p:cNvPr id="6" name="TextBox 5"/>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423525591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3608" y="620688"/>
            <a:ext cx="7056784" cy="5390059"/>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235391703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43608" y="692696"/>
            <a:ext cx="7344816" cy="5433467"/>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267884163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6688" y="404665"/>
            <a:ext cx="7270623" cy="5040560"/>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252866747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28728" y="1000108"/>
            <a:ext cx="6500858" cy="5086795"/>
          </a:xfrm>
        </p:spPr>
      </p:pic>
      <p:sp>
        <p:nvSpPr>
          <p:cNvPr id="3" name="Прямоугольник 2"/>
          <p:cNvSpPr/>
          <p:nvPr/>
        </p:nvSpPr>
        <p:spPr>
          <a:xfrm>
            <a:off x="1619672" y="260648"/>
            <a:ext cx="5518785" cy="65278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endPar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Функции органов управления государственной и муниципальной недвижимостью</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NewtonWINC"/>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NewtonWINC"/>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p:txBody>
      </p:sp>
      <p:sp>
        <p:nvSpPr>
          <p:cNvPr id="5" name="TextBox 4"/>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17374772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4082"/>
          </a:xfrm>
        </p:spPr>
        <p:txBody>
          <a:bodyPr>
            <a:normAutofit fontScale="90000"/>
          </a:bodyPr>
          <a:lstStyle/>
          <a:p>
            <a:r>
              <a:rPr lang="ru-RU" sz="2400" dirty="0"/>
              <a:t>Экономические инструменты управления развитием территории</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980728"/>
            <a:ext cx="8147247" cy="5102027"/>
          </a:xfrm>
        </p:spPr>
      </p:pic>
      <p:sp>
        <p:nvSpPr>
          <p:cNvPr id="5" name="TextBox 4"/>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204980250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568" y="476672"/>
            <a:ext cx="7416824" cy="5649491"/>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279488290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812607" y="2596515"/>
            <a:ext cx="5518785" cy="166497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5000"/>
              </a:lnSpc>
              <a:spcBef>
                <a:spcPts val="120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Управление объектами государственной и муниципальной недвижимости коммерческого назначения</a:t>
            </a:r>
            <a:endParaRPr kumimoji="0" lang="ru-RU" sz="2000" b="1"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ctr" defTabSz="914400" rtl="0" eaLnBrk="1" fontAlgn="auto" latinLnBrk="0" hangingPunct="1">
              <a:lnSpc>
                <a:spcPct val="115000"/>
              </a:lnSpc>
              <a:spcBef>
                <a:spcPts val="1200"/>
              </a:spcBef>
              <a:spcAft>
                <a:spcPts val="0"/>
              </a:spcAft>
              <a:buClrTx/>
              <a:buSzTx/>
              <a:buFontTx/>
              <a:buNone/>
              <a:tabLst/>
              <a:defRPr/>
            </a:pPr>
            <a:r>
              <a:rPr kumimoji="0" lang="ru-RU" sz="1600" b="1" i="0" u="none" strike="noStrike" kern="1600" cap="none" spc="0" normalizeH="0" baseline="0" noProof="0" dirty="0">
                <a:ln>
                  <a:noFill/>
                </a:ln>
                <a:solidFill>
                  <a:prstClr val="black"/>
                </a:solidFill>
                <a:effectLst/>
                <a:uLnTx/>
                <a:uFillTx/>
                <a:latin typeface="Cambria" panose="02040503050406030204" pitchFamily="18" charset="0"/>
                <a:ea typeface="Calibri" panose="020F0502020204030204" pitchFamily="34" charset="0"/>
                <a:cs typeface="Times New Roman" panose="02020603050405020304" pitchFamily="18" charset="0"/>
              </a:rPr>
              <a:t> </a:t>
            </a:r>
          </a:p>
        </p:txBody>
      </p:sp>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148182058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827584" y="476673"/>
            <a:ext cx="7488831" cy="583264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Аренда нежилых помещений в городах </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основной, (хотя и не всегда самый эффективный) из всех возможных механизмов управления государственной коммерческой недвижимостью, поскольку при этом органами городской власти не разрабатываются программы эффективности коммерческого использования объектов, развития недвижимости, привлечения инвестиций, т.е. отсутствует объектный подход к управлению.</a:t>
            </a:r>
            <a:endPar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Аренда объектов государственной и муниципальной недвижимости – возобновляемый источник доходов соответствующих бюджетов. Передаче в  аренду подлежат объекты, имеющие значительный совокупный эффект, высокий уровень ликвидности и не нуждающиеся в капитальных вложениях.</a:t>
            </a:r>
            <a:endPar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ctr" defTabSz="914400" rtl="0" eaLnBrk="1" fontAlgn="auto" latinLnBrk="0" hangingPunct="1">
              <a:lnSpc>
                <a:spcPct val="115000"/>
              </a:lnSpc>
              <a:spcBef>
                <a:spcPts val="1200"/>
              </a:spcBef>
              <a:spcAft>
                <a:spcPts val="0"/>
              </a:spcAft>
              <a:buClrTx/>
              <a:buSzTx/>
              <a:buFontTx/>
              <a:buNone/>
              <a:tabLst/>
              <a:defRPr/>
            </a:pPr>
            <a:r>
              <a:rPr kumimoji="0" lang="ru-RU" sz="1600" b="1" i="0" u="none" strike="noStrike" kern="1600" cap="none" spc="0" normalizeH="0" baseline="0" noProof="0" dirty="0">
                <a:ln>
                  <a:noFill/>
                </a:ln>
                <a:solidFill>
                  <a:prstClr val="black"/>
                </a:solidFill>
                <a:effectLst/>
                <a:uLnTx/>
                <a:uFillTx/>
                <a:latin typeface="Cambria" panose="02040503050406030204" pitchFamily="18" charset="0"/>
                <a:ea typeface="Calibri" panose="020F0502020204030204" pitchFamily="34" charset="0"/>
                <a:cs typeface="Times New Roman" panose="02020603050405020304" pitchFamily="18" charset="0"/>
              </a:rPr>
              <a:t> </a:t>
            </a:r>
          </a:p>
        </p:txBody>
      </p:sp>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102403950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187625" y="836713"/>
            <a:ext cx="6143768" cy="408612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ru-RU"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Доверительное управление государственной и муниципальной недвижимостью</a:t>
            </a:r>
            <a:endParaRPr kumimoji="0" lang="ru-RU"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ru-RU"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ru-RU"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15000"/>
              </a:lnSpc>
              <a:spcBef>
                <a:spcPts val="1200"/>
              </a:spcBef>
              <a:spcAft>
                <a:spcPts val="0"/>
              </a:spcAft>
              <a:buClrTx/>
              <a:buSzTx/>
              <a:buFontTx/>
              <a:buNone/>
              <a:tabLst/>
              <a:defRPr/>
            </a:pPr>
            <a:r>
              <a:rPr kumimoji="0" lang="ru-RU" sz="2400" b="1" i="0" u="none" strike="noStrike" kern="16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p:txBody>
      </p:sp>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216503566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95536" y="163513"/>
            <a:ext cx="8064895" cy="653097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449580" algn="just" defTabSz="914400" rtl="0" eaLnBrk="1" fontAlgn="auto" latinLnBrk="0" hangingPunct="1">
              <a:lnSpc>
                <a:spcPct val="115000"/>
              </a:lnSpc>
              <a:spcBef>
                <a:spcPts val="0"/>
              </a:spcBef>
              <a:spcAft>
                <a:spcPts val="0"/>
              </a:spcAft>
              <a:buClrTx/>
              <a:buSzTx/>
              <a:buFontTx/>
              <a:buNone/>
              <a:tabLst/>
              <a:defRPr/>
            </a:pPr>
            <a:endParaRPr kumimoji="0" lang="ru-RU" sz="16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endParaRPr>
          </a:p>
          <a:p>
            <a:pPr marL="0" marR="0" lvl="0" indent="449580" algn="just" defTabSz="914400" rtl="0" eaLnBrk="1" fontAlgn="auto" latinLnBrk="0" hangingPunct="1">
              <a:lnSpc>
                <a:spcPct val="115000"/>
              </a:lnSpc>
              <a:spcBef>
                <a:spcPts val="0"/>
              </a:spcBef>
              <a:spcAft>
                <a:spcPts val="0"/>
              </a:spcAft>
              <a:buClrTx/>
              <a:buSzTx/>
              <a:buFontTx/>
              <a:buNone/>
              <a:tabLst/>
              <a:defRPr/>
            </a:pPr>
            <a:endParaRPr kumimoji="0" lang="ru-RU" sz="16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endParaRPr>
          </a:p>
          <a:p>
            <a:pPr marL="0" marR="0" lvl="0" indent="449580" algn="just" defTabSz="914400" rtl="0" eaLnBrk="1" fontAlgn="auto" latinLnBrk="0" hangingPunct="1">
              <a:lnSpc>
                <a:spcPct val="115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Доверительное управление недвижимым имуществом города</a:t>
            </a:r>
            <a:r>
              <a:rPr kumimoji="0" lang="ru-RU" sz="16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 предпринимательская деятельность коммерческой организации (за исключением</a:t>
            </a:r>
            <a:endParaRPr kumimoji="0" lang="ru-RU"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унитарного предприятия) или индивидуального предпринимателя по выполнению совокупности работ, связанных с исполнением любых, допускаемых гражданским законодательством правомочий города как собственника в отношении недвижимого имущества, разрешенного к обороту.</a:t>
            </a:r>
            <a:endParaRPr kumimoji="0" lang="ru-RU"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449580" algn="just"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При передаче объектов в управление должны соблюдаться следующие</a:t>
            </a:r>
            <a:endParaRPr kumimoji="0" lang="ru-RU"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принципы:</a:t>
            </a:r>
            <a:endParaRPr kumimoji="0" lang="ru-RU"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1) приоритет привлечения в качестве управляющих юридических лиц, имеющих в штате аттестованных специалистов, опыт соответствующей деятельности, безупречную деловую репутацию и надежно обеспечивающих выполнение своих обязательств в сфере управления. </a:t>
            </a:r>
            <a:endParaRPr kumimoji="0" lang="ru-RU"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2) целеполагание: обязательное требование при отборе управляющих – наличие бизнес-плана, содержащего строго определенные показатели текущего и среднесрочного планирования финансовых, экономических и иных результатов. </a:t>
            </a:r>
            <a:endParaRPr kumimoji="0" lang="ru-RU"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3) соответствие полномочий: четкое определение границ полномочий управляющих в зависимости от характера объекта управления.</a:t>
            </a:r>
            <a:endParaRPr kumimoji="0" lang="ru-RU"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NewtonWINC"/>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NewtonWINC"/>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NewtonWINC"/>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ctr" defTabSz="914400" rtl="0" eaLnBrk="1" fontAlgn="auto" latinLnBrk="0" hangingPunct="1">
              <a:lnSpc>
                <a:spcPct val="115000"/>
              </a:lnSpc>
              <a:spcBef>
                <a:spcPts val="1200"/>
              </a:spcBef>
              <a:spcAft>
                <a:spcPts val="0"/>
              </a:spcAft>
              <a:buClrTx/>
              <a:buSzTx/>
              <a:buFontTx/>
              <a:buNone/>
              <a:tabLst/>
              <a:defRPr/>
            </a:pPr>
            <a:r>
              <a:rPr kumimoji="0" lang="ru-RU" sz="1600" b="1" i="0" u="none" strike="noStrike" kern="1600" cap="none" spc="0" normalizeH="0" baseline="0" noProof="0" dirty="0">
                <a:ln>
                  <a:noFill/>
                </a:ln>
                <a:solidFill>
                  <a:prstClr val="black"/>
                </a:solidFill>
                <a:effectLst/>
                <a:uLnTx/>
                <a:uFillTx/>
                <a:latin typeface="Cambria" panose="02040503050406030204" pitchFamily="18" charset="0"/>
                <a:ea typeface="Calibri" panose="020F0502020204030204" pitchFamily="34" charset="0"/>
                <a:cs typeface="Times New Roman" panose="02020603050405020304" pitchFamily="18" charset="0"/>
              </a:rPr>
              <a:t> </a:t>
            </a:r>
          </a:p>
        </p:txBody>
      </p:sp>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321950537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1560" y="476672"/>
            <a:ext cx="7848872" cy="5649491"/>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122214866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548680"/>
            <a:ext cx="8229600" cy="5156919"/>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410563926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83568" y="1124744"/>
            <a:ext cx="7416823" cy="2376264"/>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Управление </a:t>
            </a: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государственной  недвижимостью  субъекта РФ</a:t>
            </a: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NewtonWINC"/>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NewtonWINC"/>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p:txBody>
      </p:sp>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960144292"/>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568" y="476672"/>
            <a:ext cx="7416823" cy="5649491"/>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274798061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1637" y="620688"/>
            <a:ext cx="5800725" cy="5616623"/>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3773702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482407" y="2392363"/>
            <a:ext cx="6179185" cy="207327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ru-RU" sz="3600" kern="1200">
                <a:solidFill>
                  <a:srgbClr val="000000"/>
                </a:solidFill>
                <a:effectLst/>
                <a:ea typeface="Calibri" panose="020F0502020204030204" pitchFamily="34" charset="0"/>
                <a:cs typeface="Times New Roman" panose="02020603050405020304" pitchFamily="18" charset="0"/>
              </a:rPr>
              <a:t>Управление территориями</a:t>
            </a:r>
            <a:endParaRPr lang="ru-RU" sz="1100">
              <a:effectLst/>
              <a:ea typeface="Calibri" panose="020F0502020204030204" pitchFamily="34" charset="0"/>
              <a:cs typeface="Times New Roman" panose="02020603050405020304" pitchFamily="18" charset="0"/>
            </a:endParaRPr>
          </a:p>
          <a:p>
            <a:pPr>
              <a:lnSpc>
                <a:spcPct val="107000"/>
              </a:lnSpc>
              <a:spcAft>
                <a:spcPts val="800"/>
              </a:spcAft>
            </a:pPr>
            <a:r>
              <a:rPr lang="ru-RU" sz="1100">
                <a:effectLst/>
                <a:ea typeface="Calibri" panose="020F0502020204030204" pitchFamily="34" charset="0"/>
                <a:cs typeface="Times New Roman" panose="02020603050405020304" pitchFamily="18" charset="0"/>
              </a:rPr>
              <a:t> </a:t>
            </a:r>
          </a:p>
        </p:txBody>
      </p:sp>
      <p:sp>
        <p:nvSpPr>
          <p:cNvPr id="3" name="TextBox 2"/>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17246931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1680" y="620688"/>
            <a:ext cx="10153128" cy="8496944"/>
          </a:xfrm>
        </p:spPr>
      </p:pic>
      <p:sp>
        <p:nvSpPr>
          <p:cNvPr id="3" name="TextBox 2"/>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197018638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9592" y="620688"/>
            <a:ext cx="7056783" cy="5505475"/>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324574737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2" y="332656"/>
            <a:ext cx="7776864" cy="5750099"/>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210714827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568" y="332656"/>
            <a:ext cx="7848872" cy="5793507"/>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1113054563"/>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536" y="260648"/>
            <a:ext cx="7920880" cy="5750099"/>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363070489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691680" y="1916832"/>
            <a:ext cx="6143768" cy="183855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Управления муниципальной собственностью</a:t>
            </a:r>
            <a:endParaRPr kumimoji="0" lang="ru-RU" sz="18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NewtonWINC"/>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NewtonWINC"/>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p:txBody>
      </p:sp>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88590588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601" y="908720"/>
            <a:ext cx="6617708" cy="5217443"/>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416239185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9632" y="548680"/>
            <a:ext cx="6840759" cy="5577483"/>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2851885301"/>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dirty="0"/>
              <a:t>Схема управления муниципальной недвижимостью</a:t>
            </a: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44385" y="1600200"/>
            <a:ext cx="7855230" cy="4525963"/>
          </a:xfrm>
        </p:spPr>
      </p:pic>
      <p:sp>
        <p:nvSpPr>
          <p:cNvPr id="5" name="TextBox 4"/>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42860301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43608" y="764705"/>
            <a:ext cx="7200799" cy="4480714"/>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Способы </a:t>
            </a:r>
            <a:r>
              <a:rPr kumimoji="0" lang="ru-RU" sz="1800" b="1" i="0" u="none" strike="noStrike" kern="1200" cap="none" spc="0" normalizeH="0" baseline="0" noProof="0">
                <a:ln>
                  <a:noFill/>
                </a:ln>
                <a:solidFill>
                  <a:prstClr val="black"/>
                </a:solidFill>
                <a:effectLst/>
                <a:uLnTx/>
                <a:uFillTx/>
                <a:latin typeface="Arial" panose="020B0604020202020204" pitchFamily="34" charset="0"/>
                <a:ea typeface="NewtonWINC"/>
                <a:cs typeface="Arial" panose="020B0604020202020204" pitchFamily="34" charset="0"/>
              </a:rPr>
              <a:t>управления муниципальным имуществом</a:t>
            </a:r>
            <a:endPar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449580" algn="just" defTabSz="914400" rtl="0" eaLnBrk="1" fontAlgn="auto" latinLnBrk="0" hangingPunct="1">
              <a:lnSpc>
                <a:spcPct val="115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Управление имуществом можно осуществлять несколькими способами:</a:t>
            </a:r>
            <a:endPar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1. Самостоятельное владение и пользование недвижимостью.</a:t>
            </a:r>
            <a:endPar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2. Передача имущества на праве аренды.</a:t>
            </a:r>
            <a:endPar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3. Передача недвижимости в оперативное управление.</a:t>
            </a:r>
            <a:endPar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4. Передача недвижимости в хозяйственное ведение.</a:t>
            </a:r>
            <a:endPar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 </a:t>
            </a:r>
            <a:endPar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NewtonWINC"/>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NewtonWINC"/>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NewtonWINC"/>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p:txBody>
      </p:sp>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248894707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3608" y="476672"/>
            <a:ext cx="7272807" cy="5649491"/>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38890216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827584" y="784225"/>
            <a:ext cx="7488832" cy="528955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228600">
              <a:spcAft>
                <a:spcPts val="0"/>
              </a:spcAft>
            </a:pPr>
            <a:r>
              <a:rPr lang="ru-RU" sz="2400" dirty="0">
                <a:effectLst/>
                <a:latin typeface="Arial" panose="020B0604020202020204" pitchFamily="34" charset="0"/>
                <a:ea typeface="Times New Roman" panose="02020603050405020304" pitchFamily="18" charset="0"/>
              </a:rPr>
              <a:t>Понятие «территориальное управление» включает в себя как государственное управление, так и местное самоуправление, осуществляемое на любой территории административного образования.</a:t>
            </a:r>
            <a:endParaRPr lang="ru-RU" sz="1050" dirty="0">
              <a:effectLst/>
              <a:latin typeface="Times New Roman" panose="02020603050405020304" pitchFamily="18" charset="0"/>
              <a:ea typeface="Times New Roman" panose="02020603050405020304" pitchFamily="18" charset="0"/>
            </a:endParaRPr>
          </a:p>
          <a:p>
            <a:pPr algn="just">
              <a:lnSpc>
                <a:spcPct val="107000"/>
              </a:lnSpc>
              <a:spcAft>
                <a:spcPts val="800"/>
              </a:spcAft>
            </a:pPr>
            <a:r>
              <a:rPr lang="ru-RU" sz="2400" dirty="0">
                <a:effectLst/>
                <a:latin typeface="Arial" panose="020B0604020202020204" pitchFamily="34" charset="0"/>
                <a:ea typeface="Calibri" panose="020F0502020204030204" pitchFamily="34" charset="0"/>
                <a:cs typeface="Times New Roman" panose="02020603050405020304" pitchFamily="18" charset="0"/>
              </a:rPr>
              <a:t> </a:t>
            </a:r>
            <a:endParaRPr lang="ru-RU" sz="1100" dirty="0">
              <a:effectLst/>
              <a:ea typeface="Calibri" panose="020F0502020204030204" pitchFamily="34" charset="0"/>
              <a:cs typeface="Times New Roman" panose="02020603050405020304" pitchFamily="18" charset="0"/>
            </a:endParaRPr>
          </a:p>
        </p:txBody>
      </p:sp>
      <p:sp>
        <p:nvSpPr>
          <p:cNvPr id="3" name="TextBox 2"/>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299248074"/>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7584" y="548680"/>
            <a:ext cx="7128791" cy="5577483"/>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3755075674"/>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600" y="620688"/>
            <a:ext cx="7488831" cy="5505475"/>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242025847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5616" y="620688"/>
            <a:ext cx="6912767" cy="5505475"/>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
        <p:nvSpPr>
          <p:cNvPr id="5" name="TextBox 4"/>
          <p:cNvSpPr txBox="1"/>
          <p:nvPr/>
        </p:nvSpPr>
        <p:spPr>
          <a:xfrm>
            <a:off x="5581656" y="62960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3977148852"/>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3608" y="476672"/>
            <a:ext cx="6912767" cy="5649491"/>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1072368289"/>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5576" y="548680"/>
            <a:ext cx="7488832" cy="5577483"/>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383439227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dirty="0"/>
              <a:t>Алгоритм управления муниципальной недвижимостью</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1187" y="2082006"/>
            <a:ext cx="5381625" cy="3562350"/>
          </a:xfrm>
        </p:spPr>
      </p:pic>
      <p:sp>
        <p:nvSpPr>
          <p:cNvPr id="5" name="TextBox 4"/>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33200473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8922" y="404664"/>
            <a:ext cx="8046156" cy="5721499"/>
          </a:xfrm>
        </p:spPr>
      </p:pic>
      <p:sp>
        <p:nvSpPr>
          <p:cNvPr id="3" name="TextBox 2"/>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36702221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899592" y="476672"/>
            <a:ext cx="7560840" cy="4896544"/>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228600">
              <a:spcAft>
                <a:spcPts val="0"/>
              </a:spcAft>
            </a:pPr>
            <a:r>
              <a:rPr lang="ru-RU" sz="2200" dirty="0">
                <a:effectLst/>
                <a:latin typeface="Arial" panose="020B0604020202020204" pitchFamily="34" charset="0"/>
                <a:ea typeface="Times New Roman" panose="02020603050405020304" pitchFamily="18" charset="0"/>
              </a:rPr>
              <a:t>Существует прямое государственное управление и государственное регулирование.</a:t>
            </a:r>
            <a:endParaRPr lang="ru-RU" sz="1050" dirty="0">
              <a:effectLst/>
              <a:latin typeface="Times New Roman" panose="02020603050405020304" pitchFamily="18" charset="0"/>
              <a:ea typeface="Times New Roman" panose="02020603050405020304" pitchFamily="18" charset="0"/>
            </a:endParaRPr>
          </a:p>
          <a:p>
            <a:pPr indent="228600">
              <a:spcAft>
                <a:spcPts val="0"/>
              </a:spcAft>
            </a:pPr>
            <a:r>
              <a:rPr lang="ru-RU" sz="2200" dirty="0">
                <a:effectLst/>
                <a:latin typeface="Arial" panose="020B0604020202020204" pitchFamily="34" charset="0"/>
                <a:ea typeface="Times New Roman" panose="02020603050405020304" pitchFamily="18" charset="0"/>
              </a:rPr>
              <a:t>Государственное управление – это воздействие государства в лице государственных органов  на экономические объекты, процессы и участвующих в них лиц.</a:t>
            </a:r>
            <a:endParaRPr lang="ru-RU" sz="1050" dirty="0">
              <a:effectLst/>
              <a:latin typeface="Times New Roman" panose="02020603050405020304" pitchFamily="18" charset="0"/>
              <a:ea typeface="Times New Roman" panose="02020603050405020304" pitchFamily="18" charset="0"/>
            </a:endParaRPr>
          </a:p>
          <a:p>
            <a:pPr indent="228600">
              <a:spcAft>
                <a:spcPts val="0"/>
              </a:spcAft>
            </a:pPr>
            <a:r>
              <a:rPr lang="ru-RU" sz="2200" dirty="0">
                <a:effectLst/>
                <a:latin typeface="Arial" panose="020B0604020202020204" pitchFamily="34" charset="0"/>
                <a:ea typeface="Times New Roman" panose="02020603050405020304" pitchFamily="18" charset="0"/>
              </a:rPr>
              <a:t>Задачи государственного регулирования:</a:t>
            </a:r>
            <a:endParaRPr lang="ru-RU" sz="1050" dirty="0">
              <a:effectLst/>
              <a:latin typeface="Times New Roman" panose="02020603050405020304" pitchFamily="18" charset="0"/>
              <a:ea typeface="Times New Roman" panose="02020603050405020304" pitchFamily="18" charset="0"/>
            </a:endParaRPr>
          </a:p>
          <a:p>
            <a:pPr indent="228600">
              <a:spcAft>
                <a:spcPts val="0"/>
              </a:spcAft>
            </a:pPr>
            <a:r>
              <a:rPr lang="ru-RU" sz="2200" dirty="0">
                <a:effectLst/>
                <a:latin typeface="Arial" panose="020B0604020202020204" pitchFamily="34" charset="0"/>
                <a:ea typeface="Times New Roman" panose="02020603050405020304" pitchFamily="18" charset="0"/>
              </a:rPr>
              <a:t>1. придать процессам организованный характер;</a:t>
            </a:r>
            <a:endParaRPr lang="ru-RU" sz="1050" dirty="0">
              <a:effectLst/>
              <a:latin typeface="Times New Roman" panose="02020603050405020304" pitchFamily="18" charset="0"/>
              <a:ea typeface="Times New Roman" panose="02020603050405020304" pitchFamily="18" charset="0"/>
            </a:endParaRPr>
          </a:p>
          <a:p>
            <a:pPr indent="228600">
              <a:spcAft>
                <a:spcPts val="0"/>
              </a:spcAft>
            </a:pPr>
            <a:r>
              <a:rPr lang="ru-RU" sz="2200" dirty="0">
                <a:effectLst/>
                <a:latin typeface="Arial" panose="020B0604020202020204" pitchFamily="34" charset="0"/>
                <a:ea typeface="Times New Roman" panose="02020603050405020304" pitchFamily="18" charset="0"/>
              </a:rPr>
              <a:t>2. упорядочить действие экономических субъектов;</a:t>
            </a:r>
            <a:endParaRPr lang="ru-RU" sz="1050" dirty="0">
              <a:effectLst/>
              <a:latin typeface="Times New Roman" panose="02020603050405020304" pitchFamily="18" charset="0"/>
              <a:ea typeface="Times New Roman" panose="02020603050405020304" pitchFamily="18" charset="0"/>
            </a:endParaRPr>
          </a:p>
          <a:p>
            <a:pPr indent="228600">
              <a:spcAft>
                <a:spcPts val="0"/>
              </a:spcAft>
            </a:pPr>
            <a:r>
              <a:rPr lang="ru-RU" sz="2200" dirty="0">
                <a:effectLst/>
                <a:latin typeface="Arial" panose="020B0604020202020204" pitchFamily="34" charset="0"/>
                <a:ea typeface="Times New Roman" panose="02020603050405020304" pitchFamily="18" charset="0"/>
              </a:rPr>
              <a:t>3. обеспечить соблюдение законов;</a:t>
            </a:r>
            <a:endParaRPr lang="ru-RU" sz="1050" dirty="0">
              <a:effectLst/>
              <a:latin typeface="Times New Roman" panose="02020603050405020304" pitchFamily="18" charset="0"/>
              <a:ea typeface="Times New Roman" panose="02020603050405020304" pitchFamily="18" charset="0"/>
            </a:endParaRPr>
          </a:p>
          <a:p>
            <a:pPr indent="228600">
              <a:spcAft>
                <a:spcPts val="0"/>
              </a:spcAft>
            </a:pPr>
            <a:r>
              <a:rPr lang="ru-RU" sz="2200" dirty="0">
                <a:effectLst/>
                <a:latin typeface="Arial" panose="020B0604020202020204" pitchFamily="34" charset="0"/>
                <a:ea typeface="Times New Roman" panose="02020603050405020304" pitchFamily="18" charset="0"/>
              </a:rPr>
              <a:t>4. отстаивать государственные и общественные интересы.</a:t>
            </a:r>
            <a:endParaRPr lang="ru-RU" sz="1050" dirty="0">
              <a:effectLst/>
              <a:latin typeface="Times New Roman" panose="02020603050405020304" pitchFamily="18" charset="0"/>
              <a:ea typeface="Times New Roman" panose="02020603050405020304" pitchFamily="18" charset="0"/>
            </a:endParaRPr>
          </a:p>
          <a:p>
            <a:pPr indent="228600">
              <a:spcAft>
                <a:spcPts val="0"/>
              </a:spcAft>
            </a:pPr>
            <a:r>
              <a:rPr lang="ru-RU" sz="2200" dirty="0">
                <a:effectLst/>
                <a:latin typeface="Arial" panose="020B0604020202020204" pitchFamily="34" charset="0"/>
                <a:ea typeface="Times New Roman" panose="02020603050405020304" pitchFamily="18" charset="0"/>
              </a:rPr>
              <a:t> </a:t>
            </a:r>
            <a:endParaRPr lang="ru-RU" sz="1050" dirty="0">
              <a:effectLst/>
              <a:latin typeface="Times New Roman" panose="02020603050405020304" pitchFamily="18" charset="0"/>
              <a:ea typeface="Times New Roman" panose="02020603050405020304" pitchFamily="18" charset="0"/>
            </a:endParaRPr>
          </a:p>
          <a:p>
            <a:pPr algn="just">
              <a:lnSpc>
                <a:spcPct val="107000"/>
              </a:lnSpc>
              <a:spcAft>
                <a:spcPts val="800"/>
              </a:spcAft>
            </a:pPr>
            <a:r>
              <a:rPr lang="ru-RU" sz="2400" dirty="0">
                <a:effectLst/>
                <a:latin typeface="Arial" panose="020B0604020202020204" pitchFamily="34" charset="0"/>
                <a:ea typeface="Calibri" panose="020F0502020204030204" pitchFamily="34" charset="0"/>
                <a:cs typeface="Times New Roman" panose="02020603050405020304" pitchFamily="18" charset="0"/>
              </a:rPr>
              <a:t> </a:t>
            </a:r>
            <a:endParaRPr lang="ru-RU" sz="1100" dirty="0">
              <a:effectLst/>
              <a:ea typeface="Calibri" panose="020F0502020204030204" pitchFamily="34" charset="0"/>
              <a:cs typeface="Times New Roman" panose="02020603050405020304" pitchFamily="18" charset="0"/>
            </a:endParaRPr>
          </a:p>
        </p:txBody>
      </p:sp>
      <p:sp>
        <p:nvSpPr>
          <p:cNvPr id="3" name="TextBox 2"/>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6304441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39552" y="534988"/>
            <a:ext cx="8064896" cy="578802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228600">
              <a:spcAft>
                <a:spcPts val="0"/>
              </a:spcAft>
            </a:pPr>
            <a:r>
              <a:rPr lang="ru-RU" sz="2200" dirty="0">
                <a:effectLst/>
                <a:latin typeface="Arial" panose="020B0604020202020204" pitchFamily="34" charset="0"/>
                <a:ea typeface="Times New Roman" panose="02020603050405020304" pitchFamily="18" charset="0"/>
              </a:rPr>
              <a:t>Государственное регулирование включает:</a:t>
            </a:r>
            <a:endParaRPr lang="ru-RU" sz="1050" dirty="0">
              <a:effectLst/>
              <a:latin typeface="Times New Roman" panose="02020603050405020304" pitchFamily="18" charset="0"/>
              <a:ea typeface="Times New Roman" panose="02020603050405020304" pitchFamily="18" charset="0"/>
            </a:endParaRPr>
          </a:p>
          <a:p>
            <a:pPr indent="228600">
              <a:spcAft>
                <a:spcPts val="0"/>
              </a:spcAft>
            </a:pPr>
            <a:r>
              <a:rPr lang="ru-RU" sz="2200" dirty="0">
                <a:effectLst/>
                <a:latin typeface="Arial" panose="020B0604020202020204" pitchFamily="34" charset="0"/>
                <a:ea typeface="Times New Roman" panose="02020603050405020304" pitchFamily="18" charset="0"/>
              </a:rPr>
              <a:t>1. прогнозирование;</a:t>
            </a:r>
            <a:endParaRPr lang="ru-RU" sz="1050" dirty="0">
              <a:effectLst/>
              <a:latin typeface="Times New Roman" panose="02020603050405020304" pitchFamily="18" charset="0"/>
              <a:ea typeface="Times New Roman" panose="02020603050405020304" pitchFamily="18" charset="0"/>
            </a:endParaRPr>
          </a:p>
          <a:p>
            <a:pPr indent="228600">
              <a:spcAft>
                <a:spcPts val="0"/>
              </a:spcAft>
            </a:pPr>
            <a:r>
              <a:rPr lang="ru-RU" sz="2200" dirty="0">
                <a:effectLst/>
                <a:latin typeface="Arial" panose="020B0604020202020204" pitchFamily="34" charset="0"/>
                <a:ea typeface="Times New Roman" panose="02020603050405020304" pitchFamily="18" charset="0"/>
              </a:rPr>
              <a:t>2. планирование;</a:t>
            </a:r>
            <a:endParaRPr lang="ru-RU" sz="1050" dirty="0">
              <a:effectLst/>
              <a:latin typeface="Times New Roman" panose="02020603050405020304" pitchFamily="18" charset="0"/>
              <a:ea typeface="Times New Roman" panose="02020603050405020304" pitchFamily="18" charset="0"/>
            </a:endParaRPr>
          </a:p>
          <a:p>
            <a:pPr indent="228600">
              <a:spcAft>
                <a:spcPts val="0"/>
              </a:spcAft>
            </a:pPr>
            <a:r>
              <a:rPr lang="ru-RU" sz="2200" dirty="0">
                <a:effectLst/>
                <a:latin typeface="Arial" panose="020B0604020202020204" pitchFamily="34" charset="0"/>
                <a:ea typeface="Times New Roman" panose="02020603050405020304" pitchFamily="18" charset="0"/>
              </a:rPr>
              <a:t>3. финансирование;</a:t>
            </a:r>
            <a:endParaRPr lang="ru-RU" sz="1050" dirty="0">
              <a:effectLst/>
              <a:latin typeface="Times New Roman" panose="02020603050405020304" pitchFamily="18" charset="0"/>
              <a:ea typeface="Times New Roman" panose="02020603050405020304" pitchFamily="18" charset="0"/>
            </a:endParaRPr>
          </a:p>
          <a:p>
            <a:pPr indent="228600">
              <a:spcAft>
                <a:spcPts val="0"/>
              </a:spcAft>
            </a:pPr>
            <a:r>
              <a:rPr lang="ru-RU" sz="2200" dirty="0">
                <a:effectLst/>
                <a:latin typeface="Arial" panose="020B0604020202020204" pitchFamily="34" charset="0"/>
                <a:ea typeface="Times New Roman" panose="02020603050405020304" pitchFamily="18" charset="0"/>
              </a:rPr>
              <a:t>4. бюджетирование;</a:t>
            </a:r>
            <a:endParaRPr lang="ru-RU" sz="1050" dirty="0">
              <a:effectLst/>
              <a:latin typeface="Times New Roman" panose="02020603050405020304" pitchFamily="18" charset="0"/>
              <a:ea typeface="Times New Roman" panose="02020603050405020304" pitchFamily="18" charset="0"/>
            </a:endParaRPr>
          </a:p>
          <a:p>
            <a:pPr indent="228600">
              <a:spcAft>
                <a:spcPts val="0"/>
              </a:spcAft>
            </a:pPr>
            <a:r>
              <a:rPr lang="ru-RU" sz="2200" dirty="0">
                <a:effectLst/>
                <a:latin typeface="Arial" panose="020B0604020202020204" pitchFamily="34" charset="0"/>
                <a:ea typeface="Times New Roman" panose="02020603050405020304" pitchFamily="18" charset="0"/>
              </a:rPr>
              <a:t>5. налогообложение;</a:t>
            </a:r>
            <a:endParaRPr lang="ru-RU" sz="1050" dirty="0">
              <a:effectLst/>
              <a:latin typeface="Times New Roman" panose="02020603050405020304" pitchFamily="18" charset="0"/>
              <a:ea typeface="Times New Roman" panose="02020603050405020304" pitchFamily="18" charset="0"/>
            </a:endParaRPr>
          </a:p>
          <a:p>
            <a:pPr indent="228600">
              <a:spcAft>
                <a:spcPts val="0"/>
              </a:spcAft>
            </a:pPr>
            <a:r>
              <a:rPr lang="ru-RU" sz="2200" dirty="0">
                <a:effectLst/>
                <a:latin typeface="Arial" panose="020B0604020202020204" pitchFamily="34" charset="0"/>
                <a:ea typeface="Times New Roman" panose="02020603050405020304" pitchFamily="18" charset="0"/>
              </a:rPr>
              <a:t>6. кредитование;</a:t>
            </a:r>
            <a:endParaRPr lang="ru-RU" sz="1050" dirty="0">
              <a:effectLst/>
              <a:latin typeface="Times New Roman" panose="02020603050405020304" pitchFamily="18" charset="0"/>
              <a:ea typeface="Times New Roman" panose="02020603050405020304" pitchFamily="18" charset="0"/>
            </a:endParaRPr>
          </a:p>
          <a:p>
            <a:pPr indent="228600">
              <a:spcAft>
                <a:spcPts val="0"/>
              </a:spcAft>
            </a:pPr>
            <a:r>
              <a:rPr lang="ru-RU" sz="2200" dirty="0">
                <a:effectLst/>
                <a:latin typeface="Arial" panose="020B0604020202020204" pitchFamily="34" charset="0"/>
                <a:ea typeface="Times New Roman" panose="02020603050405020304" pitchFamily="18" charset="0"/>
              </a:rPr>
              <a:t>7. администрирование;</a:t>
            </a:r>
            <a:endParaRPr lang="ru-RU" sz="1050" dirty="0">
              <a:effectLst/>
              <a:latin typeface="Times New Roman" panose="02020603050405020304" pitchFamily="18" charset="0"/>
              <a:ea typeface="Times New Roman" panose="02020603050405020304" pitchFamily="18" charset="0"/>
            </a:endParaRPr>
          </a:p>
          <a:p>
            <a:pPr indent="228600">
              <a:spcAft>
                <a:spcPts val="0"/>
              </a:spcAft>
            </a:pPr>
            <a:r>
              <a:rPr lang="ru-RU" sz="2200" dirty="0">
                <a:effectLst/>
                <a:latin typeface="Arial" panose="020B0604020202020204" pitchFamily="34" charset="0"/>
                <a:ea typeface="Times New Roman" panose="02020603050405020304" pitchFamily="18" charset="0"/>
              </a:rPr>
              <a:t>8. учет;</a:t>
            </a:r>
            <a:endParaRPr lang="ru-RU" sz="1050" dirty="0">
              <a:effectLst/>
              <a:latin typeface="Times New Roman" panose="02020603050405020304" pitchFamily="18" charset="0"/>
              <a:ea typeface="Times New Roman" panose="02020603050405020304" pitchFamily="18" charset="0"/>
            </a:endParaRPr>
          </a:p>
          <a:p>
            <a:pPr indent="228600">
              <a:spcAft>
                <a:spcPts val="0"/>
              </a:spcAft>
            </a:pPr>
            <a:r>
              <a:rPr lang="ru-RU" sz="2200" dirty="0">
                <a:effectLst/>
                <a:latin typeface="Arial" panose="020B0604020202020204" pitchFamily="34" charset="0"/>
                <a:ea typeface="Times New Roman" panose="02020603050405020304" pitchFamily="18" charset="0"/>
              </a:rPr>
              <a:t>9. контроль.</a:t>
            </a:r>
            <a:endParaRPr lang="ru-RU" sz="1050" dirty="0">
              <a:effectLst/>
              <a:latin typeface="Times New Roman" panose="02020603050405020304" pitchFamily="18" charset="0"/>
              <a:ea typeface="Times New Roman" panose="02020603050405020304" pitchFamily="18" charset="0"/>
            </a:endParaRPr>
          </a:p>
          <a:p>
            <a:pPr indent="228600">
              <a:spcAft>
                <a:spcPts val="0"/>
              </a:spcAft>
            </a:pPr>
            <a:r>
              <a:rPr lang="ru-RU" sz="2200" dirty="0">
                <a:effectLst/>
                <a:latin typeface="Arial" panose="020B0604020202020204" pitchFamily="34" charset="0"/>
                <a:ea typeface="Times New Roman" panose="02020603050405020304" pitchFamily="18" charset="0"/>
              </a:rPr>
              <a:t> </a:t>
            </a:r>
            <a:endParaRPr lang="ru-RU" sz="1050" dirty="0">
              <a:effectLst/>
              <a:latin typeface="Times New Roman" panose="02020603050405020304" pitchFamily="18" charset="0"/>
              <a:ea typeface="Times New Roman" panose="02020603050405020304" pitchFamily="18" charset="0"/>
            </a:endParaRPr>
          </a:p>
          <a:p>
            <a:pPr indent="228600">
              <a:spcAft>
                <a:spcPts val="0"/>
              </a:spcAft>
            </a:pPr>
            <a:r>
              <a:rPr lang="ru-RU" sz="2200" dirty="0">
                <a:effectLst/>
                <a:latin typeface="Arial" panose="020B0604020202020204" pitchFamily="34" charset="0"/>
                <a:ea typeface="Times New Roman" panose="02020603050405020304" pitchFamily="18" charset="0"/>
              </a:rPr>
              <a:t> </a:t>
            </a:r>
            <a:endParaRPr lang="ru-RU" sz="1050" dirty="0">
              <a:effectLst/>
              <a:latin typeface="Times New Roman" panose="02020603050405020304" pitchFamily="18" charset="0"/>
              <a:ea typeface="Times New Roman" panose="02020603050405020304" pitchFamily="18" charset="0"/>
            </a:endParaRPr>
          </a:p>
          <a:p>
            <a:pPr algn="just">
              <a:lnSpc>
                <a:spcPct val="107000"/>
              </a:lnSpc>
              <a:spcAft>
                <a:spcPts val="800"/>
              </a:spcAft>
            </a:pPr>
            <a:r>
              <a:rPr lang="ru-RU" sz="2400" dirty="0">
                <a:effectLst/>
                <a:latin typeface="Arial" panose="020B0604020202020204" pitchFamily="34" charset="0"/>
                <a:ea typeface="Calibri" panose="020F0502020204030204" pitchFamily="34" charset="0"/>
                <a:cs typeface="Times New Roman" panose="02020603050405020304" pitchFamily="18" charset="0"/>
              </a:rPr>
              <a:t> </a:t>
            </a:r>
            <a:endParaRPr lang="ru-RU" sz="1100" dirty="0">
              <a:effectLst/>
              <a:ea typeface="Calibri" panose="020F0502020204030204" pitchFamily="34" charset="0"/>
              <a:cs typeface="Times New Roman" panose="02020603050405020304" pitchFamily="18" charset="0"/>
            </a:endParaRPr>
          </a:p>
        </p:txBody>
      </p:sp>
      <p:sp>
        <p:nvSpPr>
          <p:cNvPr id="3" name="TextBox 2"/>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32391457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899592" y="147003"/>
            <a:ext cx="7344816" cy="656399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228600" algn="just">
              <a:lnSpc>
                <a:spcPct val="115000"/>
              </a:lnSpc>
              <a:spcAft>
                <a:spcPts val="0"/>
              </a:spcAft>
            </a:pPr>
            <a:r>
              <a:rPr lang="ru-RU" sz="2400" dirty="0">
                <a:effectLst/>
                <a:ea typeface="Times New Roman" panose="02020603050405020304" pitchFamily="18" charset="0"/>
                <a:cs typeface="Calibri" panose="020F0502020204030204" pitchFamily="34" charset="0"/>
              </a:rPr>
              <a:t>Государство осуществляет свои функции через систему органов государственной власти. Эта система включает в себя не только органы государственной власти, через которые осуществляются властные полномочия и наличие которых определенно Конституцией, но и большое число других органов и учреждений, построенных по вертикали и горизонтали власти, отражающих различную степень соподчиненности.</a:t>
            </a:r>
            <a:endParaRPr lang="ru-RU" sz="1100" dirty="0">
              <a:effectLst/>
              <a:ea typeface="Times New Roman" panose="02020603050405020304" pitchFamily="18" charset="0"/>
              <a:cs typeface="Calibri" panose="020F0502020204030204" pitchFamily="34" charset="0"/>
            </a:endParaRPr>
          </a:p>
          <a:p>
            <a:pPr indent="228600" algn="just">
              <a:lnSpc>
                <a:spcPct val="115000"/>
              </a:lnSpc>
              <a:spcAft>
                <a:spcPts val="0"/>
              </a:spcAft>
            </a:pPr>
            <a:r>
              <a:rPr lang="ru-RU" sz="2400" dirty="0">
                <a:effectLst/>
                <a:ea typeface="Times New Roman" panose="02020603050405020304" pitchFamily="18" charset="0"/>
                <a:cs typeface="Calibri" panose="020F0502020204030204" pitchFamily="34" charset="0"/>
              </a:rPr>
              <a:t>Совокупность этих органов и учреждений составляет государственный механизм, который должен действовать как единая и эффективная система властвования.</a:t>
            </a:r>
            <a:endParaRPr lang="ru-RU" sz="1100" dirty="0">
              <a:effectLst/>
              <a:ea typeface="Times New Roman" panose="02020603050405020304" pitchFamily="18" charset="0"/>
              <a:cs typeface="Calibri" panose="020F0502020204030204" pitchFamily="34" charset="0"/>
            </a:endParaRPr>
          </a:p>
          <a:p>
            <a:pPr algn="just">
              <a:lnSpc>
                <a:spcPct val="115000"/>
              </a:lnSpc>
              <a:spcAft>
                <a:spcPts val="1000"/>
              </a:spcAft>
            </a:pPr>
            <a:r>
              <a:rPr lang="ru-RU" sz="2400" dirty="0">
                <a:effectLst/>
                <a:ea typeface="Times New Roman" panose="02020603050405020304" pitchFamily="18" charset="0"/>
                <a:cs typeface="Calibri" panose="020F0502020204030204" pitchFamily="34" charset="0"/>
              </a:rPr>
              <a:t> </a:t>
            </a:r>
            <a:endParaRPr lang="ru-RU" sz="1100" dirty="0">
              <a:effectLst/>
              <a:ea typeface="Times New Roman" panose="02020603050405020304" pitchFamily="18" charset="0"/>
              <a:cs typeface="Calibri" panose="020F0502020204030204" pitchFamily="34" charset="0"/>
            </a:endParaRPr>
          </a:p>
        </p:txBody>
      </p:sp>
      <p:sp>
        <p:nvSpPr>
          <p:cNvPr id="3" name="TextBox 2"/>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20580545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2" y="332656"/>
            <a:ext cx="7920880" cy="5750099"/>
          </a:xfrm>
        </p:spPr>
      </p:pic>
      <p:sp>
        <p:nvSpPr>
          <p:cNvPr id="3" name="TextBox 2"/>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7553462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568" y="620688"/>
            <a:ext cx="7704856" cy="5462067"/>
          </a:xfrm>
        </p:spPr>
      </p:pic>
      <p:sp>
        <p:nvSpPr>
          <p:cNvPr id="3" name="TextBox 2"/>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6391950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611560" y="764704"/>
            <a:ext cx="7704855" cy="597010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07000"/>
              </a:lnSpc>
              <a:spcAft>
                <a:spcPts val="800"/>
              </a:spcAft>
            </a:pPr>
            <a:r>
              <a:rPr lang="ru-RU" sz="1800" dirty="0">
                <a:effectLst/>
                <a:latin typeface="Arial" panose="020B0604020202020204" pitchFamily="34" charset="0"/>
                <a:ea typeface="Calibri" panose="020F0502020204030204" pitchFamily="34" charset="0"/>
                <a:cs typeface="Times New Roman" panose="02020603050405020304" pitchFamily="18" charset="0"/>
              </a:rPr>
              <a:t>Региональные органы должны регулировать:</a:t>
            </a:r>
            <a:endParaRPr lang="ru-RU" sz="1100" dirty="0">
              <a:effectLst/>
              <a:ea typeface="Calibri" panose="020F0502020204030204" pitchFamily="34" charset="0"/>
              <a:cs typeface="Times New Roman" panose="02020603050405020304" pitchFamily="18" charset="0"/>
            </a:endParaRPr>
          </a:p>
          <a:p>
            <a:pPr algn="just">
              <a:lnSpc>
                <a:spcPct val="107000"/>
              </a:lnSpc>
              <a:spcAft>
                <a:spcPts val="800"/>
              </a:spcAft>
            </a:pPr>
            <a:r>
              <a:rPr lang="ru-RU" sz="1800" dirty="0">
                <a:effectLst/>
                <a:latin typeface="Arial" panose="020B0604020202020204" pitchFamily="34" charset="0"/>
                <a:ea typeface="Calibri" panose="020F0502020204030204" pitchFamily="34" charset="0"/>
                <a:cs typeface="Times New Roman" panose="02020603050405020304" pitchFamily="18" charset="0"/>
              </a:rPr>
              <a:t>1. использование ресурсов;</a:t>
            </a:r>
            <a:endParaRPr lang="ru-RU" sz="1100" dirty="0">
              <a:effectLst/>
              <a:ea typeface="Calibri" panose="020F0502020204030204" pitchFamily="34" charset="0"/>
              <a:cs typeface="Times New Roman" panose="02020603050405020304" pitchFamily="18" charset="0"/>
            </a:endParaRPr>
          </a:p>
          <a:p>
            <a:pPr algn="just">
              <a:lnSpc>
                <a:spcPct val="107000"/>
              </a:lnSpc>
              <a:spcAft>
                <a:spcPts val="800"/>
              </a:spcAft>
            </a:pPr>
            <a:r>
              <a:rPr lang="ru-RU" sz="1800" dirty="0">
                <a:effectLst/>
                <a:latin typeface="Arial" panose="020B0604020202020204" pitchFamily="34" charset="0"/>
                <a:ea typeface="Calibri" panose="020F0502020204030204" pitchFamily="34" charset="0"/>
                <a:cs typeface="Times New Roman" panose="02020603050405020304" pitchFamily="18" charset="0"/>
              </a:rPr>
              <a:t>2. рационализацию структуры хозяйств;</a:t>
            </a:r>
            <a:endParaRPr lang="ru-RU" sz="1100" dirty="0">
              <a:effectLst/>
              <a:ea typeface="Calibri" panose="020F0502020204030204" pitchFamily="34" charset="0"/>
              <a:cs typeface="Times New Roman" panose="02020603050405020304" pitchFamily="18" charset="0"/>
            </a:endParaRPr>
          </a:p>
          <a:p>
            <a:pPr algn="just">
              <a:lnSpc>
                <a:spcPct val="107000"/>
              </a:lnSpc>
              <a:spcAft>
                <a:spcPts val="800"/>
              </a:spcAft>
            </a:pPr>
            <a:r>
              <a:rPr lang="ru-RU" sz="1800" dirty="0">
                <a:effectLst/>
                <a:latin typeface="Arial" panose="020B0604020202020204" pitchFamily="34" charset="0"/>
                <a:ea typeface="Calibri" panose="020F0502020204030204" pitchFamily="34" charset="0"/>
                <a:cs typeface="Times New Roman" panose="02020603050405020304" pitchFamily="18" charset="0"/>
              </a:rPr>
              <a:t>3. экологические и социальные проблемы.</a:t>
            </a:r>
            <a:endParaRPr lang="ru-RU" sz="1100" dirty="0">
              <a:effectLst/>
              <a:ea typeface="Calibri" panose="020F0502020204030204" pitchFamily="34" charset="0"/>
              <a:cs typeface="Times New Roman" panose="02020603050405020304" pitchFamily="18" charset="0"/>
            </a:endParaRPr>
          </a:p>
          <a:p>
            <a:pPr algn="just">
              <a:lnSpc>
                <a:spcPct val="107000"/>
              </a:lnSpc>
              <a:spcAft>
                <a:spcPts val="800"/>
              </a:spcAft>
            </a:pPr>
            <a:r>
              <a:rPr lang="ru-RU" sz="1800" dirty="0">
                <a:effectLst/>
                <a:latin typeface="Arial" panose="020B0604020202020204" pitchFamily="34" charset="0"/>
                <a:ea typeface="Calibri" panose="020F0502020204030204" pitchFamily="34" charset="0"/>
                <a:cs typeface="Times New Roman" panose="02020603050405020304" pitchFamily="18" charset="0"/>
              </a:rPr>
              <a:t>Проводимые мероприятия в рамках государственного регулирования классифицируются:</a:t>
            </a:r>
            <a:endParaRPr lang="ru-RU" sz="1100" dirty="0">
              <a:effectLst/>
              <a:ea typeface="Calibri" panose="020F0502020204030204" pitchFamily="34" charset="0"/>
              <a:cs typeface="Times New Roman" panose="02020603050405020304" pitchFamily="18" charset="0"/>
            </a:endParaRPr>
          </a:p>
          <a:p>
            <a:pPr algn="just">
              <a:lnSpc>
                <a:spcPct val="107000"/>
              </a:lnSpc>
              <a:spcAft>
                <a:spcPts val="800"/>
              </a:spcAft>
            </a:pPr>
            <a:r>
              <a:rPr lang="ru-RU" sz="1800" dirty="0">
                <a:effectLst/>
                <a:latin typeface="Arial" panose="020B0604020202020204" pitchFamily="34" charset="0"/>
                <a:ea typeface="Calibri" panose="020F0502020204030204" pitchFamily="34" charset="0"/>
                <a:cs typeface="Times New Roman" panose="02020603050405020304" pitchFamily="18" charset="0"/>
              </a:rPr>
              <a:t>1. административные и экономические;</a:t>
            </a:r>
            <a:endParaRPr lang="ru-RU" sz="1100" dirty="0">
              <a:effectLst/>
              <a:ea typeface="Calibri" panose="020F0502020204030204" pitchFamily="34" charset="0"/>
              <a:cs typeface="Times New Roman" panose="02020603050405020304" pitchFamily="18" charset="0"/>
            </a:endParaRPr>
          </a:p>
          <a:p>
            <a:pPr algn="just">
              <a:lnSpc>
                <a:spcPct val="107000"/>
              </a:lnSpc>
              <a:spcAft>
                <a:spcPts val="800"/>
              </a:spcAft>
            </a:pPr>
            <a:r>
              <a:rPr lang="ru-RU" sz="1800" dirty="0">
                <a:effectLst/>
                <a:latin typeface="Arial" panose="020B0604020202020204" pitchFamily="34" charset="0"/>
                <a:ea typeface="Calibri" panose="020F0502020204030204" pitchFamily="34" charset="0"/>
                <a:cs typeface="Times New Roman" panose="02020603050405020304" pitchFamily="18" charset="0"/>
              </a:rPr>
              <a:t>2. прямого и косвенного воздействия;</a:t>
            </a:r>
            <a:endParaRPr lang="ru-RU" sz="1100" dirty="0">
              <a:effectLst/>
              <a:ea typeface="Calibri" panose="020F0502020204030204" pitchFamily="34" charset="0"/>
              <a:cs typeface="Times New Roman" panose="02020603050405020304" pitchFamily="18" charset="0"/>
            </a:endParaRPr>
          </a:p>
          <a:p>
            <a:pPr algn="just">
              <a:lnSpc>
                <a:spcPct val="107000"/>
              </a:lnSpc>
              <a:spcAft>
                <a:spcPts val="800"/>
              </a:spcAft>
            </a:pPr>
            <a:r>
              <a:rPr lang="ru-RU" sz="1800" dirty="0">
                <a:effectLst/>
                <a:latin typeface="Arial" panose="020B0604020202020204" pitchFamily="34" charset="0"/>
                <a:ea typeface="Calibri" panose="020F0502020204030204" pitchFamily="34" charset="0"/>
                <a:cs typeface="Times New Roman" panose="02020603050405020304" pitchFamily="18" charset="0"/>
              </a:rPr>
              <a:t>3. используемые в стационарных условиях развития, периодов кризисов, а также для текущих и долгосрочных целей;</a:t>
            </a:r>
            <a:endParaRPr lang="ru-RU" sz="1100" dirty="0">
              <a:effectLst/>
              <a:ea typeface="Calibri" panose="020F0502020204030204" pitchFamily="34" charset="0"/>
              <a:cs typeface="Times New Roman" panose="02020603050405020304" pitchFamily="18" charset="0"/>
            </a:endParaRPr>
          </a:p>
          <a:p>
            <a:pPr algn="just">
              <a:lnSpc>
                <a:spcPct val="107000"/>
              </a:lnSpc>
              <a:spcAft>
                <a:spcPts val="800"/>
              </a:spcAft>
            </a:pPr>
            <a:r>
              <a:rPr lang="ru-RU" sz="1800" dirty="0">
                <a:effectLst/>
                <a:latin typeface="Arial" panose="020B0604020202020204" pitchFamily="34" charset="0"/>
                <a:ea typeface="Calibri" panose="020F0502020204030204" pitchFamily="34" charset="0"/>
                <a:cs typeface="Times New Roman" panose="02020603050405020304" pitchFamily="18" charset="0"/>
              </a:rPr>
              <a:t>4. кадровой и научно-аналитической поддержки;</a:t>
            </a:r>
            <a:endParaRPr lang="ru-RU" sz="1100" dirty="0">
              <a:effectLst/>
              <a:ea typeface="Calibri" panose="020F0502020204030204" pitchFamily="34" charset="0"/>
              <a:cs typeface="Times New Roman" panose="02020603050405020304" pitchFamily="18" charset="0"/>
            </a:endParaRPr>
          </a:p>
          <a:p>
            <a:pPr algn="just">
              <a:lnSpc>
                <a:spcPct val="107000"/>
              </a:lnSpc>
              <a:spcAft>
                <a:spcPts val="800"/>
              </a:spcAft>
            </a:pPr>
            <a:r>
              <a:rPr lang="ru-RU" sz="1800" dirty="0">
                <a:effectLst/>
                <a:latin typeface="Arial" panose="020B0604020202020204" pitchFamily="34" charset="0"/>
                <a:ea typeface="Calibri" panose="020F0502020204030204" pitchFamily="34" charset="0"/>
                <a:cs typeface="Times New Roman" panose="02020603050405020304" pitchFamily="18" charset="0"/>
              </a:rPr>
              <a:t>5. проводимые мероприятия на федеральном уровне, а также региональными и местными властями.</a:t>
            </a:r>
            <a:endParaRPr lang="ru-RU" sz="1100" dirty="0">
              <a:effectLst/>
              <a:ea typeface="Calibri" panose="020F0502020204030204" pitchFamily="34" charset="0"/>
              <a:cs typeface="Times New Roman" panose="02020603050405020304" pitchFamily="18" charset="0"/>
            </a:endParaRPr>
          </a:p>
          <a:p>
            <a:pPr algn="just">
              <a:lnSpc>
                <a:spcPct val="107000"/>
              </a:lnSpc>
              <a:spcAft>
                <a:spcPts val="800"/>
              </a:spcAft>
            </a:pPr>
            <a:r>
              <a:rPr lang="ru-RU" sz="1800" dirty="0">
                <a:effectLst/>
                <a:latin typeface="Arial" panose="020B0604020202020204" pitchFamily="34" charset="0"/>
                <a:ea typeface="Calibri" panose="020F0502020204030204" pitchFamily="34" charset="0"/>
                <a:cs typeface="Times New Roman" panose="02020603050405020304" pitchFamily="18" charset="0"/>
              </a:rPr>
              <a:t> </a:t>
            </a:r>
            <a:endParaRPr lang="ru-RU" sz="1100" dirty="0">
              <a:effectLst/>
              <a:ea typeface="Calibri" panose="020F0502020204030204" pitchFamily="34" charset="0"/>
              <a:cs typeface="Times New Roman" panose="02020603050405020304" pitchFamily="18" charset="0"/>
            </a:endParaRPr>
          </a:p>
          <a:p>
            <a:pPr>
              <a:lnSpc>
                <a:spcPct val="107000"/>
              </a:lnSpc>
              <a:spcAft>
                <a:spcPts val="800"/>
              </a:spcAft>
            </a:pPr>
            <a:r>
              <a:rPr lang="ru-RU" sz="1100" dirty="0">
                <a:effectLst/>
                <a:ea typeface="Calibri" panose="020F0502020204030204" pitchFamily="34" charset="0"/>
                <a:cs typeface="Times New Roman" panose="02020603050405020304" pitchFamily="18" charset="0"/>
              </a:rPr>
              <a:t> </a:t>
            </a:r>
          </a:p>
        </p:txBody>
      </p:sp>
      <p:sp>
        <p:nvSpPr>
          <p:cNvPr id="3" name="TextBox 2"/>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22445972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000" dirty="0"/>
              <a:t>Правовое регулирование в сфере государственного территориального управления субъектов РФ</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1" y="1600200"/>
            <a:ext cx="6034617" cy="4525963"/>
          </a:xfrm>
        </p:spPr>
      </p:pic>
      <p:sp>
        <p:nvSpPr>
          <p:cNvPr id="5" name="TextBox 4"/>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1606881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83568" y="784225"/>
            <a:ext cx="7992888" cy="528955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07000"/>
              </a:lnSpc>
              <a:spcAft>
                <a:spcPts val="800"/>
              </a:spcAft>
            </a:pPr>
            <a:r>
              <a:rPr lang="ru-RU" sz="2400" dirty="0">
                <a:effectLst/>
                <a:ea typeface="Calibri" panose="020F0502020204030204" pitchFamily="34" charset="0"/>
                <a:cs typeface="Times New Roman" panose="02020603050405020304" pitchFamily="18" charset="0"/>
              </a:rPr>
              <a:t>Управление представляет собой процесс воздействия на управляющие субъекты, коллективы людей с целью достижения поставленных целей.</a:t>
            </a:r>
            <a:endParaRPr lang="ru-RU" sz="1100" dirty="0">
              <a:effectLst/>
              <a:ea typeface="Calibri" panose="020F0502020204030204" pitchFamily="34" charset="0"/>
              <a:cs typeface="Times New Roman" panose="02020603050405020304" pitchFamily="18" charset="0"/>
            </a:endParaRPr>
          </a:p>
          <a:p>
            <a:pPr algn="just">
              <a:lnSpc>
                <a:spcPct val="107000"/>
              </a:lnSpc>
              <a:spcAft>
                <a:spcPts val="800"/>
              </a:spcAft>
            </a:pPr>
            <a:r>
              <a:rPr lang="ru-RU" sz="2400" dirty="0">
                <a:effectLst/>
                <a:ea typeface="Calibri" panose="020F0502020204030204" pitchFamily="34" charset="0"/>
                <a:cs typeface="Times New Roman" panose="02020603050405020304" pitchFamily="18" charset="0"/>
              </a:rPr>
              <a:t>Система управления – механизм, который обеспечивает процесс управления.</a:t>
            </a:r>
            <a:endParaRPr lang="ru-RU" sz="1100" dirty="0">
              <a:effectLst/>
              <a:ea typeface="Calibri" panose="020F0502020204030204" pitchFamily="34" charset="0"/>
              <a:cs typeface="Times New Roman" panose="02020603050405020304" pitchFamily="18" charset="0"/>
            </a:endParaRPr>
          </a:p>
          <a:p>
            <a:pPr algn="just">
              <a:lnSpc>
                <a:spcPct val="107000"/>
              </a:lnSpc>
              <a:spcAft>
                <a:spcPts val="800"/>
              </a:spcAft>
            </a:pPr>
            <a:r>
              <a:rPr lang="ru-RU" sz="2400" dirty="0">
                <a:effectLst/>
                <a:ea typeface="Calibri" panose="020F0502020204030204" pitchFamily="34" charset="0"/>
                <a:cs typeface="Times New Roman" panose="02020603050405020304" pitchFamily="18" charset="0"/>
              </a:rPr>
              <a:t> </a:t>
            </a:r>
            <a:endParaRPr lang="ru-RU" sz="1100" dirty="0">
              <a:effectLst/>
              <a:ea typeface="Calibri" panose="020F0502020204030204" pitchFamily="34" charset="0"/>
              <a:cs typeface="Times New Roman" panose="02020603050405020304" pitchFamily="18" charset="0"/>
            </a:endParaRPr>
          </a:p>
        </p:txBody>
      </p:sp>
      <p:sp>
        <p:nvSpPr>
          <p:cNvPr id="3" name="TextBox 2"/>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6343537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39552" y="692696"/>
            <a:ext cx="8208912" cy="537321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228600">
              <a:spcAft>
                <a:spcPts val="0"/>
              </a:spcAft>
            </a:pPr>
            <a:r>
              <a:rPr lang="ru-RU" sz="2200" dirty="0">
                <a:effectLst/>
                <a:latin typeface="Arial" panose="020B0604020202020204" pitchFamily="34" charset="0"/>
                <a:ea typeface="Times New Roman" panose="02020603050405020304" pitchFamily="18" charset="0"/>
              </a:rPr>
              <a:t>Региональная политика является институциональной формой государственного, территориального управления.</a:t>
            </a:r>
            <a:endParaRPr lang="ru-RU" sz="1050" dirty="0">
              <a:effectLst/>
              <a:latin typeface="Times New Roman" panose="02020603050405020304" pitchFamily="18" charset="0"/>
              <a:ea typeface="Times New Roman" panose="02020603050405020304" pitchFamily="18" charset="0"/>
            </a:endParaRPr>
          </a:p>
          <a:p>
            <a:pPr indent="228600">
              <a:spcAft>
                <a:spcPts val="0"/>
              </a:spcAft>
            </a:pPr>
            <a:r>
              <a:rPr lang="ru-RU" sz="2200" dirty="0">
                <a:effectLst/>
                <a:latin typeface="Arial" panose="020B0604020202020204" pitchFamily="34" charset="0"/>
                <a:ea typeface="Times New Roman" panose="02020603050405020304" pitchFamily="18" charset="0"/>
              </a:rPr>
              <a:t>Новая региональная политика (РП) должна учитывать современные процессы преобразования Российского общества: демократизация, повышение статуса и расширение прав регионов и муниципалитетов, активизация местного самоуправления появление новых форм собственности и хозяйствования.</a:t>
            </a:r>
          </a:p>
          <a:p>
            <a:pPr indent="228600">
              <a:spcAft>
                <a:spcPts val="0"/>
              </a:spcAft>
            </a:pPr>
            <a:endParaRPr lang="ru-RU" sz="1050" dirty="0">
              <a:effectLst/>
              <a:latin typeface="Times New Roman" panose="02020603050405020304" pitchFamily="18" charset="0"/>
              <a:ea typeface="Times New Roman" panose="02020603050405020304" pitchFamily="18" charset="0"/>
            </a:endParaRPr>
          </a:p>
          <a:p>
            <a:pPr indent="228600">
              <a:spcAft>
                <a:spcPts val="0"/>
              </a:spcAft>
            </a:pPr>
            <a:r>
              <a:rPr lang="ru-RU" sz="2200" dirty="0">
                <a:effectLst/>
                <a:latin typeface="Arial" panose="020B0604020202020204" pitchFamily="34" charset="0"/>
                <a:ea typeface="Times New Roman" panose="02020603050405020304" pitchFamily="18" charset="0"/>
              </a:rPr>
              <a:t> </a:t>
            </a:r>
            <a:endParaRPr lang="ru-RU" sz="1050" dirty="0">
              <a:effectLst/>
              <a:latin typeface="Times New Roman" panose="02020603050405020304" pitchFamily="18" charset="0"/>
              <a:ea typeface="Times New Roman" panose="02020603050405020304" pitchFamily="18" charset="0"/>
            </a:endParaRPr>
          </a:p>
          <a:p>
            <a:pPr algn="just">
              <a:lnSpc>
                <a:spcPct val="107000"/>
              </a:lnSpc>
              <a:spcAft>
                <a:spcPts val="800"/>
              </a:spcAft>
            </a:pPr>
            <a:r>
              <a:rPr lang="ru-RU" sz="2400" dirty="0">
                <a:effectLst/>
                <a:latin typeface="Arial" panose="020B0604020202020204" pitchFamily="34" charset="0"/>
                <a:ea typeface="Calibri" panose="020F0502020204030204" pitchFamily="34" charset="0"/>
                <a:cs typeface="Times New Roman" panose="02020603050405020304" pitchFamily="18" charset="0"/>
              </a:rPr>
              <a:t> </a:t>
            </a:r>
            <a:endParaRPr lang="ru-RU" sz="1100" dirty="0">
              <a:effectLst/>
              <a:ea typeface="Calibri" panose="020F0502020204030204" pitchFamily="34" charset="0"/>
              <a:cs typeface="Times New Roman" panose="02020603050405020304" pitchFamily="18" charset="0"/>
            </a:endParaRPr>
          </a:p>
        </p:txBody>
      </p:sp>
      <p:sp>
        <p:nvSpPr>
          <p:cNvPr id="3" name="TextBox 2"/>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31649903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000" dirty="0"/>
              <a:t>В соответствии с действующим законодательством территориальное управление осуществляется на следующих трех уровнях: </a:t>
            </a:r>
          </a:p>
        </p:txBody>
      </p:sp>
      <p:sp>
        <p:nvSpPr>
          <p:cNvPr id="4" name="Прямоугольник 3"/>
          <p:cNvSpPr/>
          <p:nvPr/>
        </p:nvSpPr>
        <p:spPr>
          <a:xfrm>
            <a:off x="1482407" y="1556791"/>
            <a:ext cx="6179185" cy="430489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07000"/>
              </a:lnSpc>
              <a:spcAft>
                <a:spcPts val="800"/>
              </a:spcAft>
            </a:pPr>
            <a:r>
              <a:rPr lang="ru-RU" sz="1800">
                <a:effectLst/>
                <a:latin typeface="Arial" panose="020B0604020202020204" pitchFamily="34" charset="0"/>
                <a:ea typeface="Calibri" panose="020F0502020204030204" pitchFamily="34" charset="0"/>
                <a:cs typeface="Times New Roman" panose="02020603050405020304" pitchFamily="18" charset="0"/>
              </a:rPr>
              <a:t> </a:t>
            </a:r>
            <a:endParaRPr lang="ru-RU" sz="1100">
              <a:effectLst/>
              <a:ea typeface="Calibri" panose="020F0502020204030204" pitchFamily="34" charset="0"/>
              <a:cs typeface="Times New Roman" panose="02020603050405020304" pitchFamily="18" charset="0"/>
            </a:endParaRPr>
          </a:p>
          <a:p>
            <a:pPr>
              <a:lnSpc>
                <a:spcPct val="107000"/>
              </a:lnSpc>
              <a:spcAft>
                <a:spcPts val="800"/>
              </a:spcAft>
            </a:pPr>
            <a:r>
              <a:rPr lang="ru-RU" sz="1100">
                <a:effectLst/>
                <a:ea typeface="Calibri" panose="020F0502020204030204" pitchFamily="34" charset="0"/>
                <a:cs typeface="Times New Roman" panose="02020603050405020304" pitchFamily="18" charset="0"/>
              </a:rPr>
              <a:t> </a:t>
            </a:r>
          </a:p>
        </p:txBody>
      </p:sp>
      <p:sp>
        <p:nvSpPr>
          <p:cNvPr id="5" name="Прямоугольник 4"/>
          <p:cNvSpPr/>
          <p:nvPr/>
        </p:nvSpPr>
        <p:spPr>
          <a:xfrm>
            <a:off x="1634807" y="1148715"/>
            <a:ext cx="6179185" cy="486537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07000"/>
              </a:lnSpc>
              <a:spcAft>
                <a:spcPts val="800"/>
              </a:spcAft>
            </a:pPr>
            <a:r>
              <a:rPr lang="ru-RU" sz="1800">
                <a:effectLst/>
                <a:latin typeface="Arial" panose="020B0604020202020204" pitchFamily="34" charset="0"/>
                <a:ea typeface="Calibri" panose="020F0502020204030204" pitchFamily="34" charset="0"/>
                <a:cs typeface="Times New Roman" panose="02020603050405020304" pitchFamily="18" charset="0"/>
              </a:rPr>
              <a:t> </a:t>
            </a:r>
            <a:endParaRPr lang="ru-RU" sz="1100">
              <a:effectLst/>
              <a:ea typeface="Calibri" panose="020F0502020204030204" pitchFamily="34" charset="0"/>
              <a:cs typeface="Times New Roman" panose="02020603050405020304" pitchFamily="18" charset="0"/>
            </a:endParaRPr>
          </a:p>
          <a:p>
            <a:pPr>
              <a:lnSpc>
                <a:spcPct val="107000"/>
              </a:lnSpc>
              <a:spcAft>
                <a:spcPts val="800"/>
              </a:spcAft>
            </a:pPr>
            <a:r>
              <a:rPr lang="ru-RU" sz="1100">
                <a:effectLst/>
                <a:ea typeface="Calibri" panose="020F0502020204030204" pitchFamily="34" charset="0"/>
                <a:cs typeface="Times New Roman" panose="02020603050405020304" pitchFamily="18" charset="0"/>
              </a:rPr>
              <a:t> </a:t>
            </a:r>
          </a:p>
          <a:p>
            <a:pPr>
              <a:lnSpc>
                <a:spcPct val="107000"/>
              </a:lnSpc>
              <a:spcAft>
                <a:spcPts val="800"/>
              </a:spcAft>
            </a:pPr>
            <a:r>
              <a:rPr lang="ru-RU" sz="1100">
                <a:effectLst/>
                <a:ea typeface="Calibri" panose="020F0502020204030204" pitchFamily="34" charset="0"/>
                <a:cs typeface="Times New Roman" panose="02020603050405020304" pitchFamily="18" charset="0"/>
              </a:rPr>
              <a:t> </a:t>
            </a:r>
          </a:p>
        </p:txBody>
      </p:sp>
      <p:sp>
        <p:nvSpPr>
          <p:cNvPr id="6" name="Прямоугольник 5"/>
          <p:cNvSpPr/>
          <p:nvPr/>
        </p:nvSpPr>
        <p:spPr>
          <a:xfrm>
            <a:off x="1212768" y="1700808"/>
            <a:ext cx="7282824" cy="445954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07000"/>
              </a:lnSpc>
              <a:spcAft>
                <a:spcPts val="800"/>
              </a:spcAft>
            </a:pPr>
            <a:r>
              <a:rPr lang="ru-RU" sz="1800">
                <a:effectLst/>
                <a:latin typeface="Arial" panose="020B0604020202020204" pitchFamily="34" charset="0"/>
                <a:ea typeface="Calibri" panose="020F0502020204030204" pitchFamily="34" charset="0"/>
                <a:cs typeface="Times New Roman" panose="02020603050405020304" pitchFamily="18" charset="0"/>
              </a:rPr>
              <a:t> </a:t>
            </a:r>
            <a:endParaRPr lang="ru-RU" sz="1100">
              <a:effectLst/>
              <a:ea typeface="Calibri" panose="020F0502020204030204" pitchFamily="34" charset="0"/>
              <a:cs typeface="Times New Roman" panose="02020603050405020304" pitchFamily="18" charset="0"/>
            </a:endParaRPr>
          </a:p>
          <a:p>
            <a:pPr>
              <a:lnSpc>
                <a:spcPct val="107000"/>
              </a:lnSpc>
              <a:spcAft>
                <a:spcPts val="800"/>
              </a:spcAft>
            </a:pPr>
            <a:r>
              <a:rPr lang="ru-RU" sz="1100">
                <a:effectLst/>
                <a:ea typeface="Calibri" panose="020F0502020204030204" pitchFamily="34" charset="0"/>
                <a:cs typeface="Times New Roman" panose="02020603050405020304" pitchFamily="18" charset="0"/>
              </a:rPr>
              <a:t> </a:t>
            </a:r>
          </a:p>
          <a:p>
            <a:pPr>
              <a:lnSpc>
                <a:spcPct val="107000"/>
              </a:lnSpc>
              <a:spcAft>
                <a:spcPts val="800"/>
              </a:spcAft>
            </a:pPr>
            <a:r>
              <a:rPr lang="ru-RU" sz="1100">
                <a:effectLst/>
                <a:ea typeface="Calibri" panose="020F0502020204030204" pitchFamily="34" charset="0"/>
                <a:cs typeface="Times New Roman" panose="02020603050405020304" pitchFamily="18" charset="0"/>
              </a:rPr>
              <a:t> </a:t>
            </a:r>
          </a:p>
        </p:txBody>
      </p:sp>
      <p:sp>
        <p:nvSpPr>
          <p:cNvPr id="10" name="Прямоугольник 9"/>
          <p:cNvSpPr/>
          <p:nvPr/>
        </p:nvSpPr>
        <p:spPr>
          <a:xfrm>
            <a:off x="3454611" y="1913204"/>
            <a:ext cx="2522220" cy="440690"/>
          </a:xfrm>
          <a:prstGeom prst="rect">
            <a:avLst/>
          </a:prstGeom>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ru-RU" sz="1100">
                <a:ln>
                  <a:noFill/>
                </a:ln>
                <a:effectLst>
                  <a:outerShdw blurRad="38100" dist="19050" dir="2700000" algn="tl">
                    <a:schemeClr val="dk1">
                      <a:alpha val="40000"/>
                    </a:schemeClr>
                  </a:outerShdw>
                </a:effectLst>
                <a:ea typeface="Calibri" panose="020F0502020204030204" pitchFamily="34" charset="0"/>
                <a:cs typeface="Times New Roman" panose="02020603050405020304" pitchFamily="18" charset="0"/>
              </a:rPr>
              <a:t>Субъекты РФ</a:t>
            </a:r>
            <a:endParaRPr lang="ru-RU" sz="1100">
              <a:effectLst/>
              <a:ea typeface="Calibri" panose="020F0502020204030204" pitchFamily="34" charset="0"/>
              <a:cs typeface="Times New Roman" panose="02020603050405020304" pitchFamily="18" charset="0"/>
            </a:endParaRPr>
          </a:p>
        </p:txBody>
      </p:sp>
      <p:sp>
        <p:nvSpPr>
          <p:cNvPr id="11" name="Прямоугольник 10"/>
          <p:cNvSpPr/>
          <p:nvPr/>
        </p:nvSpPr>
        <p:spPr>
          <a:xfrm>
            <a:off x="2035700" y="3042920"/>
            <a:ext cx="1398642" cy="53848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ru-RU" sz="1100">
                <a:ln>
                  <a:noFill/>
                </a:ln>
                <a:solidFill>
                  <a:srgbClr val="000000"/>
                </a:solidFill>
                <a:effectLst>
                  <a:outerShdw blurRad="38100" dist="19050" dir="2700000" algn="tl">
                    <a:schemeClr val="dk1">
                      <a:alpha val="40000"/>
                    </a:schemeClr>
                  </a:outerShdw>
                </a:effectLst>
                <a:ea typeface="Calibri" panose="020F0502020204030204" pitchFamily="34" charset="0"/>
                <a:cs typeface="Times New Roman" panose="02020603050405020304" pitchFamily="18" charset="0"/>
              </a:rPr>
              <a:t>Муниципальные районы</a:t>
            </a:r>
            <a:endParaRPr lang="ru-RU" sz="1100">
              <a:effectLst/>
              <a:ea typeface="Calibri" panose="020F0502020204030204" pitchFamily="34" charset="0"/>
              <a:cs typeface="Times New Roman" panose="02020603050405020304" pitchFamily="18" charset="0"/>
            </a:endParaRPr>
          </a:p>
        </p:txBody>
      </p:sp>
      <p:sp>
        <p:nvSpPr>
          <p:cNvPr id="12" name="Прямоугольник 11"/>
          <p:cNvSpPr/>
          <p:nvPr/>
        </p:nvSpPr>
        <p:spPr>
          <a:xfrm>
            <a:off x="3915354" y="2996758"/>
            <a:ext cx="1697990" cy="53848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ru-RU" sz="1100">
                <a:ln>
                  <a:noFill/>
                </a:ln>
                <a:solidFill>
                  <a:srgbClr val="000000"/>
                </a:solidFill>
                <a:effectLst>
                  <a:outerShdw blurRad="38100" dist="19050" dir="2700000" algn="tl">
                    <a:schemeClr val="dk1">
                      <a:alpha val="40000"/>
                    </a:schemeClr>
                  </a:outerShdw>
                </a:effectLst>
                <a:ea typeface="Calibri" panose="020F0502020204030204" pitchFamily="34" charset="0"/>
                <a:cs typeface="Times New Roman" panose="02020603050405020304" pitchFamily="18" charset="0"/>
              </a:rPr>
              <a:t>Городские округа</a:t>
            </a:r>
            <a:endParaRPr lang="ru-RU" sz="1100">
              <a:effectLst/>
              <a:ea typeface="Calibri" panose="020F0502020204030204" pitchFamily="34" charset="0"/>
              <a:cs typeface="Times New Roman" panose="02020603050405020304" pitchFamily="18" charset="0"/>
            </a:endParaRPr>
          </a:p>
        </p:txBody>
      </p:sp>
      <p:sp>
        <p:nvSpPr>
          <p:cNvPr id="13" name="Прямоугольник 12"/>
          <p:cNvSpPr/>
          <p:nvPr/>
        </p:nvSpPr>
        <p:spPr>
          <a:xfrm>
            <a:off x="5976831" y="3008789"/>
            <a:ext cx="1681480" cy="108585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ru-RU" sz="1100">
                <a:ln>
                  <a:noFill/>
                </a:ln>
                <a:solidFill>
                  <a:srgbClr val="000000"/>
                </a:solidFill>
                <a:effectLst>
                  <a:outerShdw blurRad="38100" dist="19050" dir="2700000" algn="tl">
                    <a:schemeClr val="dk1">
                      <a:alpha val="40000"/>
                    </a:schemeClr>
                  </a:outerShdw>
                </a:effectLst>
                <a:ea typeface="Calibri" panose="020F0502020204030204" pitchFamily="34" charset="0"/>
                <a:cs typeface="Times New Roman" panose="02020603050405020304" pitchFamily="18" charset="0"/>
              </a:rPr>
              <a:t>Крупные административные единицы города федерального значения</a:t>
            </a:r>
            <a:endParaRPr lang="ru-RU" sz="1100">
              <a:effectLst/>
              <a:ea typeface="Calibri" panose="020F0502020204030204" pitchFamily="34" charset="0"/>
              <a:cs typeface="Times New Roman" panose="02020603050405020304" pitchFamily="18" charset="0"/>
            </a:endParaRPr>
          </a:p>
        </p:txBody>
      </p:sp>
      <p:sp>
        <p:nvSpPr>
          <p:cNvPr id="14" name="Прямоугольник 13"/>
          <p:cNvSpPr/>
          <p:nvPr/>
        </p:nvSpPr>
        <p:spPr>
          <a:xfrm>
            <a:off x="1889734" y="4681220"/>
            <a:ext cx="832485" cy="81597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ru-RU" sz="1100">
                <a:ln>
                  <a:noFill/>
                </a:ln>
                <a:solidFill>
                  <a:srgbClr val="000000"/>
                </a:solidFill>
                <a:effectLst>
                  <a:outerShdw blurRad="38100" dist="19050" dir="2700000" algn="tl">
                    <a:schemeClr val="dk1">
                      <a:alpha val="40000"/>
                    </a:schemeClr>
                  </a:outerShdw>
                </a:effectLst>
                <a:ea typeface="Calibri" panose="020F0502020204030204" pitchFamily="34" charset="0"/>
                <a:cs typeface="Times New Roman" panose="02020603050405020304" pitchFamily="18" charset="0"/>
              </a:rPr>
              <a:t>Городские поселения</a:t>
            </a:r>
            <a:endParaRPr lang="ru-RU" sz="1100">
              <a:effectLst/>
              <a:ea typeface="Calibri" panose="020F0502020204030204" pitchFamily="34" charset="0"/>
              <a:cs typeface="Times New Roman" panose="02020603050405020304" pitchFamily="18" charset="0"/>
            </a:endParaRPr>
          </a:p>
        </p:txBody>
      </p:sp>
      <p:sp>
        <p:nvSpPr>
          <p:cNvPr id="15" name="Прямоугольник 14"/>
          <p:cNvSpPr/>
          <p:nvPr/>
        </p:nvSpPr>
        <p:spPr>
          <a:xfrm>
            <a:off x="2938411" y="4729990"/>
            <a:ext cx="840740" cy="81597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ru-RU" sz="1100" dirty="0">
                <a:ln>
                  <a:noFill/>
                </a:ln>
                <a:solidFill>
                  <a:srgbClr val="000000"/>
                </a:solidFill>
                <a:effectLst>
                  <a:outerShdw blurRad="38100" dist="19050" dir="2700000" algn="tl">
                    <a:schemeClr val="dk1">
                      <a:alpha val="40000"/>
                    </a:schemeClr>
                  </a:outerShdw>
                </a:effectLst>
                <a:ea typeface="Calibri" panose="020F0502020204030204" pitchFamily="34" charset="0"/>
                <a:cs typeface="Times New Roman" panose="02020603050405020304" pitchFamily="18" charset="0"/>
              </a:rPr>
              <a:t>Сельские поселени</a:t>
            </a:r>
            <a:r>
              <a:rPr lang="ru-RU" sz="1100" dirty="0">
                <a:effectLst/>
                <a:ea typeface="Calibri" panose="020F0502020204030204" pitchFamily="34" charset="0"/>
                <a:cs typeface="Times New Roman" panose="02020603050405020304" pitchFamily="18" charset="0"/>
              </a:rPr>
              <a:t>я</a:t>
            </a:r>
          </a:p>
        </p:txBody>
      </p:sp>
      <p:sp>
        <p:nvSpPr>
          <p:cNvPr id="16" name="Прямоугольник 15"/>
          <p:cNvSpPr/>
          <p:nvPr/>
        </p:nvSpPr>
        <p:spPr>
          <a:xfrm>
            <a:off x="4025823" y="4713923"/>
            <a:ext cx="1656715" cy="815975"/>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ru-RU" sz="1100">
                <a:ln>
                  <a:noFill/>
                </a:ln>
                <a:solidFill>
                  <a:srgbClr val="000000"/>
                </a:solidFill>
                <a:effectLst>
                  <a:outerShdw blurRad="38100" dist="19050" dir="2700000" algn="tl">
                    <a:schemeClr val="dk1">
                      <a:alpha val="40000"/>
                    </a:schemeClr>
                  </a:outerShdw>
                </a:effectLst>
                <a:ea typeface="Calibri" panose="020F0502020204030204" pitchFamily="34" charset="0"/>
                <a:cs typeface="Times New Roman" panose="02020603050405020304" pitchFamily="18" charset="0"/>
              </a:rPr>
              <a:t>Внутригородские районы</a:t>
            </a:r>
            <a:endParaRPr lang="ru-RU" sz="1100">
              <a:effectLst/>
              <a:ea typeface="Calibri" panose="020F0502020204030204" pitchFamily="34" charset="0"/>
              <a:cs typeface="Times New Roman" panose="02020603050405020304" pitchFamily="18" charset="0"/>
            </a:endParaRPr>
          </a:p>
        </p:txBody>
      </p:sp>
      <p:sp>
        <p:nvSpPr>
          <p:cNvPr id="17" name="Прямоугольник 16"/>
          <p:cNvSpPr/>
          <p:nvPr/>
        </p:nvSpPr>
        <p:spPr>
          <a:xfrm>
            <a:off x="5975822" y="4713923"/>
            <a:ext cx="1681480" cy="7747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ru-RU" sz="1100">
                <a:ln>
                  <a:noFill/>
                </a:ln>
                <a:solidFill>
                  <a:srgbClr val="000000"/>
                </a:solidFill>
                <a:effectLst>
                  <a:outerShdw blurRad="38100" dist="19050" dir="2700000" algn="tl">
                    <a:schemeClr val="dk1">
                      <a:alpha val="40000"/>
                    </a:schemeClr>
                  </a:outerShdw>
                </a:effectLst>
                <a:ea typeface="Calibri" panose="020F0502020204030204" pitchFamily="34" charset="0"/>
                <a:cs typeface="Times New Roman" panose="02020603050405020304" pitchFamily="18" charset="0"/>
              </a:rPr>
              <a:t>Муниципальные районы городов федерального значения</a:t>
            </a:r>
            <a:endParaRPr lang="ru-RU" sz="1100">
              <a:effectLst/>
              <a:ea typeface="Calibri" panose="020F0502020204030204" pitchFamily="34" charset="0"/>
              <a:cs typeface="Times New Roman" panose="02020603050405020304" pitchFamily="18" charset="0"/>
            </a:endParaRPr>
          </a:p>
        </p:txBody>
      </p:sp>
      <p:cxnSp>
        <p:nvCxnSpPr>
          <p:cNvPr id="18" name="Прямая со стрелкой 17"/>
          <p:cNvCxnSpPr/>
          <p:nvPr/>
        </p:nvCxnSpPr>
        <p:spPr>
          <a:xfrm flipH="1">
            <a:off x="2665488" y="2398027"/>
            <a:ext cx="2098040" cy="6286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Прямая со стрелкой 18"/>
          <p:cNvCxnSpPr/>
          <p:nvPr/>
        </p:nvCxnSpPr>
        <p:spPr>
          <a:xfrm>
            <a:off x="4763528" y="2368108"/>
            <a:ext cx="0" cy="6286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Прямая со стрелкой 20"/>
          <p:cNvCxnSpPr/>
          <p:nvPr/>
        </p:nvCxnSpPr>
        <p:spPr>
          <a:xfrm>
            <a:off x="4784482" y="2370477"/>
            <a:ext cx="2008505" cy="6286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Прямая со стрелкой 21"/>
          <p:cNvCxnSpPr/>
          <p:nvPr/>
        </p:nvCxnSpPr>
        <p:spPr>
          <a:xfrm flipH="1">
            <a:off x="2305977" y="3562032"/>
            <a:ext cx="334645" cy="11595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Прямая со стрелкой 22"/>
          <p:cNvCxnSpPr/>
          <p:nvPr/>
        </p:nvCxnSpPr>
        <p:spPr>
          <a:xfrm>
            <a:off x="2662678" y="3571115"/>
            <a:ext cx="636905" cy="11588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Прямая со стрелкой 23"/>
          <p:cNvCxnSpPr/>
          <p:nvPr/>
        </p:nvCxnSpPr>
        <p:spPr>
          <a:xfrm>
            <a:off x="4784482" y="3535238"/>
            <a:ext cx="0" cy="11588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Прямая со стрелкой 24"/>
          <p:cNvCxnSpPr/>
          <p:nvPr/>
        </p:nvCxnSpPr>
        <p:spPr>
          <a:xfrm>
            <a:off x="6820004" y="4081973"/>
            <a:ext cx="0" cy="6121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6" name="TextBox 25"/>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14790988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5577" y="476672"/>
            <a:ext cx="6837666" cy="5649491"/>
          </a:xfrm>
        </p:spPr>
      </p:pic>
      <p:sp>
        <p:nvSpPr>
          <p:cNvPr id="3" name="TextBox 2"/>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2592946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1910"/>
            <a:ext cx="7776864" cy="6126163"/>
          </a:xfrm>
        </p:spPr>
      </p:pic>
      <p:sp>
        <p:nvSpPr>
          <p:cNvPr id="3" name="TextBox 2"/>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14457481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1560" y="260648"/>
            <a:ext cx="7704855" cy="5865515"/>
          </a:xfrm>
        </p:spPr>
      </p:pic>
      <p:sp>
        <p:nvSpPr>
          <p:cNvPr id="3" name="TextBox 2"/>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5718261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dirty="0"/>
              <a:t>Инвестиционная политика как один из механизмов государственного территориального управления</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5920" y="1600200"/>
            <a:ext cx="6052159" cy="4525963"/>
          </a:xfrm>
        </p:spPr>
      </p:pic>
      <p:sp>
        <p:nvSpPr>
          <p:cNvPr id="5" name="TextBox 4"/>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30747055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548680"/>
            <a:ext cx="8064895" cy="5577483"/>
          </a:xfrm>
        </p:spPr>
      </p:pic>
      <p:sp>
        <p:nvSpPr>
          <p:cNvPr id="3" name="TextBox 2"/>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14369978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536" y="404664"/>
            <a:ext cx="8280919" cy="5721499"/>
          </a:xfrm>
        </p:spPr>
      </p:pic>
      <p:sp>
        <p:nvSpPr>
          <p:cNvPr id="3" name="TextBox 2"/>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30001718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2" y="548680"/>
            <a:ext cx="7704856" cy="5534075"/>
          </a:xfrm>
        </p:spPr>
      </p:pic>
      <p:sp>
        <p:nvSpPr>
          <p:cNvPr id="3" name="TextBox 2"/>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13529786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0100" y="285728"/>
            <a:ext cx="7128791" cy="5904656"/>
          </a:xfrm>
        </p:spPr>
      </p:pic>
      <p:sp>
        <p:nvSpPr>
          <p:cNvPr id="3" name="TextBox 2"/>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2195972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43608" y="1052737"/>
            <a:ext cx="6912768" cy="387010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07000"/>
              </a:lnSpc>
              <a:spcAft>
                <a:spcPts val="800"/>
              </a:spcAft>
            </a:pPr>
            <a:r>
              <a:rPr lang="ru-RU" sz="2400" dirty="0">
                <a:effectLst/>
                <a:ea typeface="Calibri" panose="020F0502020204030204" pitchFamily="34" charset="0"/>
                <a:cs typeface="Times New Roman" panose="02020603050405020304" pitchFamily="18" charset="0"/>
              </a:rPr>
              <a:t>Под территориальным управлением понимается управление населенной территорией, будь то субъект РФ или муниципальное образование независимо от его масштабов или форм образования.</a:t>
            </a:r>
            <a:endParaRPr lang="ru-RU" sz="1100" dirty="0">
              <a:effectLst/>
              <a:ea typeface="Calibri" panose="020F0502020204030204" pitchFamily="34" charset="0"/>
              <a:cs typeface="Times New Roman" panose="02020603050405020304" pitchFamily="18" charset="0"/>
            </a:endParaRPr>
          </a:p>
          <a:p>
            <a:pPr algn="just">
              <a:lnSpc>
                <a:spcPct val="107000"/>
              </a:lnSpc>
              <a:spcAft>
                <a:spcPts val="800"/>
              </a:spcAft>
            </a:pPr>
            <a:r>
              <a:rPr lang="ru-RU" sz="2400" dirty="0">
                <a:effectLst/>
                <a:ea typeface="Calibri" panose="020F0502020204030204" pitchFamily="34" charset="0"/>
                <a:cs typeface="Times New Roman" panose="02020603050405020304" pitchFamily="18" charset="0"/>
              </a:rPr>
              <a:t> </a:t>
            </a:r>
            <a:endParaRPr lang="ru-RU" sz="1100" dirty="0">
              <a:effectLst/>
              <a:ea typeface="Calibri" panose="020F0502020204030204" pitchFamily="34" charset="0"/>
              <a:cs typeface="Times New Roman" panose="02020603050405020304" pitchFamily="18" charset="0"/>
            </a:endParaRPr>
          </a:p>
        </p:txBody>
      </p:sp>
      <p:sp>
        <p:nvSpPr>
          <p:cNvPr id="3" name="TextBox 2"/>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38326623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7584" y="404664"/>
            <a:ext cx="7344815" cy="5721499"/>
          </a:xfrm>
        </p:spPr>
      </p:pic>
      <p:sp>
        <p:nvSpPr>
          <p:cNvPr id="3" name="TextBox 2"/>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17146773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827584" y="476672"/>
            <a:ext cx="7272807" cy="538501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270510" algn="just">
              <a:lnSpc>
                <a:spcPct val="107000"/>
              </a:lnSpc>
              <a:spcAft>
                <a:spcPts val="0"/>
              </a:spcAft>
            </a:pPr>
            <a:r>
              <a:rPr lang="ru-RU" sz="2200" dirty="0">
                <a:effectLst/>
                <a:latin typeface="Arial" panose="020B0604020202020204" pitchFamily="34" charset="0"/>
                <a:ea typeface="Calibri" panose="020F0502020204030204" pitchFamily="34" charset="0"/>
                <a:cs typeface="Times New Roman" panose="02020603050405020304" pitchFamily="18" charset="0"/>
              </a:rPr>
              <a:t>Внутри муниципального управления, также, как и на общенациональном уровне, может существовать принцип разделения властей: исполнительная власть сосредотачивается в руках главы (мэра), законодательная — в руках городского совета, и судебная — в руках городского суда и муниципального подразделения министерства юстиции.</a:t>
            </a:r>
            <a:endParaRPr lang="ru-RU" sz="1100" dirty="0">
              <a:effectLst/>
              <a:ea typeface="Calibri" panose="020F0502020204030204" pitchFamily="34" charset="0"/>
              <a:cs typeface="Times New Roman" panose="02020603050405020304" pitchFamily="18" charset="0"/>
            </a:endParaRPr>
          </a:p>
          <a:p>
            <a:pPr algn="just">
              <a:lnSpc>
                <a:spcPct val="107000"/>
              </a:lnSpc>
              <a:spcAft>
                <a:spcPts val="800"/>
              </a:spcAft>
            </a:pPr>
            <a:r>
              <a:rPr lang="ru-RU" sz="2200" dirty="0">
                <a:effectLst/>
                <a:latin typeface="Arial" panose="020B0604020202020204" pitchFamily="34" charset="0"/>
                <a:ea typeface="Calibri" panose="020F0502020204030204" pitchFamily="34" charset="0"/>
                <a:cs typeface="Times New Roman" panose="02020603050405020304" pitchFamily="18" charset="0"/>
              </a:rPr>
              <a:t> </a:t>
            </a:r>
            <a:endParaRPr lang="ru-RU" sz="1100" dirty="0">
              <a:effectLst/>
              <a:ea typeface="Calibri" panose="020F0502020204030204" pitchFamily="34" charset="0"/>
              <a:cs typeface="Times New Roman" panose="02020603050405020304" pitchFamily="18" charset="0"/>
            </a:endParaRPr>
          </a:p>
          <a:p>
            <a:pPr algn="just">
              <a:lnSpc>
                <a:spcPct val="107000"/>
              </a:lnSpc>
              <a:spcAft>
                <a:spcPts val="800"/>
              </a:spcAft>
            </a:pPr>
            <a:r>
              <a:rPr lang="ru-RU" sz="2200" dirty="0">
                <a:effectLst/>
                <a:latin typeface="Arial" panose="020B0604020202020204" pitchFamily="34" charset="0"/>
                <a:ea typeface="Calibri" panose="020F0502020204030204" pitchFamily="34" charset="0"/>
                <a:cs typeface="Times New Roman" panose="02020603050405020304" pitchFamily="18" charset="0"/>
              </a:rPr>
              <a:t>Муниципальное управление, как и государственное, связано с определенной территорией и разными группами населения, живущими на данной территории.</a:t>
            </a:r>
            <a:endParaRPr lang="ru-RU" sz="1100" dirty="0">
              <a:effectLst/>
              <a:ea typeface="Calibri" panose="020F0502020204030204" pitchFamily="34" charset="0"/>
              <a:cs typeface="Times New Roman" panose="02020603050405020304" pitchFamily="18" charset="0"/>
            </a:endParaRPr>
          </a:p>
          <a:p>
            <a:pPr>
              <a:lnSpc>
                <a:spcPct val="107000"/>
              </a:lnSpc>
              <a:spcAft>
                <a:spcPts val="800"/>
              </a:spcAft>
            </a:pPr>
            <a:r>
              <a:rPr lang="ru-RU" sz="1100" dirty="0">
                <a:effectLst/>
                <a:ea typeface="Calibri" panose="020F0502020204030204" pitchFamily="34" charset="0"/>
                <a:cs typeface="Times New Roman" panose="02020603050405020304" pitchFamily="18" charset="0"/>
              </a:rPr>
              <a:t> </a:t>
            </a:r>
          </a:p>
          <a:p>
            <a:pPr>
              <a:lnSpc>
                <a:spcPct val="107000"/>
              </a:lnSpc>
              <a:spcAft>
                <a:spcPts val="800"/>
              </a:spcAft>
            </a:pPr>
            <a:r>
              <a:rPr lang="ru-RU" sz="1100" dirty="0">
                <a:effectLst/>
                <a:ea typeface="Calibri" panose="020F0502020204030204" pitchFamily="34" charset="0"/>
                <a:cs typeface="Times New Roman" panose="02020603050405020304" pitchFamily="18" charset="0"/>
              </a:rPr>
              <a:t> </a:t>
            </a:r>
          </a:p>
        </p:txBody>
      </p:sp>
      <p:sp>
        <p:nvSpPr>
          <p:cNvPr id="3" name="TextBox 2"/>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20814661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7224" y="357166"/>
            <a:ext cx="7200800" cy="5505475"/>
          </a:xfrm>
        </p:spPr>
      </p:pic>
      <p:sp>
        <p:nvSpPr>
          <p:cNvPr id="3" name="TextBox 2"/>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35527024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1560" y="260648"/>
            <a:ext cx="7920880" cy="5822107"/>
          </a:xfrm>
        </p:spPr>
      </p:pic>
      <p:sp>
        <p:nvSpPr>
          <p:cNvPr id="3" name="TextBox 2"/>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606148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116632"/>
            <a:ext cx="8064895" cy="6009531"/>
          </a:xfrm>
        </p:spPr>
      </p:pic>
      <p:sp>
        <p:nvSpPr>
          <p:cNvPr id="3" name="TextBox 2"/>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25396272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5576" y="620688"/>
            <a:ext cx="7344815" cy="5505475"/>
          </a:xfrm>
        </p:spPr>
      </p:pic>
      <p:sp>
        <p:nvSpPr>
          <p:cNvPr id="3" name="TextBox 2"/>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9887769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548680"/>
            <a:ext cx="8229600" cy="5124966"/>
          </a:xfrm>
        </p:spPr>
      </p:pic>
      <p:sp>
        <p:nvSpPr>
          <p:cNvPr id="3" name="TextBox 2"/>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14276742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9632" y="476672"/>
            <a:ext cx="6601145" cy="5534075"/>
          </a:xfrm>
        </p:spPr>
      </p:pic>
      <p:sp>
        <p:nvSpPr>
          <p:cNvPr id="3" name="TextBox 2"/>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3351076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1561" y="620688"/>
            <a:ext cx="6977748" cy="5505475"/>
          </a:xfrm>
        </p:spPr>
      </p:pic>
      <p:sp>
        <p:nvSpPr>
          <p:cNvPr id="3" name="TextBox 2"/>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12214616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1560" y="476672"/>
            <a:ext cx="7097638" cy="5420469"/>
          </a:xfrm>
        </p:spPr>
      </p:pic>
      <p:sp>
        <p:nvSpPr>
          <p:cNvPr id="3" name="TextBox 2"/>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4148422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2" y="476672"/>
            <a:ext cx="7920880" cy="5534075"/>
          </a:xfrm>
        </p:spPr>
      </p:pic>
      <p:sp>
        <p:nvSpPr>
          <p:cNvPr id="3" name="TextBox 2"/>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34076854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569" y="476672"/>
            <a:ext cx="6905740" cy="5649491"/>
          </a:xfrm>
        </p:spPr>
      </p:pic>
      <p:sp>
        <p:nvSpPr>
          <p:cNvPr id="3" name="TextBox 2"/>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16093374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476672"/>
            <a:ext cx="8208912" cy="5136061"/>
          </a:xfrm>
        </p:spPr>
      </p:pic>
      <p:sp>
        <p:nvSpPr>
          <p:cNvPr id="3" name="TextBox 2"/>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22258271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4348" y="214290"/>
            <a:ext cx="7632848" cy="5976664"/>
          </a:xfrm>
        </p:spPr>
      </p:pic>
      <p:sp>
        <p:nvSpPr>
          <p:cNvPr id="3" name="TextBox 2"/>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9327808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1560" y="548680"/>
            <a:ext cx="7848871" cy="5577483"/>
          </a:xfrm>
        </p:spPr>
      </p:pic>
      <p:sp>
        <p:nvSpPr>
          <p:cNvPr id="3" name="TextBox 2"/>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12100419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0" y="476672"/>
            <a:ext cx="8136904" cy="5462067"/>
          </a:xfrm>
        </p:spPr>
      </p:pic>
      <p:sp>
        <p:nvSpPr>
          <p:cNvPr id="3" name="TextBox 2"/>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41522768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7584" y="548680"/>
            <a:ext cx="7704855" cy="5577483"/>
          </a:xfrm>
        </p:spPr>
      </p:pic>
      <p:sp>
        <p:nvSpPr>
          <p:cNvPr id="3" name="TextBox 2"/>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3196028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44624"/>
            <a:ext cx="7560840" cy="6038131"/>
          </a:xfrm>
        </p:spPr>
      </p:pic>
      <p:sp>
        <p:nvSpPr>
          <p:cNvPr id="3" name="TextBox 2"/>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24211571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600" y="332656"/>
            <a:ext cx="6696743" cy="5793507"/>
          </a:xfrm>
        </p:spPr>
      </p:pic>
      <p:sp>
        <p:nvSpPr>
          <p:cNvPr id="3" name="TextBox 2"/>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32220008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568" y="332656"/>
            <a:ext cx="7920879" cy="5793507"/>
          </a:xfrm>
        </p:spPr>
      </p:pic>
      <p:sp>
        <p:nvSpPr>
          <p:cNvPr id="3" name="TextBox 2"/>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8480519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568" y="404664"/>
            <a:ext cx="7848871" cy="5721499"/>
          </a:xfrm>
        </p:spPr>
      </p:pic>
      <p:sp>
        <p:nvSpPr>
          <p:cNvPr id="3" name="TextBox 2"/>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2335719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dirty="0"/>
              <a:t>Уровни территориального планирования</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1" y="1600200"/>
            <a:ext cx="6034617" cy="4525963"/>
          </a:xfrm>
        </p:spPr>
      </p:pic>
      <p:sp>
        <p:nvSpPr>
          <p:cNvPr id="5" name="TextBox 4"/>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8239141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600" y="404664"/>
            <a:ext cx="7056784" cy="5678091"/>
          </a:xfrm>
        </p:spPr>
      </p:pic>
      <p:sp>
        <p:nvSpPr>
          <p:cNvPr id="3" name="TextBox 2"/>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25481926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3608" y="476672"/>
            <a:ext cx="6538673" cy="5606083"/>
          </a:xfrm>
        </p:spPr>
      </p:pic>
      <p:sp>
        <p:nvSpPr>
          <p:cNvPr id="3" name="TextBox 2"/>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27560526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1" y="620688"/>
            <a:ext cx="7341722" cy="5505475"/>
          </a:xfrm>
        </p:spPr>
      </p:pic>
      <p:sp>
        <p:nvSpPr>
          <p:cNvPr id="3" name="TextBox 2"/>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21270413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827584" y="996315"/>
            <a:ext cx="7200799" cy="486537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07000"/>
              </a:lnSpc>
              <a:spcAft>
                <a:spcPts val="800"/>
              </a:spcAft>
            </a:pPr>
            <a:r>
              <a:rPr lang="ru-RU" sz="2200" dirty="0">
                <a:effectLst/>
                <a:latin typeface="Arial" panose="020B0604020202020204" pitchFamily="34" charset="0"/>
                <a:ea typeface="Calibri" panose="020F0502020204030204" pitchFamily="34" charset="0"/>
                <a:cs typeface="Times New Roman" panose="02020603050405020304" pitchFamily="18" charset="0"/>
              </a:rPr>
              <a:t>Различия между государственным управлением и муниципальным управлением.</a:t>
            </a:r>
            <a:endParaRPr lang="ru-RU" sz="1100" dirty="0">
              <a:effectLst/>
              <a:ea typeface="Calibri" panose="020F0502020204030204" pitchFamily="34" charset="0"/>
              <a:cs typeface="Times New Roman" panose="02020603050405020304" pitchFamily="18" charset="0"/>
            </a:endParaRPr>
          </a:p>
          <a:p>
            <a:pPr algn="just">
              <a:lnSpc>
                <a:spcPct val="107000"/>
              </a:lnSpc>
              <a:spcAft>
                <a:spcPts val="800"/>
              </a:spcAft>
            </a:pPr>
            <a:r>
              <a:rPr lang="ru-RU" sz="2200" dirty="0">
                <a:effectLst/>
                <a:latin typeface="Arial" panose="020B0604020202020204" pitchFamily="34" charset="0"/>
                <a:ea typeface="Calibri" panose="020F0502020204030204" pitchFamily="34" charset="0"/>
                <a:cs typeface="Times New Roman" panose="02020603050405020304" pitchFamily="18" charset="0"/>
              </a:rPr>
              <a:t> </a:t>
            </a:r>
            <a:endParaRPr lang="ru-RU" sz="1100" dirty="0">
              <a:effectLst/>
              <a:ea typeface="Calibri" panose="020F0502020204030204" pitchFamily="34" charset="0"/>
              <a:cs typeface="Times New Roman" panose="02020603050405020304" pitchFamily="18" charset="0"/>
            </a:endParaRPr>
          </a:p>
          <a:p>
            <a:pPr>
              <a:lnSpc>
                <a:spcPct val="107000"/>
              </a:lnSpc>
              <a:spcAft>
                <a:spcPts val="800"/>
              </a:spcAft>
            </a:pPr>
            <a:r>
              <a:rPr lang="ru-RU" sz="1100" dirty="0">
                <a:effectLst/>
                <a:ea typeface="Calibri" panose="020F0502020204030204" pitchFamily="34" charset="0"/>
                <a:cs typeface="Times New Roman" panose="02020603050405020304" pitchFamily="18" charset="0"/>
              </a:rPr>
              <a:t> </a:t>
            </a:r>
          </a:p>
          <a:p>
            <a:pPr>
              <a:lnSpc>
                <a:spcPct val="107000"/>
              </a:lnSpc>
              <a:spcAft>
                <a:spcPts val="800"/>
              </a:spcAft>
            </a:pPr>
            <a:r>
              <a:rPr lang="ru-RU" sz="1100" dirty="0">
                <a:effectLst/>
                <a:ea typeface="Calibri" panose="020F0502020204030204" pitchFamily="34" charset="0"/>
                <a:cs typeface="Times New Roman" panose="02020603050405020304" pitchFamily="18" charset="0"/>
              </a:rPr>
              <a:t> </a:t>
            </a:r>
          </a:p>
        </p:txBody>
      </p:sp>
      <p:sp>
        <p:nvSpPr>
          <p:cNvPr id="3" name="TextBox 2"/>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28373252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2" y="404664"/>
            <a:ext cx="7704856" cy="5678091"/>
          </a:xfrm>
        </p:spPr>
      </p:pic>
      <p:sp>
        <p:nvSpPr>
          <p:cNvPr id="3" name="TextBox 2"/>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18332274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755576" y="548680"/>
            <a:ext cx="7488831" cy="531300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07000"/>
              </a:lnSpc>
              <a:spcAft>
                <a:spcPts val="800"/>
              </a:spcAft>
            </a:pPr>
            <a:r>
              <a:rPr lang="ru-RU" sz="2200" dirty="0">
                <a:effectLst/>
                <a:latin typeface="Arial" panose="020B0604020202020204" pitchFamily="34" charset="0"/>
                <a:ea typeface="Calibri" panose="020F0502020204030204" pitchFamily="34" charset="0"/>
                <a:cs typeface="Times New Roman" panose="02020603050405020304" pitchFamily="18" charset="0"/>
              </a:rPr>
              <a:t>Государство управляет гражданами (через нормативные акты), муниципалитет как орган управляет не гражданами и жителями территории (за исключением решений о налогах и выборах органов муниципальной власти), а собственными службами и предприятиями. Главным средством управления этими службами выступают проекты деятельности (цели, планы, решения, приказы, распоряжения и т. д.).</a:t>
            </a:r>
            <a:endParaRPr lang="ru-RU" sz="1100" dirty="0">
              <a:effectLst/>
              <a:ea typeface="Calibri" panose="020F0502020204030204" pitchFamily="34" charset="0"/>
              <a:cs typeface="Times New Roman" panose="02020603050405020304" pitchFamily="18" charset="0"/>
            </a:endParaRPr>
          </a:p>
          <a:p>
            <a:pPr algn="just">
              <a:lnSpc>
                <a:spcPct val="107000"/>
              </a:lnSpc>
              <a:spcAft>
                <a:spcPts val="800"/>
              </a:spcAft>
            </a:pPr>
            <a:r>
              <a:rPr lang="ru-RU" sz="2200" dirty="0">
                <a:effectLst/>
                <a:latin typeface="Arial" panose="020B0604020202020204" pitchFamily="34" charset="0"/>
                <a:ea typeface="Calibri" panose="020F0502020204030204" pitchFamily="34" charset="0"/>
                <a:cs typeface="Times New Roman" panose="02020603050405020304" pitchFamily="18" charset="0"/>
              </a:rPr>
              <a:t> </a:t>
            </a:r>
            <a:endParaRPr lang="ru-RU" sz="1100" dirty="0">
              <a:effectLst/>
              <a:ea typeface="Calibri" panose="020F0502020204030204" pitchFamily="34" charset="0"/>
              <a:cs typeface="Times New Roman" panose="02020603050405020304" pitchFamily="18" charset="0"/>
            </a:endParaRPr>
          </a:p>
          <a:p>
            <a:pPr>
              <a:lnSpc>
                <a:spcPct val="107000"/>
              </a:lnSpc>
              <a:spcAft>
                <a:spcPts val="800"/>
              </a:spcAft>
            </a:pPr>
            <a:r>
              <a:rPr lang="ru-RU" sz="1100" dirty="0">
                <a:effectLst/>
                <a:ea typeface="Calibri" panose="020F0502020204030204" pitchFamily="34" charset="0"/>
                <a:cs typeface="Times New Roman" panose="02020603050405020304" pitchFamily="18" charset="0"/>
              </a:rPr>
              <a:t> </a:t>
            </a:r>
          </a:p>
          <a:p>
            <a:pPr>
              <a:lnSpc>
                <a:spcPct val="107000"/>
              </a:lnSpc>
              <a:spcAft>
                <a:spcPts val="800"/>
              </a:spcAft>
            </a:pPr>
            <a:r>
              <a:rPr lang="ru-RU" sz="1100" dirty="0">
                <a:effectLst/>
                <a:ea typeface="Calibri" panose="020F0502020204030204" pitchFamily="34" charset="0"/>
                <a:cs typeface="Times New Roman" panose="02020603050405020304" pitchFamily="18" charset="0"/>
              </a:rPr>
              <a:t> </a:t>
            </a:r>
          </a:p>
        </p:txBody>
      </p:sp>
      <p:sp>
        <p:nvSpPr>
          <p:cNvPr id="3" name="TextBox 2"/>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6297793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755576" y="620688"/>
            <a:ext cx="7488831" cy="524099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07000"/>
              </a:lnSpc>
              <a:spcAft>
                <a:spcPts val="800"/>
              </a:spcAft>
            </a:pPr>
            <a:r>
              <a:rPr lang="ru-RU" sz="2200" dirty="0">
                <a:effectLst/>
                <a:latin typeface="Arial" panose="020B0604020202020204" pitchFamily="34" charset="0"/>
                <a:ea typeface="Calibri" panose="020F0502020204030204" pitchFamily="34" charset="0"/>
                <a:cs typeface="Times New Roman" panose="02020603050405020304" pitchFamily="18" charset="0"/>
              </a:rPr>
              <a:t>Решения, связанные с утверждением местного бюджета, расходованием финансовых средств, установлением или отменой местных налогов и сборов, принимаются выборным представительным органом местного самоуправления. Эти решения представляются и согласуются с главой местного самоуправления, соответствуют установленным в России межбюджетным отношениям</a:t>
            </a:r>
            <a:endParaRPr lang="ru-RU" sz="1100" dirty="0">
              <a:effectLst/>
              <a:ea typeface="Calibri" panose="020F0502020204030204" pitchFamily="34" charset="0"/>
              <a:cs typeface="Times New Roman" panose="02020603050405020304" pitchFamily="18" charset="0"/>
            </a:endParaRPr>
          </a:p>
          <a:p>
            <a:pPr algn="just">
              <a:lnSpc>
                <a:spcPct val="107000"/>
              </a:lnSpc>
              <a:spcAft>
                <a:spcPts val="800"/>
              </a:spcAft>
            </a:pPr>
            <a:r>
              <a:rPr lang="ru-RU" sz="2200" dirty="0">
                <a:effectLst/>
                <a:latin typeface="Arial" panose="020B0604020202020204" pitchFamily="34" charset="0"/>
                <a:ea typeface="Calibri" panose="020F0502020204030204" pitchFamily="34" charset="0"/>
                <a:cs typeface="Times New Roman" panose="02020603050405020304" pitchFamily="18" charset="0"/>
              </a:rPr>
              <a:t> </a:t>
            </a:r>
            <a:endParaRPr lang="ru-RU" sz="1100" dirty="0">
              <a:effectLst/>
              <a:ea typeface="Calibri" panose="020F0502020204030204" pitchFamily="34" charset="0"/>
              <a:cs typeface="Times New Roman" panose="02020603050405020304" pitchFamily="18" charset="0"/>
            </a:endParaRPr>
          </a:p>
          <a:p>
            <a:pPr>
              <a:lnSpc>
                <a:spcPct val="107000"/>
              </a:lnSpc>
              <a:spcAft>
                <a:spcPts val="800"/>
              </a:spcAft>
            </a:pPr>
            <a:r>
              <a:rPr lang="ru-RU" sz="1100" dirty="0">
                <a:effectLst/>
                <a:ea typeface="Calibri" panose="020F0502020204030204" pitchFamily="34" charset="0"/>
                <a:cs typeface="Times New Roman" panose="02020603050405020304" pitchFamily="18" charset="0"/>
              </a:rPr>
              <a:t> </a:t>
            </a:r>
          </a:p>
        </p:txBody>
      </p:sp>
      <p:sp>
        <p:nvSpPr>
          <p:cNvPr id="3" name="TextBox 2"/>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32371778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683568" y="1124744"/>
            <a:ext cx="8208911" cy="5256584"/>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07000"/>
              </a:lnSpc>
              <a:spcAft>
                <a:spcPts val="800"/>
              </a:spcAft>
            </a:pPr>
            <a:r>
              <a:rPr lang="ru-RU" dirty="0">
                <a:effectLst/>
                <a:latin typeface="Arial" panose="020B0604020202020204" pitchFamily="34" charset="0"/>
                <a:ea typeface="Calibri" panose="020F0502020204030204" pitchFamily="34" charset="0"/>
                <a:cs typeface="Arial" panose="020B0604020202020204" pitchFamily="34" charset="0"/>
              </a:rPr>
              <a:t>Местная власть формируется в государстве для решения трех основных задач. </a:t>
            </a:r>
          </a:p>
          <a:p>
            <a:pPr algn="just">
              <a:lnSpc>
                <a:spcPct val="107000"/>
              </a:lnSpc>
              <a:spcAft>
                <a:spcPts val="800"/>
              </a:spcAft>
            </a:pPr>
            <a:r>
              <a:rPr lang="ru-RU" dirty="0">
                <a:effectLst/>
                <a:latin typeface="Arial" panose="020B0604020202020204" pitchFamily="34" charset="0"/>
                <a:ea typeface="Calibri" panose="020F0502020204030204" pitchFamily="34" charset="0"/>
                <a:cs typeface="Arial" panose="020B0604020202020204" pitchFamily="34" charset="0"/>
              </a:rPr>
              <a:t> 1. Предоставление социальных услуг: обеспечение населения жильем, благоустройство территории, предоставление коммунальных услуг, услуг местного транспорта и связи, создание условий для получения основного общего образования, необходимой медицинской помощи, торгового, бытового, культурного обслуживания населения. </a:t>
            </a:r>
          </a:p>
          <a:p>
            <a:pPr algn="just">
              <a:lnSpc>
                <a:spcPct val="107000"/>
              </a:lnSpc>
              <a:spcAft>
                <a:spcPts val="800"/>
              </a:spcAft>
            </a:pPr>
            <a:r>
              <a:rPr lang="ru-RU" dirty="0">
                <a:effectLst/>
                <a:latin typeface="Arial" panose="020B0604020202020204" pitchFamily="34" charset="0"/>
                <a:ea typeface="Calibri" panose="020F0502020204030204" pitchFamily="34" charset="0"/>
                <a:cs typeface="Arial" panose="020B0604020202020204" pitchFamily="34" charset="0"/>
              </a:rPr>
              <a:t>2. Привлечение местных ресурсов (природных, человеческих, географических и других, присущих только данному </a:t>
            </a:r>
            <a:r>
              <a:rPr lang="ru-RU" dirty="0" err="1">
                <a:effectLst/>
                <a:latin typeface="Arial" panose="020B0604020202020204" pitchFamily="34" charset="0"/>
                <a:ea typeface="Calibri" panose="020F0502020204030204" pitchFamily="34" charset="0"/>
                <a:cs typeface="Arial" panose="020B0604020202020204" pitchFamily="34" charset="0"/>
              </a:rPr>
              <a:t>микротерриториальному</a:t>
            </a:r>
            <a:r>
              <a:rPr lang="ru-RU" dirty="0">
                <a:effectLst/>
                <a:latin typeface="Arial" panose="020B0604020202020204" pitchFamily="34" charset="0"/>
                <a:ea typeface="Calibri" panose="020F0502020204030204" pitchFamily="34" charset="0"/>
                <a:cs typeface="Arial" panose="020B0604020202020204" pitchFamily="34" charset="0"/>
              </a:rPr>
              <a:t> уровню). </a:t>
            </a:r>
          </a:p>
          <a:p>
            <a:pPr algn="just">
              <a:lnSpc>
                <a:spcPct val="107000"/>
              </a:lnSpc>
              <a:spcAft>
                <a:spcPts val="800"/>
              </a:spcAft>
            </a:pPr>
            <a:r>
              <a:rPr lang="ru-RU" dirty="0">
                <a:effectLst/>
                <a:latin typeface="Arial" panose="020B0604020202020204" pitchFamily="34" charset="0"/>
                <a:ea typeface="Calibri" panose="020F0502020204030204" pitchFamily="34" charset="0"/>
                <a:cs typeface="Arial" panose="020B0604020202020204" pitchFamily="34" charset="0"/>
              </a:rPr>
              <a:t>Развитие малого и среднего бизнеса, увеличение налоговой базы, создание новых рабочих мест. </a:t>
            </a:r>
          </a:p>
          <a:p>
            <a:pPr algn="just">
              <a:lnSpc>
                <a:spcPct val="107000"/>
              </a:lnSpc>
              <a:spcAft>
                <a:spcPts val="800"/>
              </a:spcAft>
            </a:pPr>
            <a:r>
              <a:rPr lang="ru-RU" dirty="0">
                <a:effectLst/>
                <a:latin typeface="Arial" panose="020B0604020202020204" pitchFamily="34" charset="0"/>
                <a:ea typeface="Calibri" panose="020F0502020204030204" pitchFamily="34" charset="0"/>
                <a:cs typeface="Arial" panose="020B0604020202020204" pitchFamily="34" charset="0"/>
              </a:rPr>
              <a:t>3. Обеспечение непосредственного взаимодействия с населением с целью вовлечения граждан в процесс решения вопросов местного и общегосударственного значения (публичных дел).</a:t>
            </a:r>
          </a:p>
          <a:p>
            <a:pPr algn="just">
              <a:lnSpc>
                <a:spcPct val="107000"/>
              </a:lnSpc>
              <a:spcAft>
                <a:spcPts val="800"/>
              </a:spcAft>
            </a:pPr>
            <a:r>
              <a:rPr lang="ru-RU" dirty="0">
                <a:effectLst/>
                <a:latin typeface="Arial" panose="020B0604020202020204" pitchFamily="34" charset="0"/>
                <a:ea typeface="Calibri" panose="020F0502020204030204" pitchFamily="34" charset="0"/>
                <a:cs typeface="Arial" panose="020B0604020202020204" pitchFamily="34" charset="0"/>
              </a:rPr>
              <a:t> </a:t>
            </a:r>
          </a:p>
          <a:p>
            <a:pPr>
              <a:lnSpc>
                <a:spcPct val="107000"/>
              </a:lnSpc>
              <a:spcAft>
                <a:spcPts val="800"/>
              </a:spcAft>
            </a:pPr>
            <a:r>
              <a:rPr lang="ru-RU" sz="1100" dirty="0">
                <a:effectLst/>
                <a:ea typeface="Calibri" panose="020F0502020204030204" pitchFamily="34" charset="0"/>
                <a:cs typeface="Times New Roman" panose="02020603050405020304" pitchFamily="18" charset="0"/>
              </a:rPr>
              <a:t> </a:t>
            </a:r>
          </a:p>
        </p:txBody>
      </p:sp>
      <p:sp>
        <p:nvSpPr>
          <p:cNvPr id="3" name="TextBox 2"/>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27601461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83568" y="1340768"/>
            <a:ext cx="7560839" cy="396043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07000"/>
              </a:lnSpc>
              <a:spcAft>
                <a:spcPts val="800"/>
              </a:spcAft>
            </a:pPr>
            <a:r>
              <a:rPr lang="ru-RU" sz="2200" dirty="0">
                <a:effectLst/>
                <a:latin typeface="Arial" panose="020B0604020202020204" pitchFamily="34" charset="0"/>
                <a:ea typeface="Calibri" panose="020F0502020204030204" pitchFamily="34" charset="0"/>
                <a:cs typeface="Times New Roman" panose="02020603050405020304" pitchFamily="18" charset="0"/>
              </a:rPr>
              <a:t>Миссия регионов проявляется в двух направлениях:</a:t>
            </a:r>
            <a:endParaRPr lang="ru-RU" sz="1100" dirty="0">
              <a:effectLst/>
              <a:ea typeface="Calibri" panose="020F0502020204030204" pitchFamily="34" charset="0"/>
              <a:cs typeface="Times New Roman" panose="02020603050405020304" pitchFamily="18" charset="0"/>
            </a:endParaRPr>
          </a:p>
          <a:p>
            <a:pPr algn="just">
              <a:lnSpc>
                <a:spcPct val="107000"/>
              </a:lnSpc>
              <a:spcAft>
                <a:spcPts val="800"/>
              </a:spcAft>
            </a:pPr>
            <a:r>
              <a:rPr lang="ru-RU" sz="2200" dirty="0">
                <a:effectLst/>
                <a:latin typeface="Arial" panose="020B0604020202020204" pitchFamily="34" charset="0"/>
                <a:ea typeface="Calibri" panose="020F0502020204030204" pitchFamily="34" charset="0"/>
                <a:cs typeface="Times New Roman" panose="02020603050405020304" pitchFamily="18" charset="0"/>
              </a:rPr>
              <a:t>1) саморазвитие территории и создание благоприятной природной экономической и социальной среды жизни населения;</a:t>
            </a:r>
            <a:endParaRPr lang="ru-RU" sz="1100" dirty="0">
              <a:effectLst/>
              <a:ea typeface="Calibri" panose="020F0502020204030204" pitchFamily="34" charset="0"/>
              <a:cs typeface="Times New Roman" panose="02020603050405020304" pitchFamily="18" charset="0"/>
            </a:endParaRPr>
          </a:p>
          <a:p>
            <a:pPr algn="just">
              <a:lnSpc>
                <a:spcPct val="107000"/>
              </a:lnSpc>
              <a:spcAft>
                <a:spcPts val="800"/>
              </a:spcAft>
            </a:pPr>
            <a:r>
              <a:rPr lang="ru-RU" sz="2200" dirty="0">
                <a:effectLst/>
                <a:latin typeface="Arial" panose="020B0604020202020204" pitchFamily="34" charset="0"/>
                <a:ea typeface="Calibri" panose="020F0502020204030204" pitchFamily="34" charset="0"/>
                <a:cs typeface="Times New Roman" panose="02020603050405020304" pitchFamily="18" charset="0"/>
              </a:rPr>
              <a:t>2) сохранение единого социально-экономического и политического пространства страны.</a:t>
            </a:r>
            <a:endParaRPr lang="ru-RU" sz="1100" dirty="0">
              <a:effectLst/>
              <a:ea typeface="Calibri" panose="020F0502020204030204" pitchFamily="34" charset="0"/>
              <a:cs typeface="Times New Roman" panose="02020603050405020304" pitchFamily="18" charset="0"/>
            </a:endParaRPr>
          </a:p>
          <a:p>
            <a:pPr algn="just">
              <a:lnSpc>
                <a:spcPct val="107000"/>
              </a:lnSpc>
              <a:spcAft>
                <a:spcPts val="800"/>
              </a:spcAft>
            </a:pPr>
            <a:r>
              <a:rPr lang="ru-RU" sz="2200" dirty="0">
                <a:effectLst/>
                <a:latin typeface="Arial" panose="020B0604020202020204" pitchFamily="34" charset="0"/>
                <a:ea typeface="Calibri" panose="020F0502020204030204" pitchFamily="34" charset="0"/>
                <a:cs typeface="Times New Roman" panose="02020603050405020304" pitchFamily="18" charset="0"/>
              </a:rPr>
              <a:t> </a:t>
            </a:r>
            <a:endParaRPr lang="ru-RU" sz="1100" dirty="0">
              <a:effectLst/>
              <a:ea typeface="Calibri" panose="020F0502020204030204" pitchFamily="34" charset="0"/>
              <a:cs typeface="Times New Roman" panose="02020603050405020304" pitchFamily="18" charset="0"/>
            </a:endParaRPr>
          </a:p>
          <a:p>
            <a:pPr algn="just">
              <a:lnSpc>
                <a:spcPct val="107000"/>
              </a:lnSpc>
              <a:spcAft>
                <a:spcPts val="800"/>
              </a:spcAft>
            </a:pPr>
            <a:r>
              <a:rPr lang="ru-RU" sz="2200" dirty="0">
                <a:effectLst/>
                <a:latin typeface="Arial" panose="020B0604020202020204" pitchFamily="34" charset="0"/>
                <a:ea typeface="Calibri" panose="020F0502020204030204" pitchFamily="34" charset="0"/>
                <a:cs typeface="Times New Roman" panose="02020603050405020304" pitchFamily="18" charset="0"/>
              </a:rPr>
              <a:t> </a:t>
            </a:r>
            <a:endParaRPr lang="ru-RU" sz="1100" dirty="0">
              <a:effectLst/>
              <a:ea typeface="Calibri" panose="020F0502020204030204" pitchFamily="34" charset="0"/>
              <a:cs typeface="Times New Roman" panose="02020603050405020304" pitchFamily="18" charset="0"/>
            </a:endParaRPr>
          </a:p>
          <a:p>
            <a:pPr>
              <a:lnSpc>
                <a:spcPct val="107000"/>
              </a:lnSpc>
              <a:spcAft>
                <a:spcPts val="800"/>
              </a:spcAft>
            </a:pPr>
            <a:r>
              <a:rPr lang="ru-RU" sz="1100" dirty="0">
                <a:effectLst/>
                <a:ea typeface="Calibri" panose="020F0502020204030204" pitchFamily="34" charset="0"/>
                <a:cs typeface="Times New Roman" panose="02020603050405020304" pitchFamily="18" charset="0"/>
              </a:rPr>
              <a:t> </a:t>
            </a:r>
          </a:p>
        </p:txBody>
      </p:sp>
      <p:sp>
        <p:nvSpPr>
          <p:cNvPr id="3" name="TextBox 2"/>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35976913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67544" y="548681"/>
            <a:ext cx="7992887" cy="502312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ru-RU" sz="3600" kern="1200" dirty="0">
                <a:solidFill>
                  <a:srgbClr val="000000"/>
                </a:solidFill>
                <a:effectLst/>
                <a:ea typeface="Calibri" panose="020F0502020204030204" pitchFamily="34" charset="0"/>
                <a:cs typeface="Times New Roman" panose="02020603050405020304" pitchFamily="18" charset="0"/>
              </a:rPr>
              <a:t>Управление </a:t>
            </a:r>
            <a:endParaRPr lang="ru-RU"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ru-RU" sz="3600" kern="1200" dirty="0">
                <a:solidFill>
                  <a:srgbClr val="000000"/>
                </a:solidFill>
                <a:effectLst/>
                <a:ea typeface="Calibri" panose="020F0502020204030204" pitchFamily="34" charset="0"/>
                <a:cs typeface="Times New Roman" panose="02020603050405020304" pitchFamily="18" charset="0"/>
              </a:rPr>
              <a:t>недвижимым имуществом</a:t>
            </a:r>
            <a:endParaRPr lang="ru-RU"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ru-RU" sz="2200" dirty="0">
                <a:effectLst/>
                <a:latin typeface="Arial" panose="020B0604020202020204" pitchFamily="34" charset="0"/>
                <a:ea typeface="Calibri" panose="020F0502020204030204" pitchFamily="34" charset="0"/>
                <a:cs typeface="Times New Roman" panose="02020603050405020304" pitchFamily="18" charset="0"/>
              </a:rPr>
              <a:t> </a:t>
            </a:r>
            <a:endParaRPr lang="ru-RU" sz="1100" dirty="0">
              <a:effectLst/>
              <a:ea typeface="Calibri" panose="020F0502020204030204" pitchFamily="34" charset="0"/>
              <a:cs typeface="Times New Roman" panose="02020603050405020304" pitchFamily="18" charset="0"/>
            </a:endParaRPr>
          </a:p>
          <a:p>
            <a:pPr>
              <a:lnSpc>
                <a:spcPct val="107000"/>
              </a:lnSpc>
              <a:spcAft>
                <a:spcPts val="800"/>
              </a:spcAft>
            </a:pPr>
            <a:r>
              <a:rPr lang="ru-RU" sz="1100" dirty="0">
                <a:effectLst/>
                <a:ea typeface="Calibri" panose="020F0502020204030204" pitchFamily="34" charset="0"/>
                <a:cs typeface="Times New Roman" panose="02020603050405020304" pitchFamily="18" charset="0"/>
              </a:rPr>
              <a:t> </a:t>
            </a:r>
          </a:p>
        </p:txBody>
      </p:sp>
      <p:sp>
        <p:nvSpPr>
          <p:cNvPr id="3" name="TextBox 2"/>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1878103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548680"/>
            <a:ext cx="8424935" cy="5577483"/>
          </a:xfrm>
        </p:spPr>
      </p:pic>
      <p:sp>
        <p:nvSpPr>
          <p:cNvPr id="3" name="TextBox 2"/>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27972149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95536" y="332656"/>
            <a:ext cx="8568951" cy="653948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15000"/>
              </a:lnSpc>
              <a:spcAft>
                <a:spcPts val="600"/>
              </a:spcAft>
            </a:pPr>
            <a:r>
              <a:rPr lang="ru-RU" sz="2000" dirty="0">
                <a:effectLst/>
                <a:latin typeface="Arial" panose="020B0604020202020204" pitchFamily="34" charset="0"/>
                <a:ea typeface="Times New Roman" panose="02020603050405020304" pitchFamily="18" charset="0"/>
                <a:cs typeface="Calibri" panose="020F0502020204030204" pitchFamily="34" charset="0"/>
              </a:rPr>
              <a:t>Характерная черта развития российского общества в последние десятилетия – это:</a:t>
            </a:r>
          </a:p>
          <a:p>
            <a:pPr marL="342900" indent="-342900" algn="just">
              <a:lnSpc>
                <a:spcPct val="115000"/>
              </a:lnSpc>
              <a:spcAft>
                <a:spcPts val="600"/>
              </a:spcAft>
              <a:buFont typeface="Arial" panose="020B0604020202020204" pitchFamily="34" charset="0"/>
              <a:buChar char="•"/>
            </a:pPr>
            <a:r>
              <a:rPr lang="ru-RU" sz="2000" dirty="0">
                <a:effectLst/>
                <a:latin typeface="Arial" panose="020B0604020202020204" pitchFamily="34" charset="0"/>
                <a:ea typeface="Times New Roman" panose="02020603050405020304" pitchFamily="18" charset="0"/>
                <a:cs typeface="Calibri" panose="020F0502020204030204" pitchFamily="34" charset="0"/>
              </a:rPr>
              <a:t> кардинальное преобразование социально-экономического строя на основе изменения господствующей формы собственности;</a:t>
            </a:r>
          </a:p>
          <a:p>
            <a:pPr marL="342900" indent="-342900" algn="just">
              <a:lnSpc>
                <a:spcPct val="115000"/>
              </a:lnSpc>
              <a:spcAft>
                <a:spcPts val="600"/>
              </a:spcAft>
              <a:buFont typeface="Arial" panose="020B0604020202020204" pitchFamily="34" charset="0"/>
              <a:buChar char="•"/>
            </a:pPr>
            <a:r>
              <a:rPr lang="ru-RU" sz="2000">
                <a:effectLst/>
                <a:latin typeface="Arial" panose="020B0604020202020204" pitchFamily="34" charset="0"/>
                <a:ea typeface="Times New Roman" panose="02020603050405020304" pitchFamily="18" charset="0"/>
                <a:cs typeface="Calibri" panose="020F0502020204030204" pitchFamily="34" charset="0"/>
              </a:rPr>
              <a:t> утверждение </a:t>
            </a:r>
            <a:r>
              <a:rPr lang="ru-RU" sz="2000" dirty="0">
                <a:effectLst/>
                <a:latin typeface="Arial" panose="020B0604020202020204" pitchFamily="34" charset="0"/>
                <a:ea typeface="Times New Roman" panose="02020603050405020304" pitchFamily="18" charset="0"/>
                <a:cs typeface="Calibri" panose="020F0502020204030204" pitchFamily="34" charset="0"/>
              </a:rPr>
              <a:t>частной собственности как основы экономики;</a:t>
            </a:r>
          </a:p>
          <a:p>
            <a:pPr marL="342900" indent="-342900" algn="just">
              <a:lnSpc>
                <a:spcPct val="115000"/>
              </a:lnSpc>
              <a:spcAft>
                <a:spcPts val="600"/>
              </a:spcAft>
              <a:buFont typeface="Arial" panose="020B0604020202020204" pitchFamily="34" charset="0"/>
              <a:buChar char="•"/>
            </a:pPr>
            <a:r>
              <a:rPr lang="ru-RU" sz="2000" dirty="0">
                <a:latin typeface="Arial" panose="020B0604020202020204" pitchFamily="34" charset="0"/>
                <a:ea typeface="Times New Roman" panose="02020603050405020304" pitchFamily="18" charset="0"/>
                <a:cs typeface="Calibri" panose="020F0502020204030204" pitchFamily="34" charset="0"/>
              </a:rPr>
              <a:t>а также</a:t>
            </a:r>
            <a:r>
              <a:rPr lang="ru-RU" sz="2000" dirty="0">
                <a:effectLst/>
                <a:latin typeface="Arial" panose="020B0604020202020204" pitchFamily="34" charset="0"/>
                <a:ea typeface="Times New Roman" panose="02020603050405020304" pitchFamily="18" charset="0"/>
                <a:cs typeface="Calibri" panose="020F0502020204030204" pitchFamily="34" charset="0"/>
              </a:rPr>
              <a:t> появление новых секторов экономики. </a:t>
            </a:r>
            <a:endParaRPr lang="ru-RU" sz="1100" dirty="0">
              <a:effectLst/>
              <a:ea typeface="Times New Roman" panose="02020603050405020304" pitchFamily="18" charset="0"/>
              <a:cs typeface="Calibri" panose="020F0502020204030204" pitchFamily="34" charset="0"/>
            </a:endParaRPr>
          </a:p>
          <a:p>
            <a:pPr algn="just">
              <a:lnSpc>
                <a:spcPct val="115000"/>
              </a:lnSpc>
              <a:spcAft>
                <a:spcPts val="600"/>
              </a:spcAft>
            </a:pPr>
            <a:r>
              <a:rPr lang="ru-RU" sz="2000" dirty="0">
                <a:effectLst/>
                <a:latin typeface="Arial" panose="020B0604020202020204" pitchFamily="34" charset="0"/>
                <a:ea typeface="Times New Roman" panose="02020603050405020304" pitchFamily="18" charset="0"/>
                <a:cs typeface="Calibri" panose="020F0502020204030204" pitchFamily="34" charset="0"/>
              </a:rPr>
              <a:t> </a:t>
            </a:r>
            <a:endParaRPr lang="ru-RU" sz="1100" dirty="0">
              <a:effectLst/>
              <a:ea typeface="Times New Roman" panose="02020603050405020304" pitchFamily="18" charset="0"/>
              <a:cs typeface="Calibri" panose="020F0502020204030204" pitchFamily="34" charset="0"/>
            </a:endParaRPr>
          </a:p>
          <a:p>
            <a:pPr algn="just">
              <a:lnSpc>
                <a:spcPct val="115000"/>
              </a:lnSpc>
              <a:spcAft>
                <a:spcPts val="600"/>
              </a:spcAft>
            </a:pPr>
            <a:r>
              <a:rPr lang="ru-RU" sz="2000" dirty="0">
                <a:effectLst/>
                <a:latin typeface="Arial" panose="020B0604020202020204" pitchFamily="34" charset="0"/>
                <a:ea typeface="Times New Roman" panose="02020603050405020304" pitchFamily="18" charset="0"/>
                <a:cs typeface="Calibri" panose="020F0502020204030204" pitchFamily="34" charset="0"/>
              </a:rPr>
              <a:t>К числу таких секторов относится рынок недвижимости. Его развитие порождает ряд профессиональных направлений деятельности – брокерской (риэлтерской), оценочной и пр.</a:t>
            </a:r>
            <a:endParaRPr lang="ru-RU" sz="1100" dirty="0">
              <a:effectLst/>
              <a:ea typeface="Times New Roman" panose="02020603050405020304" pitchFamily="18" charset="0"/>
              <a:cs typeface="Calibri" panose="020F0502020204030204" pitchFamily="34" charset="0"/>
            </a:endParaRPr>
          </a:p>
          <a:p>
            <a:pPr algn="just">
              <a:lnSpc>
                <a:spcPct val="115000"/>
              </a:lnSpc>
              <a:spcAft>
                <a:spcPts val="600"/>
              </a:spcAft>
            </a:pPr>
            <a:r>
              <a:rPr lang="ru-RU" sz="2000" dirty="0">
                <a:effectLst/>
                <a:latin typeface="Arial" panose="020B0604020202020204" pitchFamily="34" charset="0"/>
                <a:ea typeface="Times New Roman" panose="02020603050405020304" pitchFamily="18" charset="0"/>
                <a:cs typeface="Calibri" panose="020F0502020204030204" pitchFamily="34" charset="0"/>
              </a:rPr>
              <a:t> </a:t>
            </a:r>
            <a:endParaRPr lang="ru-RU" sz="1100" dirty="0">
              <a:effectLst/>
              <a:ea typeface="Times New Roman" panose="02020603050405020304" pitchFamily="18" charset="0"/>
              <a:cs typeface="Calibri" panose="020F0502020204030204" pitchFamily="34" charset="0"/>
            </a:endParaRPr>
          </a:p>
          <a:p>
            <a:pPr algn="just">
              <a:lnSpc>
                <a:spcPct val="115000"/>
              </a:lnSpc>
              <a:spcAft>
                <a:spcPts val="600"/>
              </a:spcAft>
            </a:pPr>
            <a:r>
              <a:rPr lang="ru-RU" sz="2000" dirty="0">
                <a:effectLst/>
                <a:latin typeface="Arial" panose="020B0604020202020204" pitchFamily="34" charset="0"/>
                <a:ea typeface="Times New Roman" panose="02020603050405020304" pitchFamily="18" charset="0"/>
                <a:cs typeface="Calibri" panose="020F0502020204030204" pitchFamily="34" charset="0"/>
              </a:rPr>
              <a:t>Особое место занимает профессиональная деятельность по управлению недвижимостью, которая появилась недавно, но быстро прогрессирует  не только в столичных городах, но и во всей России.</a:t>
            </a:r>
            <a:endParaRPr lang="ru-RU" sz="1100" dirty="0">
              <a:effectLst/>
              <a:ea typeface="Times New Roman" panose="02020603050405020304" pitchFamily="18" charset="0"/>
              <a:cs typeface="Calibri" panose="020F0502020204030204" pitchFamily="34" charset="0"/>
            </a:endParaRPr>
          </a:p>
          <a:p>
            <a:pPr>
              <a:lnSpc>
                <a:spcPct val="115000"/>
              </a:lnSpc>
              <a:spcAft>
                <a:spcPts val="1000"/>
              </a:spcAft>
            </a:pPr>
            <a:r>
              <a:rPr lang="ru-RU" sz="2200" dirty="0">
                <a:effectLst/>
                <a:latin typeface="Arial" panose="020B0604020202020204" pitchFamily="34" charset="0"/>
                <a:ea typeface="Times New Roman" panose="02020603050405020304" pitchFamily="18" charset="0"/>
                <a:cs typeface="Calibri" panose="020F0502020204030204" pitchFamily="34" charset="0"/>
              </a:rPr>
              <a:t> </a:t>
            </a:r>
            <a:endParaRPr lang="ru-RU" sz="1100" dirty="0">
              <a:effectLst/>
              <a:ea typeface="Times New Roman" panose="02020603050405020304" pitchFamily="18" charset="0"/>
              <a:cs typeface="Calibri" panose="020F0502020204030204" pitchFamily="34" charset="0"/>
            </a:endParaRPr>
          </a:p>
          <a:p>
            <a:pPr>
              <a:lnSpc>
                <a:spcPct val="115000"/>
              </a:lnSpc>
              <a:spcAft>
                <a:spcPts val="1000"/>
              </a:spcAft>
            </a:pPr>
            <a:r>
              <a:rPr lang="ru-RU" sz="1100" dirty="0">
                <a:effectLst/>
                <a:ea typeface="Times New Roman" panose="02020603050405020304" pitchFamily="18" charset="0"/>
                <a:cs typeface="Calibri" panose="020F0502020204030204" pitchFamily="34" charset="0"/>
              </a:rPr>
              <a:t> </a:t>
            </a:r>
          </a:p>
        </p:txBody>
      </p:sp>
      <p:sp>
        <p:nvSpPr>
          <p:cNvPr id="3" name="TextBox 2"/>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10570127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67544" y="548681"/>
            <a:ext cx="7992887" cy="502312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ru-RU" sz="3600" b="0" i="0" u="none" strike="noStrike" kern="120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a:t>
            </a:r>
            <a:endParaRPr kumimoji="0" lang="ru-RU"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ru-RU" sz="3600" b="0" i="0" u="none" strike="noStrike" kern="120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Недвижимость</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ru-RU" sz="3600" b="0" i="0" u="none" strike="noStrike" kern="120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как объект управления</a:t>
            </a:r>
            <a:endParaRPr kumimoji="0" lang="ru-RU"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ru-RU"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ru-RU"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ru-RU"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a:t>
            </a:r>
          </a:p>
        </p:txBody>
      </p:sp>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12793228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95536" y="332656"/>
            <a:ext cx="8568951" cy="653948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15000"/>
              </a:lnSpc>
              <a:spcBef>
                <a:spcPts val="0"/>
              </a:spcBef>
              <a:spcAft>
                <a:spcPts val="60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Характерная черта развития российского общества в последние десятилетия – это:</a:t>
            </a:r>
          </a:p>
          <a:p>
            <a:pPr marL="342900" marR="0" lvl="0" indent="-342900" algn="just" defTabSz="914400" rtl="0" eaLnBrk="1" fontAlgn="auto" latinLnBrk="0" hangingPunct="1">
              <a:lnSpc>
                <a:spcPct val="115000"/>
              </a:lnSpc>
              <a:spcBef>
                <a:spcPts val="0"/>
              </a:spcBef>
              <a:spcAft>
                <a:spcPts val="600"/>
              </a:spcAft>
              <a:buClrTx/>
              <a:buSzTx/>
              <a:buFont typeface="Arial" panose="020B0604020202020204" pitchFamily="34" charset="0"/>
              <a:buChar char="•"/>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кардинальное преобразование социально-экономического строя на основе изменения господствующей формы собственности;</a:t>
            </a:r>
          </a:p>
          <a:p>
            <a:pPr marL="342900" marR="0" lvl="0" indent="-342900" algn="just" defTabSz="914400" rtl="0" eaLnBrk="1" fontAlgn="auto" latinLnBrk="0" hangingPunct="1">
              <a:lnSpc>
                <a:spcPct val="115000"/>
              </a:lnSpc>
              <a:spcBef>
                <a:spcPts val="0"/>
              </a:spcBef>
              <a:spcAft>
                <a:spcPts val="600"/>
              </a:spcAft>
              <a:buClrTx/>
              <a:buSzTx/>
              <a:buFont typeface="Arial" panose="020B0604020202020204" pitchFamily="34" charset="0"/>
              <a:buChar char="•"/>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утверждение частной собственности как основы экономики;</a:t>
            </a:r>
          </a:p>
          <a:p>
            <a:pPr marL="342900" marR="0" lvl="0" indent="-342900" algn="just" defTabSz="914400" rtl="0" eaLnBrk="1" fontAlgn="auto" latinLnBrk="0" hangingPunct="1">
              <a:lnSpc>
                <a:spcPct val="115000"/>
              </a:lnSpc>
              <a:spcBef>
                <a:spcPts val="0"/>
              </a:spcBef>
              <a:spcAft>
                <a:spcPts val="600"/>
              </a:spcAft>
              <a:buClrTx/>
              <a:buSzTx/>
              <a:buFont typeface="Arial" panose="020B0604020202020204" pitchFamily="34" charset="0"/>
              <a:buChar char="•"/>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появление новых секторов экономики.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60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60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К числу таких секторов относится рынок недвижимости. Его развитие порождает ряд профессиональных направлений деятельности – брокерской (риэлтерской), оценочной и пр.</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60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60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Особое место занимает профессиональная деятельность по управлению недвижимостью, которая появилась недавно, но быстро прогрессирует  не только в столичных городах, но и во всей России.</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ru-RU" sz="2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 </a:t>
            </a:r>
          </a:p>
        </p:txBody>
      </p:sp>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38993948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547664" y="1628800"/>
            <a:ext cx="6179185" cy="180020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600"/>
              </a:spcAft>
              <a:buClrTx/>
              <a:buSzTx/>
              <a:buFontTx/>
              <a:buNone/>
              <a:tabLst/>
              <a:defRPr/>
            </a:pPr>
            <a:r>
              <a:rPr kumimoji="0" lang="ru-RU"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Понятие и виды недвижимости</a:t>
            </a:r>
          </a:p>
          <a:p>
            <a:pPr marL="0" marR="0" lvl="0" indent="0" algn="ctr" defTabSz="914400" rtl="0" eaLnBrk="1" fontAlgn="auto" latinLnBrk="0" hangingPunct="1">
              <a:lnSpc>
                <a:spcPct val="115000"/>
              </a:lnSpc>
              <a:spcBef>
                <a:spcPts val="0"/>
              </a:spcBef>
              <a:spcAft>
                <a:spcPts val="600"/>
              </a:spcAft>
              <a:buClrTx/>
              <a:buSzTx/>
              <a:buFontTx/>
              <a:buNone/>
              <a:tabLst/>
              <a:defRPr/>
            </a:pPr>
            <a:r>
              <a:rPr kumimoji="0" lang="ru-RU"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ru-RU" sz="2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 </a:t>
            </a:r>
          </a:p>
        </p:txBody>
      </p:sp>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26698273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83568" y="853440"/>
            <a:ext cx="8064895" cy="515112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ru-RU" sz="2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Недвижимость</a:t>
            </a:r>
            <a:r>
              <a:rPr kumimoji="0" lang="ru-RU" sz="2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 это все, что прочно связано с землей или развернутых, как в ГК РФ (ст. 130): К недвижимым вещам (недвижимое имущество, недвижимость) относятся земельные участки, участки недр, обособленные водные объекты и все, что прочно связано с землей, то есть объекты, перемещение которых без несоразмерного ущерба их назначению невозможно, в том числе леса, многолетние насаждения, здания, сооружения.</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 </a:t>
            </a:r>
          </a:p>
        </p:txBody>
      </p:sp>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5736542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568" y="692696"/>
            <a:ext cx="7704856" cy="5390059"/>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26790157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11560" y="853440"/>
            <a:ext cx="7704855" cy="515112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Недвижимое имущество</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 родовое понятие, отражающее определенный класс вещей, общим признаком которых является прочная связь с землей. В качестве недвижимого имущества могут выступать вещи, либо состоящие из земли, либо включающие в себя землю как базовый элемент</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Недвижимость</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 родовое понятие, отражающее недвижимое имущество в единстве с юридическими правами на него.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Переход от понятия «недвижимое имущество» к понятию «недвижимость» усиливает и уточняет неразрывность недвижимости и земли, подразумевает уже не только физическую (что является необходимым условием), но и юридическую связь: право на недвижимое имущество полноценно, если содержит право на землю.</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5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ru-RU" sz="105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ru-RU" sz="2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 </a:t>
            </a:r>
          </a:p>
        </p:txBody>
      </p:sp>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28819838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4348" y="285728"/>
            <a:ext cx="7560840" cy="5832648"/>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39439541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2" y="476672"/>
            <a:ext cx="7704855" cy="5649491"/>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30815562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5576" y="404664"/>
            <a:ext cx="7776863" cy="5721499"/>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1365322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5576" y="620688"/>
            <a:ext cx="7560840" cy="5472608"/>
          </a:xfrm>
        </p:spPr>
      </p:pic>
      <p:sp>
        <p:nvSpPr>
          <p:cNvPr id="3" name="TextBox 2"/>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17026772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1560" y="404664"/>
            <a:ext cx="8136903" cy="5721499"/>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26240638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568" y="548680"/>
            <a:ext cx="7920879" cy="5577483"/>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42870801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9592" y="620688"/>
            <a:ext cx="7488831" cy="5505475"/>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71294283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7624" y="764704"/>
            <a:ext cx="6480720" cy="5256584"/>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2604441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7584" y="548680"/>
            <a:ext cx="7632848" cy="5577483"/>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41172824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9592" y="548680"/>
            <a:ext cx="7416824" cy="5363319"/>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95429489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39552" y="751205"/>
            <a:ext cx="8064895" cy="535559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ru-RU" sz="2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Объект</a:t>
            </a: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a:t>
            </a:r>
            <a:r>
              <a:rPr kumimoji="0" lang="ru-RU" sz="2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недвижимого имущества </a:t>
            </a: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земельный участок и принадлежащие к нему здания, сооружения, многолетние насаждения и пр.</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ru-RU" sz="2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Объект недвижимости</a:t>
            </a: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 объект недвижимого имущества (индивидуальная недвижимая вещь), обладающий определенным правовым статусом и принадлежащий субъекту (субъектам) на определенном праве.</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ru-RU" sz="2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Главный конституирующий элемент</a:t>
            </a: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в составе любого объекта недвижимости – земельный участок. Может быть объект недвижимости, состоящий только из земельного участка, но не может быть объекта недвижимости, не включающего в себя земельный участок.</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 </a:t>
            </a:r>
          </a:p>
        </p:txBody>
      </p:sp>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11411681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827584" y="1265555"/>
            <a:ext cx="7416823" cy="432689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Для каждого из объектов недвижимости </a:t>
            </a:r>
            <a:r>
              <a:rPr kumimoji="0" lang="ru-RU" sz="2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набор факторов</a:t>
            </a: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влияющих на его ценность как экономического актива будет индивидуален, но вместе с тем можно выделить общие черты, существенные для того или иного типа недвижимости: жилой, коммерческой и т.д. При этом один и тот же фактор может оказывать разное, подчас противоположное влияние на экономическую привлекательность объектов, принадлежащих к разным типам.</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 </a:t>
            </a:r>
          </a:p>
        </p:txBody>
      </p:sp>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39983805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2400" dirty="0"/>
              <a:t>Определение индивидуальных физических, экономических, социальных  и юридических характеристик объекта недвижимости</a:t>
            </a:r>
            <a:br>
              <a:rPr lang="ru-RU" sz="2400" dirty="0"/>
            </a:br>
            <a:endParaRPr lang="ru-RU" sz="2400"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1100" y="1610519"/>
            <a:ext cx="6781800" cy="4505325"/>
          </a:xfrm>
        </p:spPr>
      </p:pic>
      <p:sp>
        <p:nvSpPr>
          <p:cNvPr id="5" name="TextBox 4"/>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113590602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755576" y="692696"/>
            <a:ext cx="7848871" cy="436888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Развитый объект недвижимости включает в качественном отношении три основные составляющие: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342900" marR="0" lvl="0" indent="-342900" algn="just"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земельный участок,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342900" marR="0" lvl="0" indent="-342900" algn="just"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улучшения земли;</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342900" marR="0" lvl="0" indent="-342900" algn="just" defTabSz="914400" rtl="0" eaLnBrk="1" fontAlgn="auto" latinLnBrk="0" hangingPunct="1">
              <a:lnSpc>
                <a:spcPct val="115000"/>
              </a:lnSpc>
              <a:spcBef>
                <a:spcPts val="0"/>
              </a:spcBef>
              <a:spcAft>
                <a:spcPts val="1000"/>
              </a:spcAft>
              <a:buClrTx/>
              <a:buSzTx/>
              <a:buFont typeface="Symbol" panose="05050102010706020507" pitchFamily="18" charset="2"/>
              <a:buChar char=""/>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принадлежности объекта недвижимости.</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ru-RU" sz="2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 </a:t>
            </a:r>
          </a:p>
        </p:txBody>
      </p:sp>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2840534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dirty="0"/>
              <a:t>Классификация ресурсов</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568" y="1124744"/>
            <a:ext cx="8003231" cy="5256584"/>
          </a:xfrm>
        </p:spPr>
      </p:pic>
      <p:sp>
        <p:nvSpPr>
          <p:cNvPr id="5" name="TextBox 4"/>
          <p:cNvSpPr txBox="1"/>
          <p:nvPr/>
        </p:nvSpPr>
        <p:spPr>
          <a:xfrm>
            <a:off x="5572100" y="6215082"/>
            <a:ext cx="3571900" cy="369332"/>
          </a:xfrm>
          <a:prstGeom prst="rect">
            <a:avLst/>
          </a:prstGeom>
          <a:noFill/>
        </p:spPr>
        <p:txBody>
          <a:bodyPr wrap="square" rtlCol="0">
            <a:spAutoFit/>
          </a:bodyPr>
          <a:lstStyle/>
          <a:p>
            <a:r>
              <a:rPr lang="ru-RU" dirty="0"/>
              <a:t>Баженов С.И. </a:t>
            </a:r>
            <a:r>
              <a:rPr lang="ru-RU" dirty="0" err="1"/>
              <a:t>д.э.н</a:t>
            </a:r>
            <a:r>
              <a:rPr lang="ru-RU" dirty="0"/>
              <a:t>. профессор</a:t>
            </a:r>
          </a:p>
        </p:txBody>
      </p:sp>
    </p:spTree>
    <p:extLst>
      <p:ext uri="{BB962C8B-B14F-4D97-AF65-F5344CB8AC3E}">
        <p14:creationId xmlns:p14="http://schemas.microsoft.com/office/powerpoint/2010/main" val="275946487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827584" y="476672"/>
            <a:ext cx="7488831" cy="458491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ru-RU" sz="2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Улучшения земли </a:t>
            </a: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любые произведенные с землей изменения, в качестве которых могут выступать как усовершенствования самой земли в результате произведенных на ней работ (мелиорация, дренаж, комплексная инженерная подготовка к застройке), так и построенные на земле здания и сооружения.</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 </a:t>
            </a:r>
          </a:p>
        </p:txBody>
      </p:sp>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17552879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39552" y="110490"/>
            <a:ext cx="8064895" cy="663702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ru-RU" sz="2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ru-RU" sz="2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Принадлежности</a:t>
            </a: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 движимые вещи, прикрепленные к недвижимому имуществу (земельному участку, зданию) и являющиеся его неотъемлемой (технологически или по закону, договору) частью.</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Наличие или отсутствие принадлежностей,  влияет на  </a:t>
            </a:r>
            <a:r>
              <a:rPr kumimoji="0" lang="ru-RU" sz="2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ценность объекта </a:t>
            </a: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недвижимости. Принадлежность в отличие от улучшения отделима от объекта и при учете и регистрации прав на объект недвижимости не учитывается, поэтому она должна быть зафиксирована как таковая при описании объекта (в договоре, приложении к нему или иным каким-либо юридически значимым образом). Существенное значение это имеет при отчуждении</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 </a:t>
            </a:r>
          </a:p>
        </p:txBody>
      </p:sp>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30751719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331641" y="1484784"/>
            <a:ext cx="5999752" cy="253603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ru-RU" sz="3200" b="1"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Управление недвижимостью</a:t>
            </a:r>
            <a:endParaRPr kumimoji="0" lang="ru-RU" sz="32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NewtonWINC"/>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NewtonWINC"/>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NewtonWINC"/>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p:txBody>
      </p:sp>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120198533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83568" y="1608455"/>
            <a:ext cx="7632847" cy="364109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ru-RU" sz="2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«Недвижимость»</a:t>
            </a: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правильнее и логичнее использовать не как термин, отражающий определенный физический объект, а как понятие, отражающее единство недвижимого имущества и права собственности на него. </a:t>
            </a:r>
            <a:r>
              <a:rPr kumimoji="0" lang="ru-RU" sz="2000" b="0" i="0"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Понимание недвижимости как собственности.</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449580" algn="just" defTabSz="914400" rtl="0" eaLnBrk="1" fontAlgn="auto" latinLnBrk="0" hangingPunct="1">
              <a:lnSpc>
                <a:spcPct val="115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Из него следует, что управление недвижимостью – это частный случай управления собственностью.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 </a:t>
            </a:r>
          </a:p>
        </p:txBody>
      </p:sp>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267428880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3608" y="620688"/>
            <a:ext cx="7344815" cy="5505475"/>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251388999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3608" y="476672"/>
            <a:ext cx="7344815" cy="5649491"/>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247888980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971600" y="692696"/>
            <a:ext cx="7416823" cy="5256584"/>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mn-cs"/>
              </a:rPr>
              <a:t> </a:t>
            </a:r>
            <a:endParaRPr kumimoji="0" lang="ru-RU" sz="105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Управление – сознательная целенаправленная систематическая деятельность по организации эффективного функционирования объекта управления в условиях изменяющейся внешней среды.</a:t>
            </a: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 </a:t>
            </a: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Управление объектами недвижимости направлено на достижение максимальной эффективности от его использования  в интересах собственника и поддержание объекта в работоспособном состоянии (включая организацию содержания, технического обслуживания и обеспечения объекта необходимыми ресурсами).</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Управление всегда связано с анализом сильных и слабых сторон объекта управления, внешней среды, разработкой критериев принятия решений и выбором возможностей.</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NewtonWINC"/>
                <a:cs typeface="Arial" panose="020B0604020202020204" pitchFamily="34" charset="0"/>
              </a:rPr>
              <a:t> </a:t>
            </a: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304800" algn="just" defTabSz="914400" rtl="0" eaLnBrk="1" fontAlgn="auto" latinLnBrk="0" hangingPunct="1">
              <a:lnSpc>
                <a:spcPct val="115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ea typeface="NewtonWINC"/>
                <a:cs typeface="Calibri" panose="020F0502020204030204" pitchFamily="34" charset="0"/>
              </a:rPr>
              <a:t>.</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50" b="0" i="0" u="none" strike="noStrike" kern="1200" cap="none" spc="0" normalizeH="0" baseline="0" noProof="0" dirty="0">
                <a:ln>
                  <a:noFill/>
                </a:ln>
                <a:solidFill>
                  <a:prstClr val="black"/>
                </a:solidFill>
                <a:effectLst/>
                <a:uLnTx/>
                <a:uFillTx/>
                <a:latin typeface="Times New Roman" panose="02020603050405020304" pitchFamily="18" charset="0"/>
                <a:ea typeface="NewtonWINC"/>
                <a:cs typeface="+mn-cs"/>
              </a:rPr>
              <a:t> </a:t>
            </a:r>
            <a:endParaRPr kumimoji="0" lang="ru-RU" sz="105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 </a:t>
            </a:r>
          </a:p>
        </p:txBody>
      </p:sp>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382508446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7224" y="571480"/>
            <a:ext cx="7469305" cy="5235494"/>
          </a:xfrm>
        </p:spPr>
      </p:pic>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35767067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83568" y="163513"/>
            <a:ext cx="7632847" cy="653097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ru-RU" sz="2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Процесс управления </a:t>
            </a: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состоит из следующих </a:t>
            </a:r>
            <a:r>
              <a:rPr kumimoji="0" lang="ru-RU" sz="2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подпроцессов</a:t>
            </a: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(распадается на следующие функции):</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прогнозирование и планирование (изучение будущего, постановка целей и разработка программы действий по их достижению);</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организация (создание технологических, организационных и социальных структур, обеспечивающих достижение поставленных целей);</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руководство (распоряжение), т.е. приведение в действие персонала;</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координация (согласование работы отдельных участников деятельности);</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Calibri" panose="020F0502020204030204" pitchFamily="34" charset="0"/>
              </a:rPr>
              <a:t>– контроль (наблюдение за выполнением установленных правил и распоряжений)</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 </a:t>
            </a:r>
          </a:p>
        </p:txBody>
      </p:sp>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351250180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899592" y="465455"/>
            <a:ext cx="7488831" cy="592709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15000"/>
              </a:lnSpc>
              <a:spcBef>
                <a:spcPts val="0"/>
              </a:spcBef>
              <a:spcAft>
                <a:spcPts val="600"/>
              </a:spcAft>
              <a:buClrTx/>
              <a:buSzTx/>
              <a:buFontTx/>
              <a:buNone/>
              <a:tabLst/>
              <a:defRPr/>
            </a:pPr>
            <a:endPar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endParaRPr>
          </a:p>
          <a:p>
            <a:pPr marL="0" marR="0" lvl="0" indent="0" algn="just" defTabSz="914400" rtl="0" eaLnBrk="1" fontAlgn="auto" latinLnBrk="0" hangingPunct="1">
              <a:lnSpc>
                <a:spcPct val="115000"/>
              </a:lnSpc>
              <a:spcBef>
                <a:spcPts val="0"/>
              </a:spcBef>
              <a:spcAft>
                <a:spcPts val="600"/>
              </a:spcAft>
              <a:buClrTx/>
              <a:buSzTx/>
              <a:buFontTx/>
              <a:buNone/>
              <a:tabLst/>
              <a:defRPr/>
            </a:pPr>
            <a:r>
              <a:rPr kumimoji="0" lang="ru-RU" sz="1600" b="0" i="0" u="sng"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Управление объектом недвижимости. </a:t>
            </a: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Цель управления – достижение максимальной отдачи от объекта недвижимости.</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60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Основные задачи, решаемые при управлении объектом недвижимости:</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60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 учет и отчетность;</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60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 маркетинг (изучение рынка и спроса, позиционирование объекта, реклама);</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60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 управление финансовыми потоками, связанными с объектом (формирование дохода, управление расходами, привлечение и возврат инвестиций);</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60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 технический менеджмент (управление эксплуатацией, техническим обслуживанием и содержанием объекта);</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60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 обеспечение объекта и пользователей необходимыми ресурсами, связанными с эксплуатацией и использованием объекта;</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60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 управление занятостью объекта (привлечение пользователей, формирование договорных отношений, определение оптимальных ставок аренды, обеспечение оптимальной загрузки помещений);</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60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 управление персоналом (подбор, </a:t>
            </a:r>
            <a:r>
              <a:rPr kumimoji="0" lang="ru-RU" sz="1600" b="0" i="0" u="none" strike="noStrike" kern="1200" cap="none" spc="0" normalizeH="0" baseline="0" noProof="0" dirty="0" err="1">
                <a:ln>
                  <a:noFill/>
                </a:ln>
                <a:solidFill>
                  <a:prstClr val="black"/>
                </a:solidFill>
                <a:effectLst/>
                <a:uLnTx/>
                <a:uFillTx/>
                <a:latin typeface="Arial" panose="020B0604020202020204" pitchFamily="34" charset="0"/>
                <a:ea typeface="NewtonWINC"/>
                <a:cs typeface="Calibri" panose="020F0502020204030204" pitchFamily="34" charset="0"/>
              </a:rPr>
              <a:t>найм</a:t>
            </a: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 расстановка, обучение, контроль за деятельностью персонала);</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60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NewtonWINC"/>
                <a:cs typeface="Calibri" panose="020F0502020204030204" pitchFamily="34" charset="0"/>
              </a:rPr>
              <a:t> </a:t>
            </a:r>
            <a:endPar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ru-RU" sz="11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Calibri" panose="020F0502020204030204" pitchFamily="34" charset="0"/>
              </a:rPr>
              <a:t> </a:t>
            </a:r>
          </a:p>
        </p:txBody>
      </p:sp>
      <p:sp>
        <p:nvSpPr>
          <p:cNvPr id="3" name="TextBox 2"/>
          <p:cNvSpPr txBox="1"/>
          <p:nvPr/>
        </p:nvSpPr>
        <p:spPr>
          <a:xfrm>
            <a:off x="5429256" y="6143644"/>
            <a:ext cx="35004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a:ea typeface="+mn-ea"/>
                <a:cs typeface="+mn-cs"/>
              </a:rPr>
              <a:t>Баженов С.И. </a:t>
            </a:r>
            <a:r>
              <a:rPr kumimoji="0" lang="ru-RU" sz="1800" b="0" i="0" u="none" strike="noStrike" kern="1200" cap="none" spc="0" normalizeH="0" baseline="0" noProof="0" dirty="0" err="1">
                <a:ln>
                  <a:noFill/>
                </a:ln>
                <a:solidFill>
                  <a:prstClr val="black"/>
                </a:solidFill>
                <a:effectLst/>
                <a:uLnTx/>
                <a:uFillTx/>
                <a:latin typeface="Calibri"/>
                <a:ea typeface="+mn-ea"/>
                <a:cs typeface="+mn-cs"/>
              </a:rPr>
              <a:t>д.э.н</a:t>
            </a:r>
            <a:r>
              <a:rPr kumimoji="0" lang="ru-RU" sz="1800" b="0" i="0" u="none" strike="noStrike" kern="1200" cap="none" spc="0" normalizeH="0" baseline="0" noProof="0" dirty="0">
                <a:ln>
                  <a:noFill/>
                </a:ln>
                <a:solidFill>
                  <a:prstClr val="black"/>
                </a:solidFill>
                <a:effectLst/>
                <a:uLnTx/>
                <a:uFillTx/>
                <a:latin typeface="Calibri"/>
                <a:ea typeface="+mn-ea"/>
                <a:cs typeface="+mn-cs"/>
              </a:rPr>
              <a:t>. профессор</a:t>
            </a:r>
          </a:p>
        </p:txBody>
      </p:sp>
    </p:spTree>
    <p:extLst>
      <p:ext uri="{BB962C8B-B14F-4D97-AF65-F5344CB8AC3E}">
        <p14:creationId xmlns:p14="http://schemas.microsoft.com/office/powerpoint/2010/main" val="2856191775"/>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1874</TotalTime>
  <Words>4946</Words>
  <Application>Microsoft Office PowerPoint</Application>
  <PresentationFormat>Экран (4:3)</PresentationFormat>
  <Paragraphs>852</Paragraphs>
  <Slides>215</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215</vt:i4>
      </vt:variant>
    </vt:vector>
  </HeadingPairs>
  <TitlesOfParts>
    <vt:vector size="216"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Уровни территориального планирования</vt:lpstr>
      <vt:lpstr>Презентация PowerPoint</vt:lpstr>
      <vt:lpstr>Презентация PowerPoint</vt:lpstr>
      <vt:lpstr>Классификация ресурсов</vt:lpstr>
      <vt:lpstr>Презентация PowerPoint</vt:lpstr>
      <vt:lpstr>Презентация PowerPoint</vt:lpstr>
      <vt:lpstr>Презентация PowerPoint</vt:lpstr>
      <vt:lpstr>В качестве примера рассмотрим управление природными ресурсами</vt:lpstr>
      <vt:lpstr>Презентация PowerPoint</vt:lpstr>
      <vt:lpstr>Презентация PowerPoint</vt:lpstr>
      <vt:lpstr>Презентация PowerPoint</vt:lpstr>
      <vt:lpstr>Презентация PowerPoint</vt:lpstr>
      <vt:lpstr>Презентация PowerPoint</vt:lpstr>
      <vt:lpstr>Экономические инструменты управления развитием территории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Правовое регулирование в сфере государственного территориального управления субъектов РФ</vt:lpstr>
      <vt:lpstr>Презентация PowerPoint</vt:lpstr>
      <vt:lpstr>В соответствии с действующим законодательством территориальное управление осуществляется на следующих трех уровнях: </vt:lpstr>
      <vt:lpstr>Презентация PowerPoint</vt:lpstr>
      <vt:lpstr>Презентация PowerPoint</vt:lpstr>
      <vt:lpstr>Презентация PowerPoint</vt:lpstr>
      <vt:lpstr>Инвестиционная политика как один из механизмов государственного территориального управления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Определение индивидуальных физических, экономических, социальных  и юридических характеристик объекта недвижимости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Недвижимость одновременно является и товаром и инвестиционным активом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Кадастровая стоимость</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Государственная инвентаризация недвижимости</vt:lpstr>
      <vt:lpstr>Государственное регулирование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Система  государственного и муниципального  управления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Схема управления муниципальной недвижимостью</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Алгоритм управления муниципальной недвижимостью</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Слава</dc:creator>
  <cp:lastModifiedBy>Пользователь</cp:lastModifiedBy>
  <cp:revision>390</cp:revision>
  <cp:lastPrinted>2018-11-08T09:05:19Z</cp:lastPrinted>
  <dcterms:created xsi:type="dcterms:W3CDTF">2018-10-04T18:46:07Z</dcterms:created>
  <dcterms:modified xsi:type="dcterms:W3CDTF">2024-09-09T06:09:11Z</dcterms:modified>
</cp:coreProperties>
</file>