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0"/>
  </p:notesMasterIdLst>
  <p:sldIdLst>
    <p:sldId id="256" r:id="rId2"/>
    <p:sldId id="444" r:id="rId3"/>
    <p:sldId id="445" r:id="rId4"/>
    <p:sldId id="446" r:id="rId5"/>
    <p:sldId id="447" r:id="rId6"/>
    <p:sldId id="448" r:id="rId7"/>
    <p:sldId id="449" r:id="rId8"/>
    <p:sldId id="450" r:id="rId9"/>
    <p:sldId id="451" r:id="rId10"/>
    <p:sldId id="452" r:id="rId11"/>
    <p:sldId id="453" r:id="rId12"/>
    <p:sldId id="454" r:id="rId13"/>
    <p:sldId id="455" r:id="rId14"/>
    <p:sldId id="456" r:id="rId15"/>
    <p:sldId id="457" r:id="rId16"/>
    <p:sldId id="318" r:id="rId17"/>
    <p:sldId id="458" r:id="rId18"/>
    <p:sldId id="459" r:id="rId19"/>
    <p:sldId id="460" r:id="rId20"/>
    <p:sldId id="461" r:id="rId21"/>
    <p:sldId id="462" r:id="rId22"/>
    <p:sldId id="463" r:id="rId23"/>
    <p:sldId id="464" r:id="rId24"/>
    <p:sldId id="465" r:id="rId25"/>
    <p:sldId id="466" r:id="rId26"/>
    <p:sldId id="467" r:id="rId27"/>
    <p:sldId id="4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295" r:id="rId55"/>
    <p:sldId id="296" r:id="rId56"/>
    <p:sldId id="297" r:id="rId57"/>
    <p:sldId id="298" r:id="rId58"/>
    <p:sldId id="257" r:id="rId59"/>
    <p:sldId id="469" r:id="rId60"/>
    <p:sldId id="470" r:id="rId61"/>
    <p:sldId id="471" r:id="rId62"/>
    <p:sldId id="472" r:id="rId63"/>
    <p:sldId id="473" r:id="rId64"/>
    <p:sldId id="474" r:id="rId65"/>
    <p:sldId id="475" r:id="rId66"/>
    <p:sldId id="476" r:id="rId67"/>
    <p:sldId id="477" r:id="rId68"/>
    <p:sldId id="478" r:id="rId69"/>
    <p:sldId id="479" r:id="rId70"/>
    <p:sldId id="480" r:id="rId71"/>
    <p:sldId id="481" r:id="rId72"/>
    <p:sldId id="482" r:id="rId73"/>
    <p:sldId id="483" r:id="rId74"/>
    <p:sldId id="484" r:id="rId75"/>
    <p:sldId id="485" r:id="rId76"/>
    <p:sldId id="486" r:id="rId77"/>
    <p:sldId id="487" r:id="rId78"/>
    <p:sldId id="488" r:id="rId79"/>
    <p:sldId id="489" r:id="rId80"/>
    <p:sldId id="490" r:id="rId81"/>
    <p:sldId id="491" r:id="rId82"/>
    <p:sldId id="492" r:id="rId83"/>
    <p:sldId id="493" r:id="rId84"/>
    <p:sldId id="494" r:id="rId85"/>
    <p:sldId id="495" r:id="rId86"/>
    <p:sldId id="496" r:id="rId87"/>
    <p:sldId id="497" r:id="rId88"/>
    <p:sldId id="498" r:id="rId89"/>
    <p:sldId id="499" r:id="rId90"/>
    <p:sldId id="500" r:id="rId91"/>
    <p:sldId id="501" r:id="rId92"/>
    <p:sldId id="502" r:id="rId93"/>
    <p:sldId id="503" r:id="rId94"/>
    <p:sldId id="504" r:id="rId95"/>
    <p:sldId id="505" r:id="rId96"/>
    <p:sldId id="506" r:id="rId97"/>
    <p:sldId id="507" r:id="rId98"/>
    <p:sldId id="508" r:id="rId99"/>
    <p:sldId id="509" r:id="rId100"/>
    <p:sldId id="510" r:id="rId101"/>
    <p:sldId id="511" r:id="rId102"/>
    <p:sldId id="512" r:id="rId103"/>
    <p:sldId id="513" r:id="rId104"/>
    <p:sldId id="514" r:id="rId105"/>
    <p:sldId id="515" r:id="rId106"/>
    <p:sldId id="516" r:id="rId107"/>
    <p:sldId id="517" r:id="rId108"/>
    <p:sldId id="518" r:id="rId109"/>
    <p:sldId id="519" r:id="rId110"/>
    <p:sldId id="520" r:id="rId111"/>
    <p:sldId id="521" r:id="rId112"/>
    <p:sldId id="522" r:id="rId113"/>
    <p:sldId id="523" r:id="rId114"/>
    <p:sldId id="524" r:id="rId115"/>
    <p:sldId id="525" r:id="rId116"/>
    <p:sldId id="526" r:id="rId117"/>
    <p:sldId id="528" r:id="rId118"/>
    <p:sldId id="529" r:id="rId119"/>
    <p:sldId id="530" r:id="rId120"/>
    <p:sldId id="531" r:id="rId121"/>
    <p:sldId id="532" r:id="rId122"/>
    <p:sldId id="533" r:id="rId123"/>
    <p:sldId id="534" r:id="rId124"/>
    <p:sldId id="535" r:id="rId125"/>
    <p:sldId id="536" r:id="rId126"/>
    <p:sldId id="537" r:id="rId127"/>
    <p:sldId id="299" r:id="rId128"/>
    <p:sldId id="258" r:id="rId129"/>
    <p:sldId id="266" r:id="rId130"/>
    <p:sldId id="260" r:id="rId131"/>
    <p:sldId id="261" r:id="rId132"/>
    <p:sldId id="262" r:id="rId133"/>
    <p:sldId id="263" r:id="rId134"/>
    <p:sldId id="264" r:id="rId135"/>
    <p:sldId id="265" r:id="rId136"/>
    <p:sldId id="259" r:id="rId137"/>
    <p:sldId id="267" r:id="rId138"/>
    <p:sldId id="268" r:id="rId1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FF66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5" autoAdjust="0"/>
    <p:restoredTop sz="86384" autoAdjust="0"/>
  </p:normalViewPr>
  <p:slideViewPr>
    <p:cSldViewPr>
      <p:cViewPr varScale="1">
        <p:scale>
          <a:sx n="95" d="100"/>
          <a:sy n="95" d="100"/>
        </p:scale>
        <p:origin x="163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47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ED95C0-82CD-4309-BF79-FF9AF22BE133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017F0-C4CB-4B7F-83B5-D8FBCAFCE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488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F34D-1FBA-4C1E-9E18-B8A2B57A742D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F849-60C9-46E4-BE0B-2302E2BFF8BA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8C2CE-6C96-4E83-A9D6-20516A16009B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15824-DAAE-4789-852A-54FBDEF22D9A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8752E-5C50-469E-B40B-C46550A4FE64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906DF-51B2-4E54-A14F-95B10E78E2D2}" type="datetime1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9601-9DD0-4B21-8B83-46EA68F51E7F}" type="datetime1">
              <a:rPr lang="ru-RU" smtClean="0"/>
              <a:t>12.09.2024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3FC3-DBE6-49CB-A670-FE0A30A71EA1}" type="datetime1">
              <a:rPr lang="ru-RU" smtClean="0"/>
              <a:t>12.09.2024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A2DF-38C3-4DB8-8044-5715E29E0948}" type="datetime1">
              <a:rPr lang="ru-RU" smtClean="0"/>
              <a:t>12.09.2024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8703-2E47-4C64-A0FC-02C975DC1174}" type="datetime1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5F2F-B2CB-4E37-849F-AA6F8CECE8B9}" type="datetime1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AED25-22CF-4B3A-AC3E-98D38B994049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Дисциплина: ЭКОНОМИКА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naukaservis@rambler.r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AB0990-3049-43F7-B2C9-7B46FC2FB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664" y="1241326"/>
            <a:ext cx="8134672" cy="2187674"/>
          </a:xfrm>
        </p:spPr>
        <p:txBody>
          <a:bodyPr>
            <a:normAutofit/>
          </a:bodyPr>
          <a:lstStyle/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дисциплина. ЭКОНОМИКА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D24990B-1AA9-4034-8E87-D68104E14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5596" y="3429000"/>
            <a:ext cx="6872808" cy="1752600"/>
          </a:xfrm>
        </p:spPr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Баженов Сергей Иванович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экономических наук,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профессор, член-корреспондент МАНЕБ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AF7D2B-95DE-4CC6-8411-A2A7BD2BCAB9}"/>
              </a:ext>
            </a:extLst>
          </p:cNvPr>
          <p:cNvSpPr txBox="1"/>
          <p:nvPr/>
        </p:nvSpPr>
        <p:spPr>
          <a:xfrm>
            <a:off x="5868752" y="6029672"/>
            <a:ext cx="3275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naukaservis@rambler.ru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Тел.: 8 922-181-40-15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677138-7508-41EF-85B3-037911E75ACF}"/>
              </a:ext>
            </a:extLst>
          </p:cNvPr>
          <p:cNvSpPr txBox="1"/>
          <p:nvPr/>
        </p:nvSpPr>
        <p:spPr>
          <a:xfrm>
            <a:off x="504664" y="602967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www.b-si.ru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E6D122-8706-4D0A-AC2B-E26C0B90B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</a:t>
            </a:fld>
            <a:endParaRPr 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46FBBAB0-B1B6-4105-9BAC-E55FAD1C4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596677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4C6C2EA0-A161-4B90-8007-9E837FA5B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72650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1\Downloads\image-7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0"/>
            <a:ext cx="9143240" cy="685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21666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1\Downloads\image-8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24328" y="6309320"/>
            <a:ext cx="1296144" cy="548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7740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1\Downloads\img9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66686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1\Downloads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95748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104</a:t>
            </a:fld>
            <a:endParaRPr lang="ru-RU"/>
          </a:p>
        </p:txBody>
      </p:sp>
      <p:pic>
        <p:nvPicPr>
          <p:cNvPr id="41986" name="Picture 2" descr="C:\Users\1\Downloads\img1987747_Nominalnyie_i_realnyie_dohodyi_naseleni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9163"/>
            <a:ext cx="91440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75220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1\Downloads\slide-5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25985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57" y="26064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к теме 6. Доходы в рыночной экономике и их распределение.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 fontScale="70000" lnSpcReduction="20000"/>
          </a:bodyPr>
          <a:lstStyle/>
          <a:p>
            <a:pPr marL="0" indent="432000">
              <a:spcBef>
                <a:spcPts val="0"/>
              </a:spcBef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Понятие дохода: экономическая теория.</a:t>
            </a:r>
          </a:p>
          <a:p>
            <a:pPr marL="0" indent="432000">
              <a:spcBef>
                <a:spcPts val="0"/>
              </a:spcBef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Факторы формирования заработной платы.</a:t>
            </a:r>
          </a:p>
          <a:p>
            <a:pPr marL="0" indent="432000">
              <a:spcBef>
                <a:spcPts val="0"/>
              </a:spcBef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Конкретные факторы влияющие на уровень заработной платы и её величину.</a:t>
            </a:r>
          </a:p>
          <a:p>
            <a:pPr marL="0" indent="432000">
              <a:spcBef>
                <a:spcPts val="0"/>
              </a:spcBef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Процент, как фактор дохода собственника капитала. Эффективная процентная ставка.</a:t>
            </a:r>
          </a:p>
          <a:p>
            <a:pPr marL="0" indent="432000">
              <a:spcBef>
                <a:spcPts val="0"/>
              </a:spcBef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Чистая производительность капитала. Номинальная и реальная процентная ставка.</a:t>
            </a:r>
          </a:p>
          <a:p>
            <a:pPr marL="0" indent="432000">
              <a:spcBef>
                <a:spcPts val="0"/>
              </a:spcBef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Проблема выбора ставки дисконтирования. Механизм формирования прибыли.</a:t>
            </a:r>
          </a:p>
          <a:p>
            <a:pPr marL="0" indent="432000">
              <a:spcBef>
                <a:spcPts val="0"/>
              </a:spcBef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Экономическая природа прибыли, её виды. Марксистская трактовка прибыли. </a:t>
            </a:r>
          </a:p>
          <a:p>
            <a:pPr marL="0" indent="432000">
              <a:spcBef>
                <a:spcPts val="0"/>
              </a:spcBef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Величина экономической прибыли.</a:t>
            </a:r>
          </a:p>
          <a:p>
            <a:pPr marL="0" indent="432000">
              <a:spcBef>
                <a:spcPts val="0"/>
              </a:spcBef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Рента и цена земли. Структура доходов населения.</a:t>
            </a:r>
          </a:p>
          <a:p>
            <a:pPr marL="0" indent="432000">
              <a:spcBef>
                <a:spcPts val="0"/>
              </a:spcBef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Номинальные и реальные доходы населения.</a:t>
            </a:r>
          </a:p>
          <a:p>
            <a:pPr marL="0" indent="432000">
              <a:spcBef>
                <a:spcPts val="0"/>
              </a:spcBef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Принципиальная схема формирования доходов населения.</a:t>
            </a:r>
          </a:p>
          <a:p>
            <a:pPr marL="0" indent="432000">
              <a:spcBef>
                <a:spcPts val="0"/>
              </a:spcBef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Государственное регулирование доходов.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09362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DE385-0C09-4D08-AEE8-C9DEC82DC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031839"/>
            <a:ext cx="8928992" cy="2794322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7.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Конкуренция и монополия.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B2F5F37-B613-43C3-8DE0-FFA8F78C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107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15495AA-7DFC-40EB-9752-690EA6BF2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55084536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знак, еда, телефон&#10;&#10;Автоматически созданное описание">
            <a:extLst>
              <a:ext uri="{FF2B5EF4-FFF2-40B4-BE49-F238E27FC236}">
                <a16:creationId xmlns:a16="http://schemas.microsoft.com/office/drawing/2014/main" id="{DCC9CE2F-E044-42B8-B771-158F95527E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 hidden="1">
            <a:extLst>
              <a:ext uri="{FF2B5EF4-FFF2-40B4-BE49-F238E27FC236}">
                <a16:creationId xmlns:a16="http://schemas.microsoft.com/office/drawing/2014/main" id="{41AF211E-7EEF-43A2-9A38-0CE7B2938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19B0651-EE4F-4900-A07F-96A6BFA9D0F0}" type="slidenum">
              <a:rPr lang="ru-RU" smtClean="0"/>
              <a:pPr>
                <a:spcAft>
                  <a:spcPts val="600"/>
                </a:spcAft>
              </a:pPr>
              <a:t>108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33971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бутылка, газет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BF921844-9FD0-47AA-B4A8-0BD0032D0F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 hidden="1">
            <a:extLst>
              <a:ext uri="{FF2B5EF4-FFF2-40B4-BE49-F238E27FC236}">
                <a16:creationId xmlns:a16="http://schemas.microsoft.com/office/drawing/2014/main" id="{7EA3BDB2-D774-4E2E-9A1E-35527F734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19B0651-EE4F-4900-A07F-96A6BFA9D0F0}" type="slidenum">
              <a:rPr lang="ru-RU" smtClean="0"/>
              <a:pPr>
                <a:spcAft>
                  <a:spcPts val="600"/>
                </a:spcAft>
              </a:pPr>
              <a:t>109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055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5F9229C0-7CC7-4F80-BC34-80E26273FE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t="1871" r="1963" b="4671"/>
          <a:stretch/>
        </p:blipFill>
        <p:spPr>
          <a:xfrm>
            <a:off x="36484" y="92960"/>
            <a:ext cx="9071031" cy="667208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14536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тол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89B0CB33-8C10-4A37-AF56-245B375CD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 hidden="1">
            <a:extLst>
              <a:ext uri="{FF2B5EF4-FFF2-40B4-BE49-F238E27FC236}">
                <a16:creationId xmlns:a16="http://schemas.microsoft.com/office/drawing/2014/main" id="{5C265A1A-027E-49B9-85D5-6136A3989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19B0651-EE4F-4900-A07F-96A6BFA9D0F0}" type="slidenum">
              <a:rPr lang="ru-RU" smtClean="0"/>
              <a:pPr>
                <a:spcAft>
                  <a:spcPts val="600"/>
                </a:spcAft>
              </a:pPr>
              <a:t>110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65967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F15F902-94CD-4A52-8F39-06353F77C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111</a:t>
            </a:fld>
            <a:endParaRPr lang="ru-RU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9536E138-1657-4724-87AF-FC9BE271A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28776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99A5A1A-67D0-4758-90AA-E25B0516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112</a:t>
            </a:fld>
            <a:endParaRPr lang="ru-RU"/>
          </a:p>
        </p:txBody>
      </p:sp>
      <p:pic>
        <p:nvPicPr>
          <p:cNvPr id="4" name="Рисунок 3" descr="Изображение выглядит как бутылка, стол, бумага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B89F2671-C5E5-4B84-B162-F3EE48AD3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9799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96F410A-0DBB-4188-A981-59F758970A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 hidden="1">
            <a:extLst>
              <a:ext uri="{FF2B5EF4-FFF2-40B4-BE49-F238E27FC236}">
                <a16:creationId xmlns:a16="http://schemas.microsoft.com/office/drawing/2014/main" id="{2C22B531-529C-4CDD-83A9-040385032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19B0651-EE4F-4900-A07F-96A6BFA9D0F0}" type="slidenum">
              <a:rPr lang="ru-RU" smtClean="0"/>
              <a:pPr>
                <a:spcAft>
                  <a:spcPts val="600"/>
                </a:spcAft>
              </a:pPr>
              <a:t>113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59618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177F108-9E59-4770-970B-68BDA63B0D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 hidden="1">
            <a:extLst>
              <a:ext uri="{FF2B5EF4-FFF2-40B4-BE49-F238E27FC236}">
                <a16:creationId xmlns:a16="http://schemas.microsoft.com/office/drawing/2014/main" id="{64F4547E-F537-4601-BFBA-6BBF927BF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19B0651-EE4F-4900-A07F-96A6BFA9D0F0}" type="slidenum">
              <a:rPr lang="ru-RU" smtClean="0"/>
              <a:pPr>
                <a:spcAft>
                  <a:spcPts val="600"/>
                </a:spcAft>
              </a:pPr>
              <a:t>114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70874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E9D0DC3-02F0-4A97-9EC1-C36339D57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115</a:t>
            </a:fld>
            <a:endParaRPr lang="ru-RU"/>
          </a:p>
        </p:txBody>
      </p:sp>
      <p:pic>
        <p:nvPicPr>
          <p:cNvPr id="4" name="Рисунок 3" descr="Изображение выглядит как стол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407A598D-E370-48A1-92F4-D5DB2013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8546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DFEE8FD-6C3C-46B7-8AEB-8FACB729B4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 hidden="1">
            <a:extLst>
              <a:ext uri="{FF2B5EF4-FFF2-40B4-BE49-F238E27FC236}">
                <a16:creationId xmlns:a16="http://schemas.microsoft.com/office/drawing/2014/main" id="{6EF045C2-0738-43DA-AC3F-E93451FBB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19B0651-EE4F-4900-A07F-96A6BFA9D0F0}" type="slidenum">
              <a:rPr lang="ru-RU" smtClean="0"/>
              <a:pPr>
                <a:spcAft>
                  <a:spcPts val="600"/>
                </a:spcAft>
              </a:pPr>
              <a:t>116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09198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C8A6FBC-94B6-4CED-A5D7-37D692EED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117</a:t>
            </a:fld>
            <a:endParaRPr lang="ru-RU"/>
          </a:p>
        </p:txBody>
      </p:sp>
      <p:pic>
        <p:nvPicPr>
          <p:cNvPr id="4" name="Рисунок 3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AD5208BF-53A8-4DC1-819F-CA256298D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862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7DC7B9C-316B-4E57-89B7-4CCC06D09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118</a:t>
            </a:fld>
            <a:endParaRPr lang="ru-RU"/>
          </a:p>
        </p:txBody>
      </p:sp>
      <p:pic>
        <p:nvPicPr>
          <p:cNvPr id="4" name="Рисунок 3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B96980DE-9F6F-4AC5-BB1F-D0C69B51D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9491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5CA022F4-483E-4ED0-ACC8-F99323F0F8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 hidden="1">
            <a:extLst>
              <a:ext uri="{FF2B5EF4-FFF2-40B4-BE49-F238E27FC236}">
                <a16:creationId xmlns:a16="http://schemas.microsoft.com/office/drawing/2014/main" id="{901D4ECD-7495-4EC0-8DFC-89D745321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19B0651-EE4F-4900-A07F-96A6BFA9D0F0}" type="slidenum">
              <a:rPr lang="ru-RU" smtClean="0"/>
              <a:pPr>
                <a:spcAft>
                  <a:spcPts val="600"/>
                </a:spcAft>
              </a:pPr>
              <a:t>119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480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DCBA390-55C9-4FE5-83B5-2C6155DC5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83911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E79E267C-712C-42E4-B83D-63E372D0C2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 hidden="1">
            <a:extLst>
              <a:ext uri="{FF2B5EF4-FFF2-40B4-BE49-F238E27FC236}">
                <a16:creationId xmlns:a16="http://schemas.microsoft.com/office/drawing/2014/main" id="{79BEC46A-8F8E-40ED-A432-6D17BB982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19B0651-EE4F-4900-A07F-96A6BFA9D0F0}" type="slidenum">
              <a:rPr lang="ru-RU" smtClean="0"/>
              <a:pPr>
                <a:spcAft>
                  <a:spcPts val="600"/>
                </a:spcAft>
              </a:pPr>
              <a:t>120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35900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C687ABF-CE5E-4215-8106-C2C941381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121</a:t>
            </a:fld>
            <a:endParaRPr lang="ru-RU"/>
          </a:p>
        </p:txBody>
      </p:sp>
      <p:pic>
        <p:nvPicPr>
          <p:cNvPr id="4" name="Рисунок 3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919F9587-64EE-499D-AAFB-93BD74A81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4543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54656E27-626A-4A8C-9815-3CFA734DA3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 hidden="1">
            <a:extLst>
              <a:ext uri="{FF2B5EF4-FFF2-40B4-BE49-F238E27FC236}">
                <a16:creationId xmlns:a16="http://schemas.microsoft.com/office/drawing/2014/main" id="{E8FD9737-E0E1-408B-9558-BEFEB1A78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19B0651-EE4F-4900-A07F-96A6BFA9D0F0}" type="slidenum">
              <a:rPr lang="ru-RU" smtClean="0"/>
              <a:pPr>
                <a:spcAft>
                  <a:spcPts val="600"/>
                </a:spcAft>
              </a:pPr>
              <a:t>122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81241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7812C0A-5BBE-494C-BD56-4CA0D223A7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 hidden="1">
            <a:extLst>
              <a:ext uri="{FF2B5EF4-FFF2-40B4-BE49-F238E27FC236}">
                <a16:creationId xmlns:a16="http://schemas.microsoft.com/office/drawing/2014/main" id="{C83DFE7F-935B-49EB-A2A0-7A77189F5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19B0651-EE4F-4900-A07F-96A6BFA9D0F0}" type="slidenum">
              <a:rPr lang="ru-RU" smtClean="0"/>
              <a:pPr>
                <a:spcAft>
                  <a:spcPts val="600"/>
                </a:spcAft>
              </a:pPr>
              <a:t>123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70897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13CD93B-5603-481D-B1E0-C70CA4B3F8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 hidden="1">
            <a:extLst>
              <a:ext uri="{FF2B5EF4-FFF2-40B4-BE49-F238E27FC236}">
                <a16:creationId xmlns:a16="http://schemas.microsoft.com/office/drawing/2014/main" id="{232675D4-713F-4A41-85DE-1C093F16B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19B0651-EE4F-4900-A07F-96A6BFA9D0F0}" type="slidenum">
              <a:rPr lang="ru-RU" smtClean="0"/>
              <a:pPr>
                <a:spcAft>
                  <a:spcPts val="600"/>
                </a:spcAft>
              </a:pPr>
              <a:t>124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39932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7273048-21C6-4917-B809-054F8DF574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 hidden="1">
            <a:extLst>
              <a:ext uri="{FF2B5EF4-FFF2-40B4-BE49-F238E27FC236}">
                <a16:creationId xmlns:a16="http://schemas.microsoft.com/office/drawing/2014/main" id="{8EB7DFC5-4ACB-4EF6-90D3-DF908BDB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19B0651-EE4F-4900-A07F-96A6BFA9D0F0}" type="slidenum">
              <a:rPr lang="ru-RU" smtClean="0"/>
              <a:pPr>
                <a:spcAft>
                  <a:spcPts val="600"/>
                </a:spcAft>
              </a:pPr>
              <a:t>125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7498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B5CD95D3-9193-4647-BC11-3E677B7FF4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 hidden="1">
            <a:extLst>
              <a:ext uri="{FF2B5EF4-FFF2-40B4-BE49-F238E27FC236}">
                <a16:creationId xmlns:a16="http://schemas.microsoft.com/office/drawing/2014/main" id="{5455469B-4E71-4887-A85C-54F80554B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19B0651-EE4F-4900-A07F-96A6BFA9D0F0}" type="slidenum">
              <a:rPr lang="ru-RU" smtClean="0"/>
              <a:pPr>
                <a:spcAft>
                  <a:spcPts val="600"/>
                </a:spcAft>
              </a:pPr>
              <a:t>126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31802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DE385-0C09-4D08-AEE8-C9DEC82DC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031839"/>
            <a:ext cx="8928992" cy="2794322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8.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национальных счетов (СНС)и макроэкономические показатели. Макроэкономическое равновесие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B2F5F37-B613-43C3-8DE0-FFA8F78C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127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15495AA-7DFC-40EB-9752-690EA6BF2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09158186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презентация\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B919AA-CA61-46CE-BE6D-84494156C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60468450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1\Desktop\презентация\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892304-E624-48E3-9B0C-54BD964E8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224439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AA5647F3-77ED-46C3-B5D1-4E3B5767E6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0" y="0"/>
            <a:ext cx="9144000" cy="616530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26561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презентация\slide-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2" y="-1"/>
            <a:ext cx="9126687" cy="683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1763930-A7CF-41E3-9A91-4F39B4246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75285466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презентация\slide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18B0CE-BC6A-49CD-AD0E-1863F0612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32077677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презентация\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4D561D5-6FCD-4A0B-9C21-068988C75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87845092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презентация\slide-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09CE8A2-412F-4BAD-BED6-4DA9CC2E7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73479126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презентация\slide-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"/>
          <a:stretch/>
        </p:blipFill>
        <p:spPr bwMode="auto">
          <a:xfrm>
            <a:off x="0" y="-1"/>
            <a:ext cx="9144000" cy="657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A3207DD-8251-4FB9-B7C0-F98DEE8C3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41818120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презентация\8407355_444304305.pdf-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7C62EE8-2EBF-4D69-894B-51ED5431E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11294634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презентация\1841_html_m5f9418d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049708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6A1B42C-2891-4476-893C-D25A474CA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1457588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esktop\презентация\slide-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4"/>
          <a:stretch/>
        </p:blipFill>
        <p:spPr bwMode="auto">
          <a:xfrm>
            <a:off x="0" y="260648"/>
            <a:ext cx="9144000" cy="631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137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E5D3251-C9BE-4849-8ED5-DC271DBBB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23128127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Desktop\презентация\slide-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81A788-F551-4AE4-955B-BC66B765D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514609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55DB17E2-EC01-4CDF-BDFA-E2C36CD623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931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FAF59B45-A25B-4CCC-8DA1-2733587AD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358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400BE1AE-6866-49EE-ABB0-DA049A0CC1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r="2750"/>
          <a:stretch/>
        </p:blipFill>
        <p:spPr>
          <a:xfrm>
            <a:off x="29517" y="476672"/>
            <a:ext cx="9114483" cy="566124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429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DE385-0C09-4D08-AEE8-C9DEC82DC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031839"/>
            <a:ext cx="8928992" cy="2794322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рыночного хозяйства и его структура.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B2F5F37-B613-43C3-8DE0-FFA8F78C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0AD313D-99F1-4F4B-B1E7-43C91C78D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686198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0D3B587D-DBD4-4814-BFCF-C020CC4191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229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47E24F6B-9989-43EA-B754-6A715B1501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670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DE385-0C09-4D08-AEE8-C9DEC82DC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031839"/>
            <a:ext cx="8928992" cy="2794322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в экономику. Экономическая теория и её развитие.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B2F5F37-B613-43C3-8DE0-FFA8F78C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EDD2AF-1168-494A-AF43-0669B72E8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219258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4DEBF15-A1E2-46C0-8385-C00413388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035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A85859-9002-49E9-B9FD-C0FC824FE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803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A86B5D15-652F-4223-9145-84B59EC274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" t="9959" r="3857"/>
          <a:stretch/>
        </p:blipFill>
        <p:spPr>
          <a:xfrm>
            <a:off x="0" y="0"/>
            <a:ext cx="9151946" cy="652534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695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DE385-0C09-4D08-AEE8-C9DEC82DC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031839"/>
            <a:ext cx="8928992" cy="2794322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3.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Предпринимательская деятельность и её формы.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B2F5F37-B613-43C3-8DE0-FFA8F78C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0AD313D-99F1-4F4B-B1E7-43C91C78D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032476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43FFF0B-D77B-4695-9DB8-6EAEBCC7C5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142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D4D12C7-0010-4AFA-9383-D6F8A51196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911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0E21D4-F593-4B5C-9CE8-81335AC5F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8" y="919353"/>
            <a:ext cx="8963025" cy="5019294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546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B9FC5437-1A56-4079-AD4B-2211B275A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45" y="0"/>
            <a:ext cx="7836509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3948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DE385-0C09-4D08-AEE8-C9DEC82DC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031839"/>
            <a:ext cx="8928992" cy="2794322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4.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 производства. Издержки производства и прибыль.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B2F5F37-B613-43C3-8DE0-FFA8F78C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0AD313D-99F1-4F4B-B1E7-43C91C78D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6495155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Новая папка\img5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" r="1131" b="1980"/>
          <a:stretch/>
        </p:blipFill>
        <p:spPr bwMode="auto">
          <a:xfrm>
            <a:off x="-16978" y="-1"/>
            <a:ext cx="9160977" cy="686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02D29F-967C-47F3-AE26-6B90D1A19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123137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:a16="http://schemas.microsoft.com/office/drawing/2014/main" id="{E2981BFD-5AD2-4022-8562-E1CEBF529EC3}"/>
              </a:ext>
            </a:extLst>
          </p:cNvPr>
          <p:cNvSpPr txBox="1">
            <a:spLocks/>
          </p:cNvSpPr>
          <p:nvPr/>
        </p:nvSpPr>
        <p:spPr>
          <a:xfrm>
            <a:off x="251520" y="1124744"/>
            <a:ext cx="8784976" cy="60486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– совокупность производственных отношений, складывающихся в сфере производства, распределения, обмена и потребления продуктов труда на определенной ступени общественного развития.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678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Новая папка\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DDA703F-3348-400C-846B-F3BE99CE5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10643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Новая папка\slide-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64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E97BA2C-9174-4F18-972E-2D3391E6D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9873232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Новая папка\slide-6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9CFFE16-AB26-411C-961B-FC444E572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858972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Новая папка\(4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37"/>
          <a:stretch/>
        </p:blipFill>
        <p:spPr bwMode="auto">
          <a:xfrm>
            <a:off x="2650" y="620688"/>
            <a:ext cx="9142413" cy="543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535991-3652-4A68-A413-99150D19C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6788903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Новая папка\img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" y="0"/>
            <a:ext cx="9135163" cy="685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855C83-E123-4747-ACF2-4F1042730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9963872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Новая папка\img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9612" r="4437"/>
          <a:stretch/>
        </p:blipFill>
        <p:spPr bwMode="auto">
          <a:xfrm>
            <a:off x="388188" y="332656"/>
            <a:ext cx="8350369" cy="619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35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388424" y="6021288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EBD3BFC-E75E-4450-A2E5-01B882890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2286476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Новая папка\slide-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2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59DE90B-7EB9-41DE-874B-E5BB2C0D8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6510530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esktop\Новая папка\slide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37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5A2EB32-E231-451C-A87F-A440687B7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3346751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esktop\Новая папка\d1c45c7ccb5fad84f9443455039882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F7A2A46-B077-4A7C-9086-BA788818D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7496939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Desktop\Новая папка\img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8BCED68-2F7C-483D-BE57-071C335CD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287306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E51DE9D-49DC-463E-A83F-6965F0CCB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5922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0465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40</a:t>
            </a:fld>
            <a:endParaRPr lang="ru-RU"/>
          </a:p>
        </p:txBody>
      </p:sp>
      <p:pic>
        <p:nvPicPr>
          <p:cNvPr id="12290" name="Picture 2" descr="C:\Users\1\Desktop\Новая папка\slide-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0"/>
          <a:stretch/>
        </p:blipFill>
        <p:spPr bwMode="auto">
          <a:xfrm>
            <a:off x="33414" y="1"/>
            <a:ext cx="9003081" cy="645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1BEE4CF-57BE-4C71-B564-222CABAB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4475645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\Desktop\Новая папка\slide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" y="45"/>
            <a:ext cx="9143880" cy="684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360F416-9CFA-44FE-A2BA-B2430A227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3307766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esktop\Новая папка\image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02BE80-2276-4691-9231-37B66BBBD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671246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43</a:t>
            </a:fld>
            <a:endParaRPr lang="ru-RU"/>
          </a:p>
        </p:txBody>
      </p:sp>
      <p:pic>
        <p:nvPicPr>
          <p:cNvPr id="15362" name="Picture 2" descr="C:\Users\1\Desktop\Новая папка\img8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4FEC44-1748-4897-85E9-FC7F90CD8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40465476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44</a:t>
            </a:fld>
            <a:endParaRPr lang="ru-RU"/>
          </a:p>
        </p:txBody>
      </p:sp>
      <p:pic>
        <p:nvPicPr>
          <p:cNvPr id="16386" name="Picture 2" descr="C:\Users\1\Desktop\Новая папка\1_45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7" r="16736"/>
          <a:stretch/>
        </p:blipFill>
        <p:spPr bwMode="auto">
          <a:xfrm>
            <a:off x="2721" y="260648"/>
            <a:ext cx="9105783" cy="602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BF0F39-D951-444E-AB69-A5592EFE4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41691975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1\Desktop\Новая папка\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82ADE6-177D-41E0-9768-F3D4DB46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5626620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1\Desktop\Новая папка\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A1BD5-B7AF-40EE-923A-557E008C5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9542413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1\Desktop\Новая папка\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524328" y="332656"/>
            <a:ext cx="1224136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F95BE18-19B2-4A9D-811F-500241DDD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420729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1\Desktop\Новая папка\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18280E-B161-4E88-8189-12D13C8B8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3928939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1\Desktop\Новая папка\slide-14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2"/>
            <a:ext cx="9144000" cy="68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882B058-5C0A-41BC-AD8C-7763F8FA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285871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бутылка, стол, рабочий стол, телефон&#10;&#10;Автоматически созданное описание">
            <a:extLst>
              <a:ext uri="{FF2B5EF4-FFF2-40B4-BE49-F238E27FC236}">
                <a16:creationId xmlns:a16="http://schemas.microsoft.com/office/drawing/2014/main" id="{ABBAD72C-9ACC-4E5C-AED2-790323601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3442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1\Desktop\Новая папка\38021346_114069815.pdf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3EBAB1C-E0F9-43E5-A955-B4471E338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5553196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1\Desktop\Новая папка\screen5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2AA6289-778A-4D50-A137-AC0AB2DC0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9789466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1\Desktop\Новая папка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350FDF-8D45-4C3E-BB52-78C82E769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3764861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1\Desktop\Новая папка\screen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D3D176-1427-47C6-ABC6-7E5D4C2FF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7465929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1\Desktop\Новая папка\image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404664"/>
            <a:ext cx="72008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F507D52-F7B9-4326-8A51-48D7789B0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9415116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1\Desktop\Новая папка\slide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7934" r="5887" b="6082"/>
          <a:stretch/>
        </p:blipFill>
        <p:spPr bwMode="auto">
          <a:xfrm>
            <a:off x="18845" y="253702"/>
            <a:ext cx="9089058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188640"/>
            <a:ext cx="43204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923F401-D748-42D8-8859-C81440D1E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49056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1\Desktop\Новая папка\slide-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4" y="20839"/>
            <a:ext cx="9145454" cy="685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38078F-270F-454E-9C40-C825D8F58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7400085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1\Desktop\Новая папка\image-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" y="450"/>
            <a:ext cx="9143400" cy="68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57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7EE2D4B-8376-4116-9B07-F2C9140C3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1570228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DE385-0C09-4D08-AEE8-C9DEC82DC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algn="l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4. Вопросы: Факторы производства. Издержки производства и прибыль.</a:t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1.Факторы производства и их классификация, спрос.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Виды капитала. Формы собственности на землю. Государственный мониторинг земли.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Земельный кадастр. Рента и цена земли. Виды земельной ренты. Типы рынка земли, цена земли. Факторы, формирующие рыночную стоимость. Формы оплаты за землю.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Труд как экономический ресурс. Человек в экономической системе и экономических отношениях. Биржа труда, центры занятости. Теневой рынок рынка труда.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Структура издержек и классификация. Постоянные, переменные, средние, предельные, альтернативные издержки. Экономическая природа прибыли, сущность, виды и теория прибыли.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B2F5F37-B613-43C3-8DE0-FFA8F78C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5AB2F1B-0883-4256-A3DA-84974F33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7863599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DE385-0C09-4D08-AEE8-C9DEC82DC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031839"/>
            <a:ext cx="8928992" cy="2794322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5.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Ценообразование в рыночной экономике.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B2F5F37-B613-43C3-8DE0-FFA8F78C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15495AA-7DFC-40EB-9752-690EA6BF2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431736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CDA4D2B-B3C6-4C86-B353-096335302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166"/>
            <a:ext cx="8676456" cy="676966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1131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B337F1-5C3A-4618-BE93-E0C91D36D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2315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D9B8E887-5755-40D8-841F-DF8D9E9D29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7643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5B2BFA0D-0088-404D-BD49-07D295C9CF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257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BFEA61B-2671-4E4B-88D1-A47FB13BAC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1550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F02B260-9D5F-4D11-810E-5A5033D583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9"/>
          <a:stretch/>
        </p:blipFill>
        <p:spPr>
          <a:xfrm>
            <a:off x="395536" y="68262"/>
            <a:ext cx="8225399" cy="6721475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7540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34451563-F001-46D6-B408-6649CBDF2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9950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87C84215-B647-45D6-9EC4-E98CCD4EC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7388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B6439A5-B86E-47CB-A32C-BCC0E8B192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0944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F7CF75E8-E7B6-4BB7-A6D7-C571308CCA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5911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C18CAFD-F542-4587-AA12-938CDBD1DB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713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97FCF9E-8366-468D-8B00-5CBA7F991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4238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3820D0A-16F8-4FCD-93CA-78D3B5940B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3738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43226222-125E-402E-9F36-6380DD672D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157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743BFD7-20BD-4FCF-B35C-53310B16F1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0897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C028EB-7AAE-4D62-B648-AD16D0BBFB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8256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DE614E-D384-4003-B879-1090FDC93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3023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B9E6808C-C3D3-47DA-98E2-C3F77DB34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5711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8EB0EAC4-2170-45A5-9F77-D9C2A97151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1818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94BADCE1-9470-4020-8799-14BE7A726F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6139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тол&#10;&#10;Автоматически созданное описание">
            <a:extLst>
              <a:ext uri="{FF2B5EF4-FFF2-40B4-BE49-F238E27FC236}">
                <a16:creationId xmlns:a16="http://schemas.microsoft.com/office/drawing/2014/main" id="{B071E6C8-F053-4F48-A8F4-C57372FB37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4948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DE385-0C09-4D08-AEE8-C9DEC82DC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031839"/>
            <a:ext cx="8928992" cy="2794322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6.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в рыночной экономике и их распределение.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B2F5F37-B613-43C3-8DE0-FFA8F78C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15495AA-7DFC-40EB-9752-690EA6BF2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896884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985CB12D-B306-4766-A922-02CA351D91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4" r="6746" b="22774"/>
          <a:stretch/>
        </p:blipFill>
        <p:spPr>
          <a:xfrm>
            <a:off x="0" y="836712"/>
            <a:ext cx="9035752" cy="454636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3833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1\Downloads\scree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16416" y="6165304"/>
            <a:ext cx="432048" cy="2880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4716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1\Downloads\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1059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1\Downloads\slide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4272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1\Downloads\image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3196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1\Downloads\slide-3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764704"/>
            <a:ext cx="36004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253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85</a:t>
            </a:fld>
            <a:endParaRPr lang="ru-RU"/>
          </a:p>
        </p:txBody>
      </p:sp>
      <p:pic>
        <p:nvPicPr>
          <p:cNvPr id="22530" name="Picture 2" descr="C:\Users\1\Downloads\slide_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9181"/>
          <a:stretch/>
        </p:blipFill>
        <p:spPr bwMode="auto">
          <a:xfrm>
            <a:off x="0" y="457200"/>
            <a:ext cx="9144001" cy="577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42444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86</a:t>
            </a:fld>
            <a:endParaRPr lang="ru-RU"/>
          </a:p>
        </p:txBody>
      </p:sp>
      <p:pic>
        <p:nvPicPr>
          <p:cNvPr id="23554" name="Picture 2" descr="C:\Users\1\Downloads\137268248_157928733.pdf-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2" b="5409"/>
          <a:stretch/>
        </p:blipFill>
        <p:spPr bwMode="auto">
          <a:xfrm>
            <a:off x="0" y="629728"/>
            <a:ext cx="9144000" cy="585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85321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1\Downloads\image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0985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1\Downloads\image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" y="0"/>
            <a:ext cx="9142909" cy="685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6901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1\Downloads\slide-5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64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948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DD5E1062-395D-44CC-985F-BC7683394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" y="-1"/>
            <a:ext cx="9142033" cy="684759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33251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90</a:t>
            </a:fld>
            <a:endParaRPr lang="ru-RU"/>
          </a:p>
        </p:txBody>
      </p:sp>
      <p:pic>
        <p:nvPicPr>
          <p:cNvPr id="27650" name="Picture 2" descr="C:\Users\1\Downloads\img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1"/>
          <a:stretch/>
        </p:blipFill>
        <p:spPr bwMode="auto">
          <a:xfrm>
            <a:off x="0" y="0"/>
            <a:ext cx="9144000" cy="640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01057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1\Downloads\014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10885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92</a:t>
            </a:fld>
            <a:endParaRPr lang="ru-RU"/>
          </a:p>
        </p:txBody>
      </p:sp>
      <p:pic>
        <p:nvPicPr>
          <p:cNvPr id="29698" name="Picture 2" descr="C:\Users\1\Downloads\slide_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56"/>
          <a:stretch/>
        </p:blipFill>
        <p:spPr bwMode="auto">
          <a:xfrm>
            <a:off x="0" y="0"/>
            <a:ext cx="9144000" cy="596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7185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1\Downloads\slide-4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64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73502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1\Downloads\Slid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88640"/>
            <a:ext cx="288032" cy="360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69773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1\Downloads\img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" t="14591" r="3585" b="7295"/>
          <a:stretch/>
        </p:blipFill>
        <p:spPr bwMode="auto">
          <a:xfrm>
            <a:off x="24249" y="548680"/>
            <a:ext cx="9100142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39979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1\Downloads\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91419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1\Downloads\slide-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" y="404"/>
            <a:ext cx="9155881" cy="685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20455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98</a:t>
            </a:fld>
            <a:endParaRPr lang="ru-RU"/>
          </a:p>
        </p:txBody>
      </p:sp>
      <p:pic>
        <p:nvPicPr>
          <p:cNvPr id="35842" name="Picture 2" descr="C:\Users\1\Downloads\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548680"/>
            <a:ext cx="43204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23431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1\Downloads\img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2231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486</Words>
  <Application>Microsoft Office PowerPoint</Application>
  <PresentationFormat>Экран (4:3)</PresentationFormat>
  <Paragraphs>218</Paragraphs>
  <Slides>138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138</vt:i4>
      </vt:variant>
    </vt:vector>
  </HeadingPairs>
  <TitlesOfParts>
    <vt:vector size="142" baseType="lpstr">
      <vt:lpstr>Arial</vt:lpstr>
      <vt:lpstr>Calibri</vt:lpstr>
      <vt:lpstr>Times New Roman</vt:lpstr>
      <vt:lpstr>Тема Office</vt:lpstr>
      <vt:lpstr>Учебная дисциплина. ЭКОНОМИКА</vt:lpstr>
      <vt:lpstr>Тема 1. Введение в экономику. Экономическая теория и её развитие.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 2. Основы рыночного хозяйства и его структура.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 3. Предпринимательская деятельность и её формы.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 4. Факторы производства. Издержки производства и прибыль.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 4. Вопросы: Факторы производства. Издержки производства и прибыль.  1.Факторы производства и их классификация, спрос. 2. Виды капитала. Формы собственности на землю. Государственный мониторинг земли. 3. Земельный кадастр. Рента и цена земли. Виды земельной ренты. Типы рынка земли, цена земли. Факторы, формирующие рыночную стоимость. Формы оплаты за землю. 4. Труд как экономический ресурс. Человек в экономической системе и экономических отношениях. Биржа труда, центры занятости. Теневой рынок рынка труда. 5. Структура издержек и классификация. Постоянные, переменные, средние, предельные, альтернативные издержки. Экономическая природа прибыли, сущность, виды и теория прибыли.</vt:lpstr>
      <vt:lpstr>Тема 5. Ценообразование в рыночной экономике.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 6. Доходы в рыночной экономике и их распределение.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Вопросы к теме 6. Доходы в рыночной экономике и их распределение.</vt:lpstr>
      <vt:lpstr>Тема 7. Конкуренция и монополия.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 8. Система национальных счетов (СНС)и макроэкономические показатели. Макроэкономическое равновесие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Учебная дисциплина. ЭКОНОМИКА</dc:title>
  <dc:creator>Светлана Баженова</dc:creator>
  <cp:lastModifiedBy>Иван Лешуков</cp:lastModifiedBy>
  <cp:revision>22</cp:revision>
  <dcterms:created xsi:type="dcterms:W3CDTF">2020-10-11T10:28:46Z</dcterms:created>
  <dcterms:modified xsi:type="dcterms:W3CDTF">2024-09-12T04:56:21Z</dcterms:modified>
</cp:coreProperties>
</file>