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8"/>
  </p:notesMasterIdLst>
  <p:sldIdLst>
    <p:sldId id="256" r:id="rId2"/>
    <p:sldId id="300" r:id="rId3"/>
    <p:sldId id="322" r:id="rId4"/>
    <p:sldId id="323" r:id="rId5"/>
    <p:sldId id="325" r:id="rId6"/>
    <p:sldId id="326" r:id="rId7"/>
    <p:sldId id="327" r:id="rId8"/>
    <p:sldId id="329" r:id="rId9"/>
    <p:sldId id="330" r:id="rId10"/>
    <p:sldId id="331" r:id="rId11"/>
    <p:sldId id="332" r:id="rId12"/>
    <p:sldId id="334" r:id="rId13"/>
    <p:sldId id="335" r:id="rId14"/>
    <p:sldId id="336" r:id="rId15"/>
    <p:sldId id="337" r:id="rId16"/>
    <p:sldId id="339" r:id="rId17"/>
    <p:sldId id="340" r:id="rId18"/>
    <p:sldId id="341" r:id="rId19"/>
    <p:sldId id="343" r:id="rId20"/>
    <p:sldId id="344" r:id="rId21"/>
    <p:sldId id="345" r:id="rId22"/>
    <p:sldId id="346" r:id="rId23"/>
    <p:sldId id="347" r:id="rId24"/>
    <p:sldId id="348" r:id="rId25"/>
    <p:sldId id="350" r:id="rId26"/>
    <p:sldId id="351" r:id="rId27"/>
    <p:sldId id="352" r:id="rId28"/>
    <p:sldId id="353" r:id="rId29"/>
    <p:sldId id="321" r:id="rId30"/>
    <p:sldId id="301" r:id="rId31"/>
    <p:sldId id="302" r:id="rId32"/>
    <p:sldId id="303" r:id="rId33"/>
    <p:sldId id="304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20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3" r:id="rId55"/>
    <p:sldId id="364" r:id="rId56"/>
    <p:sldId id="365" r:id="rId57"/>
    <p:sldId id="366" r:id="rId58"/>
    <p:sldId id="367" r:id="rId59"/>
    <p:sldId id="368" r:id="rId60"/>
    <p:sldId id="370" r:id="rId61"/>
    <p:sldId id="371" r:id="rId62"/>
    <p:sldId id="372" r:id="rId63"/>
    <p:sldId id="373" r:id="rId64"/>
    <p:sldId id="374" r:id="rId65"/>
    <p:sldId id="375" r:id="rId66"/>
    <p:sldId id="376" r:id="rId67"/>
    <p:sldId id="377" r:id="rId68"/>
    <p:sldId id="378" r:id="rId69"/>
    <p:sldId id="380" r:id="rId70"/>
    <p:sldId id="381" r:id="rId71"/>
    <p:sldId id="382" r:id="rId72"/>
    <p:sldId id="383" r:id="rId73"/>
    <p:sldId id="384" r:id="rId74"/>
    <p:sldId id="385" r:id="rId75"/>
    <p:sldId id="386" r:id="rId76"/>
    <p:sldId id="388" r:id="rId77"/>
    <p:sldId id="389" r:id="rId78"/>
    <p:sldId id="390" r:id="rId79"/>
    <p:sldId id="391" r:id="rId80"/>
    <p:sldId id="392" r:id="rId81"/>
    <p:sldId id="393" r:id="rId82"/>
    <p:sldId id="394" r:id="rId83"/>
    <p:sldId id="395" r:id="rId84"/>
    <p:sldId id="396" r:id="rId85"/>
    <p:sldId id="397" r:id="rId86"/>
    <p:sldId id="399" r:id="rId87"/>
    <p:sldId id="400" r:id="rId88"/>
    <p:sldId id="401" r:id="rId89"/>
    <p:sldId id="402" r:id="rId90"/>
    <p:sldId id="403" r:id="rId91"/>
    <p:sldId id="404" r:id="rId92"/>
    <p:sldId id="406" r:id="rId93"/>
    <p:sldId id="407" r:id="rId94"/>
    <p:sldId id="408" r:id="rId95"/>
    <p:sldId id="409" r:id="rId96"/>
    <p:sldId id="410" r:id="rId97"/>
    <p:sldId id="411" r:id="rId98"/>
    <p:sldId id="412" r:id="rId99"/>
    <p:sldId id="413" r:id="rId100"/>
    <p:sldId id="414" r:id="rId101"/>
    <p:sldId id="415" r:id="rId102"/>
    <p:sldId id="416" r:id="rId103"/>
    <p:sldId id="417" r:id="rId104"/>
    <p:sldId id="418" r:id="rId105"/>
    <p:sldId id="419" r:id="rId106"/>
    <p:sldId id="420" r:id="rId107"/>
    <p:sldId id="421" r:id="rId108"/>
    <p:sldId id="422" r:id="rId109"/>
    <p:sldId id="424" r:id="rId110"/>
    <p:sldId id="426" r:id="rId111"/>
    <p:sldId id="427" r:id="rId112"/>
    <p:sldId id="428" r:id="rId113"/>
    <p:sldId id="429" r:id="rId114"/>
    <p:sldId id="431" r:id="rId115"/>
    <p:sldId id="432" r:id="rId116"/>
    <p:sldId id="433" r:id="rId117"/>
    <p:sldId id="434" r:id="rId118"/>
    <p:sldId id="435" r:id="rId119"/>
    <p:sldId id="436" r:id="rId120"/>
    <p:sldId id="437" r:id="rId121"/>
    <p:sldId id="438" r:id="rId122"/>
    <p:sldId id="439" r:id="rId123"/>
    <p:sldId id="440" r:id="rId124"/>
    <p:sldId id="441" r:id="rId125"/>
    <p:sldId id="442" r:id="rId126"/>
    <p:sldId id="443" r:id="rId1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FF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7" autoAdjust="0"/>
    <p:restoredTop sz="86384" autoAdjust="0"/>
  </p:normalViewPr>
  <p:slideViewPr>
    <p:cSldViewPr>
      <p:cViewPr>
        <p:scale>
          <a:sx n="25" d="100"/>
          <a:sy n="25" d="100"/>
        </p:scale>
        <p:origin x="4254" y="15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47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D95C0-82CD-4309-BF79-FF9AF22BE133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017F0-C4CB-4B7F-83B5-D8FBCAFCE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48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F34D-1FBA-4C1E-9E18-B8A2B57A742D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F849-60C9-46E4-BE0B-2302E2BFF8BA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C2CE-6C96-4E83-A9D6-20516A16009B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5824-DAAE-4789-852A-54FBDEF22D9A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752E-5C50-469E-B40B-C46550A4FE64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06DF-51B2-4E54-A14F-95B10E78E2D2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9601-9DD0-4B21-8B83-46EA68F51E7F}" type="datetime1">
              <a:rPr lang="ru-RU" smtClean="0"/>
              <a:t>12.09.2024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3FC3-DBE6-49CB-A670-FE0A30A71EA1}" type="datetime1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A2DF-38C3-4DB8-8044-5715E29E0948}" type="datetime1">
              <a:rPr lang="ru-RU" smtClean="0"/>
              <a:t>12.09.2024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8703-2E47-4C64-A0FC-02C975DC1174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5F2F-B2CB-4E37-849F-AA6F8CECE8B9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AED25-22CF-4B3A-AC3E-98D38B994049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aukaservis@rambler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B0990-3049-43F7-B2C9-7B46FC2FB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664" y="1241326"/>
            <a:ext cx="8134672" cy="2187674"/>
          </a:xfrm>
        </p:spPr>
        <p:txBody>
          <a:bodyPr>
            <a:norm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дисциплина. ЭКОНОМИКА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24990B-1AA9-4034-8E87-D68104E14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5596" y="3429000"/>
            <a:ext cx="6872808" cy="1752600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Баженов Сергей Иванович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экономических наук,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профессор, член-корреспондент МАНЕБ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AF7D2B-95DE-4CC6-8411-A2A7BD2BCAB9}"/>
              </a:ext>
            </a:extLst>
          </p:cNvPr>
          <p:cNvSpPr txBox="1"/>
          <p:nvPr/>
        </p:nvSpPr>
        <p:spPr>
          <a:xfrm>
            <a:off x="5868752" y="6029672"/>
            <a:ext cx="327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naukaservis@rambler.ru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8 922-181-40-15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77138-7508-41EF-85B3-037911E75ACF}"/>
              </a:ext>
            </a:extLst>
          </p:cNvPr>
          <p:cNvSpPr txBox="1"/>
          <p:nvPr/>
        </p:nvSpPr>
        <p:spPr>
          <a:xfrm>
            <a:off x="504664" y="602967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www.b-si.ru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6D122-8706-4D0A-AC2B-E26C0B90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46FBBAB0-B1B6-4105-9BAC-E55FAD1C4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59667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ownloads\image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5BEEE4D-3CE2-45B9-A52B-67DDA4862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609363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\Downloads\d9aa6f0235b5035ef3370364ce01b66c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70674E3-9240-46D4-924F-C025A1343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1745911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1\Downloads\139487361_159592246.pdf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3DFDAD-45BF-46F9-9767-81F3BA580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3489182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1\Downloads\Kakie-byvayut-vidy-nalo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8BD3BA-7F9A-431F-8C3A-6215E2CA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5121638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1\Downloads\nalogi__lekciya_4.1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22641" r="7430"/>
          <a:stretch/>
        </p:blipFill>
        <p:spPr bwMode="auto">
          <a:xfrm>
            <a:off x="35495" y="332656"/>
            <a:ext cx="901385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426C80-C5B5-43B9-A722-823228934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4506077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к теме 10. Финансовые и кредитно-банковские отношения. Налоговая политика.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997152"/>
          </a:xfrm>
        </p:spPr>
        <p:txBody>
          <a:bodyPr>
            <a:normAutofit fontScale="62500" lnSpcReduction="20000"/>
          </a:bodyPr>
          <a:lstStyle/>
          <a:p>
            <a:pPr marL="0" indent="4320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Понятие финансовой системы. Сущность и функции финансов.</a:t>
            </a:r>
          </a:p>
          <a:p>
            <a:pPr marL="0" indent="4320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Финансовый рынок. Рынок ценных бумаг: структура и виды. Суррогатные ценный бумаги.</a:t>
            </a:r>
          </a:p>
          <a:p>
            <a:pPr marL="0" indent="4320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Фондовая биржа: задачи, функции, сделки.</a:t>
            </a:r>
          </a:p>
          <a:p>
            <a:pPr marL="0" indent="4320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Сущность и функции кредита. Кредитные сделки и ресурсы. Анализ структуры кредитных ресурсов.</a:t>
            </a:r>
          </a:p>
          <a:p>
            <a:pPr marL="0" indent="4320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Функции Центрального Банка. Инструменты регулирования ликвидности банковской системы. Кредитная эмиссия.</a:t>
            </a:r>
          </a:p>
          <a:p>
            <a:pPr marL="0" indent="4320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Функции коммерческого банка. Классификация банковских операций. Виды банковских счетов.</a:t>
            </a:r>
          </a:p>
          <a:p>
            <a:pPr marL="0" indent="4320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Страхование и его объекты. Пенсионный фонд. Инвестиционный фонд. Виды инвестиционных фондов.</a:t>
            </a:r>
          </a:p>
          <a:p>
            <a:pPr marL="0" indent="4320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Государственный бюджет: доходы и расходы. Государственный долг. Бюджетный дефицит. Бюджетная политика РФ.</a:t>
            </a:r>
          </a:p>
          <a:p>
            <a:pPr marL="0" indent="4320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Налоги, их сущность и функции, элементы, виды. Налоговый механизм.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D3B4B-CFAA-4CEB-B181-B4177FCC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0437127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11.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аспекты социальной политики государства.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21E6B0-AA5E-4A43-BB4E-0A2664982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20690797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презентация\slide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49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6CCDE7-110B-4566-AEE4-9F6D08F3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03258943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107</a:t>
            </a:fld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050" name="Picture 2" descr="C:\Users\1\Desktop\презентация\slide_2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6660232" y="5949280"/>
              <a:ext cx="2232248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71BB4B-3F32-4D34-8205-21085356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5665150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презентация\img1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6AD0AD-3A3D-43D6-A41B-5F36E29E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6418710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презентация\slide-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8" t="8977" r="3120" b="300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484EB9-65AD-4EB4-9827-B0DD8BDB6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263595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ownloads\image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361BF2-23E8-4287-8C38-CB928614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5249141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презентация\img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29701E-9118-45A3-B4BC-FE2EA4D7A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0502133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презентация\slid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0" y="-1"/>
            <a:ext cx="9152990" cy="686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20272" y="5589240"/>
            <a:ext cx="1872208" cy="936104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660232" y="188640"/>
            <a:ext cx="1872208" cy="14401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47729F-248F-4C22-82BF-EA6FD8867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75817984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презентация\screen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1" b="825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5975E1-FEFB-49DC-9673-39B8D3FC0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97372658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презентация\img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C25AAE3-BB66-4934-A785-B1C6A280F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68480602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презентация\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2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26C14D-791E-4A23-B445-D3A5E181D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43394714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115</a:t>
            </a:fld>
            <a:endParaRPr lang="ru-RU"/>
          </a:p>
        </p:txBody>
      </p:sp>
      <p:pic>
        <p:nvPicPr>
          <p:cNvPr id="13314" name="Picture 2" descr="C:\Users\1\Desktop\презентация\0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5" b="10282"/>
          <a:stretch/>
        </p:blipFill>
        <p:spPr bwMode="auto">
          <a:xfrm>
            <a:off x="1547664" y="0"/>
            <a:ext cx="60917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79A0E17-4EBC-4F12-BFAD-2C983B0EC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63449907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презентация\slide-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28FF4C-C33C-44B9-8758-B22820A74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22019180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esktop\презентация\slide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7AED2A-9403-49EB-AAC5-E75F06D79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33885500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118</a:t>
            </a:fld>
            <a:endParaRPr lang="ru-RU"/>
          </a:p>
        </p:txBody>
      </p:sp>
      <p:pic>
        <p:nvPicPr>
          <p:cNvPr id="16386" name="Picture 2" descr="C:\Users\1\Desktop\презентация\64390182_163338248.pdf-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5210" r="2687" b="2557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E6C1F82-E77E-461D-85FC-3ABF176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62387937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esktop\презентация\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46C27F-5911-44EA-888A-61F52C736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336712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ownloads\slide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740352" y="6165304"/>
            <a:ext cx="648072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3803A9-A278-4032-83BA-F6FB4054D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78406632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esktop\презентация\slide-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16632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A7693DB-D226-4CF3-8809-7EB4EBB2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36391917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esktop\презентация\slide-8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965623-C2B5-442C-8619-C7A3A23C8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76040149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esktop\презентация\slide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1A4548-9472-429F-8B7D-AD8E14675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29677117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esktop\презентация\slide-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" y="943"/>
            <a:ext cx="9144089" cy="684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C072A0-BC70-47E6-9C94-ED3901A4A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92319053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\Desktop\презентация\slide_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r="4603" b="885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F62498-E367-4CA9-8C86-8619F6CC3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87088932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презентация\img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" y="-6132"/>
            <a:ext cx="9143185" cy="685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B15207-D783-41F6-BD43-831E064F4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09446798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к теме 11. Экономические аспекты социальной политики государства.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 fontScale="70000" lnSpcReduction="20000"/>
          </a:bodyPr>
          <a:lstStyle/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Взаимосвязь между социальной политикой и уровнем экономического развития общества.</a:t>
            </a:r>
          </a:p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Политика на рынке труда по улучшению спроса и предложения.</a:t>
            </a:r>
          </a:p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Занятость и безработица.</a:t>
            </a:r>
          </a:p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Содержание работы по улучшению занятости населения.</a:t>
            </a:r>
          </a:p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Помощь безработным. Виды государственной политики и меры регулирования труда.</a:t>
            </a:r>
          </a:p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Международная организация труда. Рекомендации МОТ.</a:t>
            </a:r>
          </a:p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Уровень жизни. Классификация социальных пособий.</a:t>
            </a:r>
          </a:p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Основные направления социальной политики государства.</a:t>
            </a:r>
          </a:p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Социальные нормы: понятие и виды.</a:t>
            </a:r>
          </a:p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Структура, цели, задачи социальной политики РФ. Минимальные социальные стандарты уровня жизни населения.</a:t>
            </a:r>
          </a:p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Понятия, виды социального обеспечения.</a:t>
            </a:r>
          </a:p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Бедность, причины. Формы социальной поддержки. Приоритетные национальные проекты в социальной сфере РФ.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66DA61-752A-4CC7-9561-F15453276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639936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ownloads\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D60551-0762-4A48-89C7-27C670FD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777432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ownloads\image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CD9921-57EB-4777-98C5-E29D25556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03696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ownloads\1598894087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" y="0"/>
            <a:ext cx="9144089" cy="684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E0EFA2-F4ED-456D-A5C9-22CD4B29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960885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ownloads\slide-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EEBDBC-CE10-4E7D-8675-63116D5F8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69703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ownloads\slide-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" y="0"/>
            <a:ext cx="914385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B6CA39-8BE7-486A-A88C-594E520CA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510073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ownloads\pic4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6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E1E8CC-95E8-4487-9431-036A8697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897428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\Downloads\00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84A686-041C-48D7-BCDF-9BB915FD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797591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9.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Закономерности денежного обращения и инфляция.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0BC787-820C-4D75-9600-B8AE8B270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11090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ownloads\319cc6d2243b7a24813fea43adbb05ad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F451F4-5BF6-41BA-9492-8017D668A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956814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ownloads\slide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C41169-0BF8-4965-88D5-1F42B492A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750014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ownloads\105050547_11659856.pdf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9AF11B-1A5D-46B3-816B-79C8CDE86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375132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  <p:pic>
        <p:nvPicPr>
          <p:cNvPr id="26626" name="Picture 2" descr="C:\Users\1\Downloads\0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" b="5787"/>
          <a:stretch/>
        </p:blipFill>
        <p:spPr bwMode="auto">
          <a:xfrm>
            <a:off x="-6452" y="0"/>
            <a:ext cx="9150451" cy="682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EA41896-007C-44E8-A830-2369A29D0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221921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1\Downloads\screen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AF28F6D-E15E-4F92-9244-88BA277E2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142277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1\Downloads\slide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E18527-7A57-4EBE-B374-571D03045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581639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\Downloads\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CE53C-D069-43B1-A09F-E318D1343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53945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\Downloads\-39251535_96339917.pdf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EEC19B-B6A9-4392-8F98-9D5038722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083380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к теме 9. Закономерности денежного обращения и инфляция.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412776"/>
            <a:ext cx="9108504" cy="5445224"/>
          </a:xfrm>
        </p:spPr>
        <p:txBody>
          <a:bodyPr>
            <a:normAutofit fontScale="85000" lnSpcReduction="20000"/>
          </a:bodyPr>
          <a:lstStyle/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Закон денежного обращения. Понятие инфляции. Происхождение денег. Сущность и функции, ликвидность, эволюция.</a:t>
            </a:r>
          </a:p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Историческая эволюция денег. Разновидность золотого стандарта. Количество денег в обращении. Спрос на деньги.</a:t>
            </a:r>
          </a:p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Количественная теория денег. Монетаризм. Кейнсианская теория денег. Предложение денег. Денежные агрегаты.</a:t>
            </a:r>
          </a:p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Инструменты денежной политики. Понятие, сущность, виды инфляции.</a:t>
            </a:r>
          </a:p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Типы инфляции. Виды причин инфляции. Адаптивные инфляционные ожидания и их типы.</a:t>
            </a:r>
          </a:p>
          <a:p>
            <a:pPr marL="0" indent="4320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Инфляционный спрос, предложения, изменение и социально-экономические последствия. Антиинфляционная политика государства. Инструменты преодоления кризиса.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7210E9-9C5E-4B5A-8E4F-D460934D9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265055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12.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рост и государственное регулирование экономики.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0317AC9-15B4-4B55-9D6D-94277CE51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348321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ownloads\454573765a6039120f8980fc5314c105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8D3454-3723-4737-B68D-9CAC5FB91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93190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\Desktop\Новая папка\slide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" y="584"/>
            <a:ext cx="9144599" cy="685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11488C-AA7E-453E-B8DE-8869D1E52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516744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\Desktop\Новая папка\slid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EE333E-1D78-4218-B004-EE3A37F4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24080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1\Desktop\Новая папка\3c6ac2ab2afceb96124decad1c9ad42d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" y="-1"/>
            <a:ext cx="9144359" cy="685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3F2BE5-0DA8-463E-A2F5-E52DD6431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840981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1\Desktop\Новая папка\image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0D6A99-1224-4459-BD29-13B58A149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247385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\Desktop\Новая папка\screen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23143B-4434-4A59-89C5-50466085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657761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1\Desktop\Новая папка\slide-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1" b="10891"/>
          <a:stretch/>
        </p:blipFill>
        <p:spPr bwMode="auto">
          <a:xfrm>
            <a:off x="0" y="554"/>
            <a:ext cx="9144000" cy="691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02F9BBA-911A-47B5-B1A6-F80374A5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907910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1\Desktop\Новая папка\slid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44D3BF-BFA7-4BA8-B665-441F0815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196901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1\Desktop\Новая папка\slide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9449FD-0522-4659-A8D0-1EDAEBE0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64170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1\Desktop\Новая папка\slide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5DDB5FE-EC96-4286-B992-67D4003B8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868590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/>
          </a:p>
        </p:txBody>
      </p:sp>
      <p:pic>
        <p:nvPicPr>
          <p:cNvPr id="40962" name="Picture 2" descr="C:\Users\1\Desktop\Новая папка\slide-4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" b="34355"/>
          <a:stretch/>
        </p:blipFill>
        <p:spPr bwMode="auto">
          <a:xfrm>
            <a:off x="10080" y="992037"/>
            <a:ext cx="9133919" cy="441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9D33A3-7073-4F8B-88B0-64FF3E858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202653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ownloads\screen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3547B07-4125-4A0B-95AB-58F5E9BF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569481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1\Desktop\Новая папка\slide-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E4E887-93F8-463E-A23B-EA95DD04E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018715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/>
          </a:p>
        </p:txBody>
      </p:sp>
      <p:pic>
        <p:nvPicPr>
          <p:cNvPr id="43010" name="Picture 2" descr="C:\Users\1\Desktop\Новая папка\279973d77276c7e97257f46f3e780f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5408" r="5661" b="9686"/>
          <a:stretch/>
        </p:blipFill>
        <p:spPr bwMode="auto">
          <a:xfrm>
            <a:off x="414068" y="370936"/>
            <a:ext cx="8212347" cy="582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476672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DF09E3-6A8B-410E-967D-556ED5BEF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000598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42</a:t>
            </a:fld>
            <a:endParaRPr lang="ru-RU"/>
          </a:p>
        </p:txBody>
      </p:sp>
      <p:pic>
        <p:nvPicPr>
          <p:cNvPr id="44034" name="Picture 2" descr="C:\Users\1\Desktop\Новая папка\hello_html_m4bc84f0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2644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E59B887-7D63-49A8-B0C3-7265246A5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84345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1\Desktop\Новая папка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44624"/>
            <a:ext cx="1115616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C77D1A-3217-4F54-9C46-FCA2F1BA3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1275238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12. Вопросы: Экономический рост и государственное регулирование экономики.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Понятие: экономический рост, экономический цикл, экономические циклы классификация.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Теория экономического роста: сущность. Необходимость вмешательства государства в рыночную экономику, её причины и формы.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Недостатки вмешательства государства в экономику. Функции государства в рыночной экономике .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Роль государства в рыночной экономике и ограничения.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Факторы, обуславливающие вмешательство государства в экономические процессы и его функции. Производство общественных благ.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5B318D0-0112-4260-A85A-E93D23F5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110908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13.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отношения в системе мирового хозяйства.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4C2158-2E8E-4EBF-90D1-E3343FCDC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5488396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ownloads\slid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0F5AA7-C227-4F3B-8140-65EA1F30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623675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ownloads\slide-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3C48C8-8206-4B01-9E23-7F2E18B9C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1463867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48</a:t>
            </a:fld>
            <a:endParaRPr lang="ru-RU"/>
          </a:p>
        </p:txBody>
      </p:sp>
      <p:pic>
        <p:nvPicPr>
          <p:cNvPr id="3074" name="Picture 2" descr="C:\Users\1\Downloads\ad0d0b0e20c7cac2377aff987da8086a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" y="0"/>
            <a:ext cx="9144659" cy="686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4E69EA7-099F-41E9-B019-CAFCE877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155445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ownloads\slid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954F433-882C-4838-AEF5-8EF172CB8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987924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ownloads\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5E0270E-B366-4AAA-968A-D4097304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9460119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50</a:t>
            </a:fld>
            <a:endParaRPr lang="ru-RU"/>
          </a:p>
        </p:txBody>
      </p:sp>
      <p:pic>
        <p:nvPicPr>
          <p:cNvPr id="5122" name="Picture 2" descr="C:\Users\1\Downloads\scree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" y="0"/>
            <a:ext cx="9118037" cy="683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A9246A-2250-45E9-90AE-0EFA225D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500315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ownloads\slide-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00EF26-8AEC-4796-B51F-FE6DDE5B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8830382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ownloads\imag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6298C69-AAD4-47E3-8D91-F5B84C325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3732742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ownloads\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" y="150"/>
            <a:ext cx="9143490" cy="68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D7BBB1-0658-4F6D-A5B9-A2997087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5506288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54</a:t>
            </a:fld>
            <a:endParaRPr lang="ru-RU"/>
          </a:p>
        </p:txBody>
      </p:sp>
      <p:pic>
        <p:nvPicPr>
          <p:cNvPr id="9218" name="Picture 2" descr="C:\Users\1\Downloads\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" y="1176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387BFB-4B7F-4392-B26F-3D0C14594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5764457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ownloads\slide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r="1056" b="6267"/>
          <a:stretch/>
        </p:blipFill>
        <p:spPr bwMode="auto">
          <a:xfrm>
            <a:off x="-6722" y="0"/>
            <a:ext cx="9071907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E07B5C-9D1C-44D2-BBE5-E61B1B0AB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2724939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56</a:t>
            </a:fld>
            <a:endParaRPr lang="ru-RU"/>
          </a:p>
        </p:txBody>
      </p:sp>
      <p:pic>
        <p:nvPicPr>
          <p:cNvPr id="11266" name="Picture 2" descr="C:\Users\1\Downloads\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DF08F58-BA88-4931-A0CD-06C548573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7236379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ownloads\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95867FE-D419-43D9-8C4E-B4A1ADAA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5472053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ownloads\slide-2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DCCAE0-60CE-48D6-AED9-CE5C5B06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5861125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ownloads\slide-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99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ECDECC-D175-4EB8-A89D-54F6D02C8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440048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ownloads\slide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4C763B-CBED-44CE-ABB1-91972A05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7134704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ownloads\slide-3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" y="464"/>
            <a:ext cx="9155801" cy="685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4D48D1-FA4B-42FB-971C-DF3FA452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9057023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ownloads\slide-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9" b="13468"/>
          <a:stretch/>
        </p:blipFill>
        <p:spPr bwMode="auto">
          <a:xfrm>
            <a:off x="0" y="93837"/>
            <a:ext cx="9144000" cy="676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B34AC62-1695-4BDD-9284-185E07A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7576282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ownloads\Kak-podrazdelyaetsya-trudovaya-migratsiya-rabochej-sil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" r="5977" b="1654"/>
          <a:stretch/>
        </p:blipFill>
        <p:spPr bwMode="auto">
          <a:xfrm>
            <a:off x="-1906" y="0"/>
            <a:ext cx="9145906" cy="68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802F33-674F-458E-8F47-424AA363F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341806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ownloads\image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1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E5257E0-00C2-42C9-A471-1655768D3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750531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ownloads\slide-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73"/>
            <a:ext cx="9036496" cy="676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C374FA-DB68-4804-914A-8F3A051E6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949905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ownloads\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A9E50B-62DD-4FF7-8D49-31678B20C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2777936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\Downloads\slide-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642" b="2642"/>
          <a:stretch/>
        </p:blipFill>
        <p:spPr bwMode="auto">
          <a:xfrm>
            <a:off x="0" y="1"/>
            <a:ext cx="9144000" cy="686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E9F9A14-BD4D-4567-B985-BF0197BBC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5617005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ownloads\da0b1d949cc06779bbc48d743efb38b9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92"/>
            <a:ext cx="9159435" cy="686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692696"/>
            <a:ext cx="467544" cy="43204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ECD0DC7-3869-44FA-8A3B-601CA7967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6327454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ownloads\image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0DEC6D-367B-43E8-BC2D-A70F6C311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1759554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\Downloads\img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8" y="-360"/>
            <a:ext cx="9144748" cy="685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4869BF-C163-4ED6-9DDE-6C1DE06A5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359984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ownloads\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659BF7-7A2E-4348-90FC-59C8D13D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9288744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1\Downloads\image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6" y="479"/>
            <a:ext cx="9153405" cy="686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00392" y="6237312"/>
            <a:ext cx="288032" cy="288032"/>
          </a:xfrm>
          <a:prstGeom prst="rect">
            <a:avLst/>
          </a:prstGeom>
          <a:solidFill>
            <a:srgbClr val="CCFF66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A71546-49DA-48B7-94A7-DCF3833A9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3577934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теме 13. Экономические отношения в системе мирового хозяйства.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txBody>
          <a:bodyPr>
            <a:normAutofit fontScale="70000" lnSpcReduction="20000"/>
          </a:bodyPr>
          <a:lstStyle/>
          <a:p>
            <a:pPr marL="0" indent="432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Понятие мировое хозяйство: формы, сущность, структура.</a:t>
            </a:r>
          </a:p>
          <a:p>
            <a:pPr marL="0" indent="432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Понятие и сущность глобализации. Международное разделение труда, предпосылки, сферы.  Интеграция: этапы развития, виды преимуществ.</a:t>
            </a:r>
          </a:p>
          <a:p>
            <a:pPr marL="0" indent="432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Международная торговля: теории, основные показатели. Открытая экономика: основные черты. Равновесие в закрытой и открытой экономике.</a:t>
            </a:r>
          </a:p>
          <a:p>
            <a:pPr marL="0" indent="432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Внешнеэкономическая политика: цель, задачи, экономические зоны.</a:t>
            </a:r>
          </a:p>
          <a:p>
            <a:pPr marL="0" indent="432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Миграция капитала и рабочей силы. Международная миграция рабочей силы. Торговый баланс. Платежный баланс.</a:t>
            </a:r>
          </a:p>
          <a:p>
            <a:pPr marL="0" indent="432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Валютный курс. Мировая валютная система, Международная валютная система.</a:t>
            </a:r>
          </a:p>
          <a:p>
            <a:pPr marL="0" indent="432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Эволюция мировой валютной системы. Международные валютно-кредитные и финансовые организации.</a:t>
            </a:r>
          </a:p>
          <a:p>
            <a:pPr marL="0" indent="432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Валютный рынок и его виды.</a:t>
            </a:r>
          </a:p>
          <a:p>
            <a:pPr marL="0" indent="432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Проблема внешнего долга в мире.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FE2706-D9AD-42FF-B0BA-C93E9418E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9133938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10.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и кредитно-банковские отношения. Налоговая политика.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283849-4D0F-45B4-940A-72E07B85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0550355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ownloads\imag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49F3E1-740D-4E89-8248-8B75FAAE5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2582781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ownloads\slide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215306-9BF1-468B-A317-F6C6CE04B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3066892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ownloads\slide-5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52"/>
            <a:ext cx="9154879" cy="685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B8D32E-9567-4360-91BE-6C6F300A2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4725450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ownloads\цен-бум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" r="1142"/>
          <a:stretch/>
        </p:blipFill>
        <p:spPr bwMode="auto">
          <a:xfrm>
            <a:off x="0" y="0"/>
            <a:ext cx="9146792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CD1BBB-E2C2-4840-A464-2ED9EE5C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3286324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ownloads\ca99632efd36bc1b1d5c62b3abc569b3-800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0" r="5750"/>
          <a:stretch/>
        </p:blipFill>
        <p:spPr bwMode="auto">
          <a:xfrm>
            <a:off x="1" y="-2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7769F9-E1C5-4CD0-82FC-DC62927D5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9285341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ownloads\screen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6DA6FA-DC57-4323-BBDD-3D582BD6F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3139158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ownloads\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156B685-EE1E-48BE-926B-0167C06D6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420129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ownloads\img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94"/>
          <a:stretch/>
        </p:blipFill>
        <p:spPr bwMode="auto">
          <a:xfrm>
            <a:off x="0" y="0"/>
            <a:ext cx="9144000" cy="555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939AAF-8E61-4F30-87E8-7BFF7CC2D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6657801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ownloads\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48F3E9-6B53-4ADE-B9AB-9D3FD278F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4933558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81</a:t>
            </a:fld>
            <a:endParaRPr lang="ru-RU"/>
          </a:p>
        </p:txBody>
      </p:sp>
      <p:pic>
        <p:nvPicPr>
          <p:cNvPr id="10242" name="Picture 2" descr="C:\Users\1\Downloads\img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0F139-FA3D-4A06-9020-535973AE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7732050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82</a:t>
            </a:fld>
            <a:endParaRPr lang="ru-RU"/>
          </a:p>
        </p:txBody>
      </p:sp>
      <p:pic>
        <p:nvPicPr>
          <p:cNvPr id="11266" name="Picture 2" descr="C:\Users\1\Downloads\image-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 b="17123"/>
          <a:stretch/>
        </p:blipFill>
        <p:spPr bwMode="auto">
          <a:xfrm>
            <a:off x="1331640" y="-3411"/>
            <a:ext cx="6493837" cy="686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CCE286-8E6D-44A0-8005-E3760BB8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9237331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ownloads\slide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F784FB-EF63-408E-AF71-63F41522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2824833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ownloads\image-1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" y="359"/>
            <a:ext cx="9144509" cy="685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070F712-124A-4D05-9B42-D3C10AC68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377211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ownloads\img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r="3640" b="8545"/>
          <a:stretch/>
        </p:blipFill>
        <p:spPr bwMode="auto">
          <a:xfrm>
            <a:off x="0" y="952"/>
            <a:ext cx="9158181" cy="681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F325D3-8B04-490E-B143-45E3FEB9D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1007541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86</a:t>
            </a:fld>
            <a:endParaRPr lang="ru-RU"/>
          </a:p>
        </p:txBody>
      </p:sp>
      <p:pic>
        <p:nvPicPr>
          <p:cNvPr id="16386" name="Picture 2" descr="C:\Users\1\Downloads\image-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0"/>
          <a:stretch/>
        </p:blipFill>
        <p:spPr bwMode="auto">
          <a:xfrm>
            <a:off x="0" y="0"/>
            <a:ext cx="9144000" cy="58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4279C7-5FBB-46FD-941D-A3C540CFE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1875150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ownloads\slide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A18B5E-1B37-4159-AD38-79E5C4AB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0626368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88</a:t>
            </a:fld>
            <a:endParaRPr lang="ru-RU"/>
          </a:p>
        </p:txBody>
      </p:sp>
      <p:pic>
        <p:nvPicPr>
          <p:cNvPr id="18434" name="Picture 2" descr="C:\Users\1\Downloads\screen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t="7791" r="5373" b="16427"/>
          <a:stretch/>
        </p:blipFill>
        <p:spPr bwMode="auto">
          <a:xfrm>
            <a:off x="1" y="276497"/>
            <a:ext cx="9145936" cy="574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D97E5D-77AA-44E1-A4FB-3F1C2604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7415493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ownloads\img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r="4529" b="8554"/>
          <a:stretch/>
        </p:blipFill>
        <p:spPr bwMode="auto">
          <a:xfrm>
            <a:off x="0" y="0"/>
            <a:ext cx="9144000" cy="68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6C256CE-F210-40FD-82E1-CCA65E982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256294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ownloads\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E82FC1-9E02-43D5-ABA8-81AEB96AA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4768160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ownloads\slide-9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16416" y="6453336"/>
            <a:ext cx="36004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ED2F2E-60F2-4DAD-B8AE-157C4ADD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773414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1\Downloads\00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4" y="-1"/>
            <a:ext cx="9146633" cy="685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B908F5-4D31-4073-AAD5-BF5AA1F9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7105316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ownloads\slide-9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359149-F59C-4C3F-BCB1-86B7199C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857120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ownloads\d84fa2eda03c9df46ebd1e2791949e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16416" y="6309320"/>
            <a:ext cx="36004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7D4AEF-5A52-4308-803B-6A624FE41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5849478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ownloads\1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0" b="6278"/>
          <a:stretch/>
        </p:blipFill>
        <p:spPr bwMode="auto">
          <a:xfrm>
            <a:off x="-1" y="-865"/>
            <a:ext cx="9144001" cy="685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B018066-EFA9-4A46-A756-2BD0263DD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4754673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\Downloads\img4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59DB48-55F8-499A-A0A8-24EDA0E69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5837009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96</a:t>
            </a:fld>
            <a:endParaRPr lang="ru-RU"/>
          </a:p>
        </p:txBody>
      </p:sp>
      <p:pic>
        <p:nvPicPr>
          <p:cNvPr id="27650" name="Picture 2" descr="C:\Users\1\Downloads\slide-2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35C1E3A-776A-4724-AE86-A8F2EC76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671745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97</a:t>
            </a:fld>
            <a:endParaRPr lang="ru-RU"/>
          </a:p>
        </p:txBody>
      </p:sp>
      <p:pic>
        <p:nvPicPr>
          <p:cNvPr id="28674" name="Picture 2" descr="C:\Users\1\Downloads\slide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2844B79-B708-4036-A03B-9934CC8F9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9066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1\Downloads\slide-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6" y="0"/>
            <a:ext cx="9152536" cy="685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B0BD5B-6A6C-41AE-815A-4DAFCCD6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3542694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\Downloads\img8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6" y="-180"/>
            <a:ext cx="9152776" cy="686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9CC8748-E982-4C07-923F-81D0B91D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6461548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1042</Words>
  <Application>Microsoft Office PowerPoint</Application>
  <PresentationFormat>Экран (4:3)</PresentationFormat>
  <Paragraphs>305</Paragraphs>
  <Slides>126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126</vt:i4>
      </vt:variant>
    </vt:vector>
  </HeadingPairs>
  <TitlesOfParts>
    <vt:vector size="130" baseType="lpstr">
      <vt:lpstr>Arial</vt:lpstr>
      <vt:lpstr>Calibri</vt:lpstr>
      <vt:lpstr>Times New Roman</vt:lpstr>
      <vt:lpstr>Тема Office</vt:lpstr>
      <vt:lpstr>Учебная дисциплина. ЭКОНОМИКА</vt:lpstr>
      <vt:lpstr>Тема 9. Закономерности денежного обращения и инфляция.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к теме 9. Закономерности денежного обращения и инфляция.</vt:lpstr>
      <vt:lpstr>Тема 12. Экономический рост и государственное регулирование экономики.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12. Вопросы: Экономический рост и государственное регулирование экономики. 1. Понятие: экономический рост, экономический цикл, экономические циклы классификация. 2. Теория экономического роста: сущность. Необходимость вмешательства государства в рыночную экономику, её причины и формы. 3. Недостатки вмешательства государства в экономику. Функции государства в рыночной экономике . 4. Роль государства в рыночной экономике и ограничения. 5. Факторы, обуславливающие вмешательство государства в экономические процессы и его функции. Производство общественных благ.</vt:lpstr>
      <vt:lpstr>Тема 13. Экономические отношения в системе мирового хозяйства.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к теме 13. Экономические отношения в системе мирового хозяйства.</vt:lpstr>
      <vt:lpstr>Тема 10. Финансовые и кредитно-банковские отношения. Налоговая политика.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к теме 10. Финансовые и кредитно-банковские отношения. Налоговая политика.</vt:lpstr>
      <vt:lpstr>Тема 11. Экономические аспекты социальной политики государства.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к теме 11. Экономические аспекты социальной политики государства.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Учебная дисциплина. ЭКОНОМИКА</dc:title>
  <dc:creator>Светлана Баженова</dc:creator>
  <cp:lastModifiedBy>Иван Лешуков</cp:lastModifiedBy>
  <cp:revision>24</cp:revision>
  <dcterms:created xsi:type="dcterms:W3CDTF">2020-10-11T10:28:46Z</dcterms:created>
  <dcterms:modified xsi:type="dcterms:W3CDTF">2024-09-12T07:00:25Z</dcterms:modified>
</cp:coreProperties>
</file>