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8"/>
  </p:notesMasterIdLst>
  <p:handoutMasterIdLst>
    <p:handoutMasterId r:id="rId369"/>
  </p:handoutMasterIdLst>
  <p:sldIdLst>
    <p:sldId id="434" r:id="rId2"/>
    <p:sldId id="762" r:id="rId3"/>
    <p:sldId id="1341" r:id="rId4"/>
    <p:sldId id="1338" r:id="rId5"/>
    <p:sldId id="1340" r:id="rId6"/>
    <p:sldId id="779" r:id="rId7"/>
    <p:sldId id="1009" r:id="rId8"/>
    <p:sldId id="1010" r:id="rId9"/>
    <p:sldId id="1012" r:id="rId10"/>
    <p:sldId id="1342" r:id="rId11"/>
    <p:sldId id="1339" r:id="rId12"/>
    <p:sldId id="1007" r:id="rId13"/>
    <p:sldId id="753" r:id="rId14"/>
    <p:sldId id="898" r:id="rId15"/>
    <p:sldId id="897" r:id="rId16"/>
    <p:sldId id="1011" r:id="rId17"/>
    <p:sldId id="1013" r:id="rId18"/>
    <p:sldId id="1014" r:id="rId19"/>
    <p:sldId id="1015" r:id="rId20"/>
    <p:sldId id="1343" r:id="rId21"/>
    <p:sldId id="1017" r:id="rId22"/>
    <p:sldId id="1106" r:id="rId23"/>
    <p:sldId id="1019" r:id="rId24"/>
    <p:sldId id="1020" r:id="rId25"/>
    <p:sldId id="902" r:id="rId26"/>
    <p:sldId id="901" r:id="rId27"/>
    <p:sldId id="1344" r:id="rId28"/>
    <p:sldId id="1021" r:id="rId29"/>
    <p:sldId id="743" r:id="rId30"/>
    <p:sldId id="1063" r:id="rId31"/>
    <p:sldId id="1346" r:id="rId32"/>
    <p:sldId id="1347" r:id="rId33"/>
    <p:sldId id="1065" r:id="rId34"/>
    <p:sldId id="1064" r:id="rId35"/>
    <p:sldId id="754" r:id="rId36"/>
    <p:sldId id="1024" r:id="rId37"/>
    <p:sldId id="1025" r:id="rId38"/>
    <p:sldId id="1026" r:id="rId39"/>
    <p:sldId id="1027" r:id="rId40"/>
    <p:sldId id="1028" r:id="rId41"/>
    <p:sldId id="1030" r:id="rId42"/>
    <p:sldId id="1031" r:id="rId43"/>
    <p:sldId id="1032" r:id="rId44"/>
    <p:sldId id="1033" r:id="rId45"/>
    <p:sldId id="1034" r:id="rId46"/>
    <p:sldId id="1038" r:id="rId47"/>
    <p:sldId id="1039" r:id="rId48"/>
    <p:sldId id="1345" r:id="rId49"/>
    <p:sldId id="933" r:id="rId50"/>
    <p:sldId id="1036" r:id="rId51"/>
    <p:sldId id="1037" r:id="rId52"/>
    <p:sldId id="1040" r:id="rId53"/>
    <p:sldId id="1041" r:id="rId54"/>
    <p:sldId id="1042" r:id="rId55"/>
    <p:sldId id="1043" r:id="rId56"/>
    <p:sldId id="1046" r:id="rId57"/>
    <p:sldId id="1047" r:id="rId58"/>
    <p:sldId id="1048" r:id="rId59"/>
    <p:sldId id="1049" r:id="rId60"/>
    <p:sldId id="1051" r:id="rId61"/>
    <p:sldId id="1053" r:id="rId62"/>
    <p:sldId id="1055" r:id="rId63"/>
    <p:sldId id="1056" r:id="rId64"/>
    <p:sldId id="1059" r:id="rId65"/>
    <p:sldId id="1060" r:id="rId66"/>
    <p:sldId id="1061" r:id="rId67"/>
    <p:sldId id="1062" r:id="rId68"/>
    <p:sldId id="1110" r:id="rId69"/>
    <p:sldId id="1111" r:id="rId70"/>
    <p:sldId id="1112" r:id="rId71"/>
    <p:sldId id="1113" r:id="rId72"/>
    <p:sldId id="1114" r:id="rId73"/>
    <p:sldId id="1115" r:id="rId74"/>
    <p:sldId id="855" r:id="rId75"/>
    <p:sldId id="790" r:id="rId76"/>
    <p:sldId id="831" r:id="rId77"/>
    <p:sldId id="833" r:id="rId78"/>
    <p:sldId id="832" r:id="rId79"/>
    <p:sldId id="971" r:id="rId80"/>
    <p:sldId id="924" r:id="rId81"/>
    <p:sldId id="752" r:id="rId82"/>
    <p:sldId id="755" r:id="rId83"/>
    <p:sldId id="792" r:id="rId84"/>
    <p:sldId id="923" r:id="rId85"/>
    <p:sldId id="1105" r:id="rId86"/>
    <p:sldId id="963" r:id="rId87"/>
    <p:sldId id="925" r:id="rId88"/>
    <p:sldId id="921" r:id="rId89"/>
    <p:sldId id="912" r:id="rId90"/>
    <p:sldId id="1348" r:id="rId91"/>
    <p:sldId id="1069" r:id="rId92"/>
    <p:sldId id="1350" r:id="rId93"/>
    <p:sldId id="1070" r:id="rId94"/>
    <p:sldId id="1068" r:id="rId95"/>
    <p:sldId id="1351" r:id="rId96"/>
    <p:sldId id="1071" r:id="rId97"/>
    <p:sldId id="1349" r:id="rId98"/>
    <p:sldId id="1072" r:id="rId99"/>
    <p:sldId id="1073" r:id="rId100"/>
    <p:sldId id="1074" r:id="rId101"/>
    <p:sldId id="1075" r:id="rId102"/>
    <p:sldId id="1076" r:id="rId103"/>
    <p:sldId id="1077" r:id="rId104"/>
    <p:sldId id="1078" r:id="rId105"/>
    <p:sldId id="1079" r:id="rId106"/>
    <p:sldId id="1080" r:id="rId107"/>
    <p:sldId id="1081" r:id="rId108"/>
    <p:sldId id="911" r:id="rId109"/>
    <p:sldId id="1066" r:id="rId110"/>
    <p:sldId id="1082" r:id="rId111"/>
    <p:sldId id="1083" r:id="rId112"/>
    <p:sldId id="1084" r:id="rId113"/>
    <p:sldId id="1085" r:id="rId114"/>
    <p:sldId id="1086" r:id="rId115"/>
    <p:sldId id="1087" r:id="rId116"/>
    <p:sldId id="1088" r:id="rId117"/>
    <p:sldId id="1089" r:id="rId118"/>
    <p:sldId id="1090" r:id="rId119"/>
    <p:sldId id="1091" r:id="rId120"/>
    <p:sldId id="1092" r:id="rId121"/>
    <p:sldId id="1093" r:id="rId122"/>
    <p:sldId id="1094" r:id="rId123"/>
    <p:sldId id="1095" r:id="rId124"/>
    <p:sldId id="1096" r:id="rId125"/>
    <p:sldId id="1097" r:id="rId126"/>
    <p:sldId id="1098" r:id="rId127"/>
    <p:sldId id="1099" r:id="rId128"/>
    <p:sldId id="1100" r:id="rId129"/>
    <p:sldId id="1101" r:id="rId130"/>
    <p:sldId id="1102" r:id="rId131"/>
    <p:sldId id="1108" r:id="rId132"/>
    <p:sldId id="1109" r:id="rId133"/>
    <p:sldId id="1103" r:id="rId134"/>
    <p:sldId id="1117" r:id="rId135"/>
    <p:sldId id="1118" r:id="rId136"/>
    <p:sldId id="1119" r:id="rId137"/>
    <p:sldId id="1120" r:id="rId138"/>
    <p:sldId id="1121" r:id="rId139"/>
    <p:sldId id="1122" r:id="rId140"/>
    <p:sldId id="1123" r:id="rId141"/>
    <p:sldId id="1124" r:id="rId142"/>
    <p:sldId id="1125" r:id="rId143"/>
    <p:sldId id="1126" r:id="rId144"/>
    <p:sldId id="1127" r:id="rId145"/>
    <p:sldId id="1107" r:id="rId146"/>
    <p:sldId id="1136" r:id="rId147"/>
    <p:sldId id="1130" r:id="rId148"/>
    <p:sldId id="1133" r:id="rId149"/>
    <p:sldId id="1134" r:id="rId150"/>
    <p:sldId id="1131" r:id="rId151"/>
    <p:sldId id="1135" r:id="rId152"/>
    <p:sldId id="1132" r:id="rId153"/>
    <p:sldId id="1141" r:id="rId154"/>
    <p:sldId id="1142" r:id="rId155"/>
    <p:sldId id="1128" r:id="rId156"/>
    <p:sldId id="1129" r:id="rId157"/>
    <p:sldId id="1137" r:id="rId158"/>
    <p:sldId id="1138" r:id="rId159"/>
    <p:sldId id="1139" r:id="rId160"/>
    <p:sldId id="1140" r:id="rId161"/>
    <p:sldId id="1143" r:id="rId162"/>
    <p:sldId id="1144" r:id="rId163"/>
    <p:sldId id="1145" r:id="rId164"/>
    <p:sldId id="1146" r:id="rId165"/>
    <p:sldId id="1147" r:id="rId166"/>
    <p:sldId id="1148" r:id="rId167"/>
    <p:sldId id="1149" r:id="rId168"/>
    <p:sldId id="1150" r:id="rId169"/>
    <p:sldId id="1151" r:id="rId170"/>
    <p:sldId id="1152" r:id="rId171"/>
    <p:sldId id="1154" r:id="rId172"/>
    <p:sldId id="1155" r:id="rId173"/>
    <p:sldId id="1156" r:id="rId174"/>
    <p:sldId id="1157" r:id="rId175"/>
    <p:sldId id="1158" r:id="rId176"/>
    <p:sldId id="1159" r:id="rId177"/>
    <p:sldId id="1160" r:id="rId178"/>
    <p:sldId id="1161" r:id="rId179"/>
    <p:sldId id="1162" r:id="rId180"/>
    <p:sldId id="1163" r:id="rId181"/>
    <p:sldId id="1164" r:id="rId182"/>
    <p:sldId id="1165" r:id="rId183"/>
    <p:sldId id="1166" r:id="rId184"/>
    <p:sldId id="1167" r:id="rId185"/>
    <p:sldId id="1168" r:id="rId186"/>
    <p:sldId id="1169" r:id="rId187"/>
    <p:sldId id="1170" r:id="rId188"/>
    <p:sldId id="1171" r:id="rId189"/>
    <p:sldId id="1172" r:id="rId190"/>
    <p:sldId id="1173" r:id="rId191"/>
    <p:sldId id="1174" r:id="rId192"/>
    <p:sldId id="1175" r:id="rId193"/>
    <p:sldId id="980" r:id="rId194"/>
    <p:sldId id="969" r:id="rId195"/>
    <p:sldId id="1176" r:id="rId196"/>
    <p:sldId id="1177" r:id="rId197"/>
    <p:sldId id="1178" r:id="rId198"/>
    <p:sldId id="1179" r:id="rId199"/>
    <p:sldId id="1180" r:id="rId200"/>
    <p:sldId id="1181" r:id="rId201"/>
    <p:sldId id="1183" r:id="rId202"/>
    <p:sldId id="1184" r:id="rId203"/>
    <p:sldId id="991" r:id="rId204"/>
    <p:sldId id="1185" r:id="rId205"/>
    <p:sldId id="1186" r:id="rId206"/>
    <p:sldId id="1187" r:id="rId207"/>
    <p:sldId id="1188" r:id="rId208"/>
    <p:sldId id="1189" r:id="rId209"/>
    <p:sldId id="1190" r:id="rId210"/>
    <p:sldId id="1191" r:id="rId211"/>
    <p:sldId id="1192" r:id="rId212"/>
    <p:sldId id="1193" r:id="rId213"/>
    <p:sldId id="1194" r:id="rId214"/>
    <p:sldId id="1328" r:id="rId215"/>
    <p:sldId id="1195" r:id="rId216"/>
    <p:sldId id="1196" r:id="rId217"/>
    <p:sldId id="1197" r:id="rId218"/>
    <p:sldId id="1198" r:id="rId219"/>
    <p:sldId id="1199" r:id="rId220"/>
    <p:sldId id="1200" r:id="rId221"/>
    <p:sldId id="1201" r:id="rId222"/>
    <p:sldId id="1202" r:id="rId223"/>
    <p:sldId id="1203" r:id="rId224"/>
    <p:sldId id="1204" r:id="rId225"/>
    <p:sldId id="1205" r:id="rId226"/>
    <p:sldId id="1206" r:id="rId227"/>
    <p:sldId id="1207" r:id="rId228"/>
    <p:sldId id="1209" r:id="rId229"/>
    <p:sldId id="1210" r:id="rId230"/>
    <p:sldId id="1211" r:id="rId231"/>
    <p:sldId id="1212" r:id="rId232"/>
    <p:sldId id="1213" r:id="rId233"/>
    <p:sldId id="1214" r:id="rId234"/>
    <p:sldId id="1215" r:id="rId235"/>
    <p:sldId id="1216" r:id="rId236"/>
    <p:sldId id="1219" r:id="rId237"/>
    <p:sldId id="1217" r:id="rId238"/>
    <p:sldId id="1218" r:id="rId239"/>
    <p:sldId id="1220" r:id="rId240"/>
    <p:sldId id="1221" r:id="rId241"/>
    <p:sldId id="1222" r:id="rId242"/>
    <p:sldId id="1223" r:id="rId243"/>
    <p:sldId id="1224" r:id="rId244"/>
    <p:sldId id="1225" r:id="rId245"/>
    <p:sldId id="1226" r:id="rId246"/>
    <p:sldId id="1227" r:id="rId247"/>
    <p:sldId id="1228" r:id="rId248"/>
    <p:sldId id="1229" r:id="rId249"/>
    <p:sldId id="1230" r:id="rId250"/>
    <p:sldId id="1231" r:id="rId251"/>
    <p:sldId id="1232" r:id="rId252"/>
    <p:sldId id="1233" r:id="rId253"/>
    <p:sldId id="1234" r:id="rId254"/>
    <p:sldId id="1235" r:id="rId255"/>
    <p:sldId id="1236" r:id="rId256"/>
    <p:sldId id="1237" r:id="rId257"/>
    <p:sldId id="1238" r:id="rId258"/>
    <p:sldId id="1239" r:id="rId259"/>
    <p:sldId id="1240" r:id="rId260"/>
    <p:sldId id="1241" r:id="rId261"/>
    <p:sldId id="1242" r:id="rId262"/>
    <p:sldId id="1243" r:id="rId263"/>
    <p:sldId id="1244" r:id="rId264"/>
    <p:sldId id="1245" r:id="rId265"/>
    <p:sldId id="1246" r:id="rId266"/>
    <p:sldId id="1329" r:id="rId267"/>
    <p:sldId id="1247" r:id="rId268"/>
    <p:sldId id="1248" r:id="rId269"/>
    <p:sldId id="1249" r:id="rId270"/>
    <p:sldId id="1250" r:id="rId271"/>
    <p:sldId id="1251" r:id="rId272"/>
    <p:sldId id="1252" r:id="rId273"/>
    <p:sldId id="1253" r:id="rId274"/>
    <p:sldId id="1254" r:id="rId275"/>
    <p:sldId id="1330" r:id="rId276"/>
    <p:sldId id="1255" r:id="rId277"/>
    <p:sldId id="1256" r:id="rId278"/>
    <p:sldId id="1258" r:id="rId279"/>
    <p:sldId id="1259" r:id="rId280"/>
    <p:sldId id="1260" r:id="rId281"/>
    <p:sldId id="990" r:id="rId282"/>
    <p:sldId id="1261" r:id="rId283"/>
    <p:sldId id="967" r:id="rId284"/>
    <p:sldId id="1331" r:id="rId285"/>
    <p:sldId id="1262" r:id="rId286"/>
    <p:sldId id="1263" r:id="rId287"/>
    <p:sldId id="1264" r:id="rId288"/>
    <p:sldId id="1265" r:id="rId289"/>
    <p:sldId id="1266" r:id="rId290"/>
    <p:sldId id="1267" r:id="rId291"/>
    <p:sldId id="1268" r:id="rId292"/>
    <p:sldId id="1274" r:id="rId293"/>
    <p:sldId id="1269" r:id="rId294"/>
    <p:sldId id="1270" r:id="rId295"/>
    <p:sldId id="1271" r:id="rId296"/>
    <p:sldId id="1272" r:id="rId297"/>
    <p:sldId id="1273" r:id="rId298"/>
    <p:sldId id="1275" r:id="rId299"/>
    <p:sldId id="1276" r:id="rId300"/>
    <p:sldId id="1277" r:id="rId301"/>
    <p:sldId id="1278" r:id="rId302"/>
    <p:sldId id="1279" r:id="rId303"/>
    <p:sldId id="1280" r:id="rId304"/>
    <p:sldId id="1281" r:id="rId305"/>
    <p:sldId id="1282" r:id="rId306"/>
    <p:sldId id="1283" r:id="rId307"/>
    <p:sldId id="1284" r:id="rId308"/>
    <p:sldId id="1285" r:id="rId309"/>
    <p:sldId id="1286" r:id="rId310"/>
    <p:sldId id="1287" r:id="rId311"/>
    <p:sldId id="1288" r:id="rId312"/>
    <p:sldId id="1289" r:id="rId313"/>
    <p:sldId id="1290" r:id="rId314"/>
    <p:sldId id="1291" r:id="rId315"/>
    <p:sldId id="1292" r:id="rId316"/>
    <p:sldId id="1293" r:id="rId317"/>
    <p:sldId id="1294" r:id="rId318"/>
    <p:sldId id="1295" r:id="rId319"/>
    <p:sldId id="1296" r:id="rId320"/>
    <p:sldId id="1297" r:id="rId321"/>
    <p:sldId id="1332" r:id="rId322"/>
    <p:sldId id="1298" r:id="rId323"/>
    <p:sldId id="1299" r:id="rId324"/>
    <p:sldId id="1333" r:id="rId325"/>
    <p:sldId id="1300" r:id="rId326"/>
    <p:sldId id="1301" r:id="rId327"/>
    <p:sldId id="1302" r:id="rId328"/>
    <p:sldId id="1303" r:id="rId329"/>
    <p:sldId id="1304" r:id="rId330"/>
    <p:sldId id="1305" r:id="rId331"/>
    <p:sldId id="1306" r:id="rId332"/>
    <p:sldId id="1307" r:id="rId333"/>
    <p:sldId id="1308" r:id="rId334"/>
    <p:sldId id="1309" r:id="rId335"/>
    <p:sldId id="1310" r:id="rId336"/>
    <p:sldId id="1311" r:id="rId337"/>
    <p:sldId id="1312" r:id="rId338"/>
    <p:sldId id="959" r:id="rId339"/>
    <p:sldId id="970" r:id="rId340"/>
    <p:sldId id="992" r:id="rId341"/>
    <p:sldId id="1002" r:id="rId342"/>
    <p:sldId id="1313" r:id="rId343"/>
    <p:sldId id="1314" r:id="rId344"/>
    <p:sldId id="936" r:id="rId345"/>
    <p:sldId id="935" r:id="rId346"/>
    <p:sldId id="1315" r:id="rId347"/>
    <p:sldId id="1316" r:id="rId348"/>
    <p:sldId id="1317" r:id="rId349"/>
    <p:sldId id="973" r:id="rId350"/>
    <p:sldId id="1318" r:id="rId351"/>
    <p:sldId id="937" r:id="rId352"/>
    <p:sldId id="1319" r:id="rId353"/>
    <p:sldId id="977" r:id="rId354"/>
    <p:sldId id="903" r:id="rId355"/>
    <p:sldId id="938" r:id="rId356"/>
    <p:sldId id="1320" r:id="rId357"/>
    <p:sldId id="1321" r:id="rId358"/>
    <p:sldId id="896" r:id="rId359"/>
    <p:sldId id="1322" r:id="rId360"/>
    <p:sldId id="1323" r:id="rId361"/>
    <p:sldId id="906" r:id="rId362"/>
    <p:sldId id="1324" r:id="rId363"/>
    <p:sldId id="1325" r:id="rId364"/>
    <p:sldId id="1326" r:id="rId365"/>
    <p:sldId id="1334" r:id="rId366"/>
    <p:sldId id="932" r:id="rId367"/>
  </p:sldIdLst>
  <p:sldSz cx="9144000" cy="6858000" type="screen4x3"/>
  <p:notesSz cx="6761163" cy="99425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8" autoAdjust="0"/>
    <p:restoredTop sz="95270" autoAdjust="0"/>
  </p:normalViewPr>
  <p:slideViewPr>
    <p:cSldViewPr>
      <p:cViewPr varScale="1">
        <p:scale>
          <a:sx n="109" d="100"/>
          <a:sy n="109" d="100"/>
        </p:scale>
        <p:origin x="169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28224"/>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303" Type="http://schemas.openxmlformats.org/officeDocument/2006/relationships/slide" Target="slides/slide302.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324" Type="http://schemas.openxmlformats.org/officeDocument/2006/relationships/slide" Target="slides/slide323.xml"/><Relationship Id="rId345" Type="http://schemas.openxmlformats.org/officeDocument/2006/relationships/slide" Target="slides/slide344.xml"/><Relationship Id="rId366" Type="http://schemas.openxmlformats.org/officeDocument/2006/relationships/slide" Target="slides/slide365.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slide" Target="slides/slide288.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314" Type="http://schemas.openxmlformats.org/officeDocument/2006/relationships/slide" Target="slides/slide313.xml"/><Relationship Id="rId335" Type="http://schemas.openxmlformats.org/officeDocument/2006/relationships/slide" Target="slides/slide334.xml"/><Relationship Id="rId356" Type="http://schemas.openxmlformats.org/officeDocument/2006/relationships/slide" Target="slides/slide355.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25" Type="http://schemas.openxmlformats.org/officeDocument/2006/relationships/slide" Target="slides/slide324.xml"/><Relationship Id="rId346" Type="http://schemas.openxmlformats.org/officeDocument/2006/relationships/slide" Target="slides/slide345.xml"/><Relationship Id="rId367" Type="http://schemas.openxmlformats.org/officeDocument/2006/relationships/slide" Target="slides/slide366.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315" Type="http://schemas.openxmlformats.org/officeDocument/2006/relationships/slide" Target="slides/slide314.xml"/><Relationship Id="rId336" Type="http://schemas.openxmlformats.org/officeDocument/2006/relationships/slide" Target="slides/slide335.xml"/><Relationship Id="rId357" Type="http://schemas.openxmlformats.org/officeDocument/2006/relationships/slide" Target="slides/slide356.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slide" Target="slides/slide304.xml"/><Relationship Id="rId326" Type="http://schemas.openxmlformats.org/officeDocument/2006/relationships/slide" Target="slides/slide325.xml"/><Relationship Id="rId347" Type="http://schemas.openxmlformats.org/officeDocument/2006/relationships/slide" Target="slides/slide346.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368" Type="http://schemas.openxmlformats.org/officeDocument/2006/relationships/notesMaster" Target="notesMasters/notesMaster1.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16" Type="http://schemas.openxmlformats.org/officeDocument/2006/relationships/slide" Target="slides/slide315.xml"/><Relationship Id="rId337" Type="http://schemas.openxmlformats.org/officeDocument/2006/relationships/slide" Target="slides/slide336.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358" Type="http://schemas.openxmlformats.org/officeDocument/2006/relationships/slide" Target="slides/slide357.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327" Type="http://schemas.openxmlformats.org/officeDocument/2006/relationships/slide" Target="slides/slide326.xml"/><Relationship Id="rId348" Type="http://schemas.openxmlformats.org/officeDocument/2006/relationships/slide" Target="slides/slide347.xml"/><Relationship Id="rId369" Type="http://schemas.openxmlformats.org/officeDocument/2006/relationships/handoutMaster" Target="handoutMasters/handoutMaster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338" Type="http://schemas.openxmlformats.org/officeDocument/2006/relationships/slide" Target="slides/slide337.xml"/><Relationship Id="rId359" Type="http://schemas.openxmlformats.org/officeDocument/2006/relationships/slide" Target="slides/slide358.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370" Type="http://schemas.openxmlformats.org/officeDocument/2006/relationships/presProps" Target="presProps.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339" Type="http://schemas.openxmlformats.org/officeDocument/2006/relationships/slide" Target="slides/slide338.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350" Type="http://schemas.openxmlformats.org/officeDocument/2006/relationships/slide" Target="slides/slide349.xml"/><Relationship Id="rId37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361" Type="http://schemas.openxmlformats.org/officeDocument/2006/relationships/slide" Target="slides/slide360.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372" Type="http://schemas.openxmlformats.org/officeDocument/2006/relationships/theme" Target="theme/theme1.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tableStyles" Target="tableStyles.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30525" cy="49847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29050" y="0"/>
            <a:ext cx="2930525" cy="498475"/>
          </a:xfrm>
          <a:prstGeom prst="rect">
            <a:avLst/>
          </a:prstGeom>
        </p:spPr>
        <p:txBody>
          <a:bodyPr vert="horz" lIns="91440" tIns="45720" rIns="91440" bIns="45720" rtlCol="0"/>
          <a:lstStyle>
            <a:lvl1pPr algn="r">
              <a:defRPr sz="1200"/>
            </a:lvl1pPr>
          </a:lstStyle>
          <a:p>
            <a:fld id="{D43E03F0-43AA-4CAB-A8DA-1C08B9C72CBF}" type="datetimeFigureOut">
              <a:rPr lang="ru-RU" smtClean="0"/>
              <a:pPr/>
              <a:t>26.08.2020</a:t>
            </a:fld>
            <a:endParaRPr lang="ru-RU"/>
          </a:p>
        </p:txBody>
      </p:sp>
      <p:sp>
        <p:nvSpPr>
          <p:cNvPr id="4" name="Нижний колонтитул 3"/>
          <p:cNvSpPr>
            <a:spLocks noGrp="1"/>
          </p:cNvSpPr>
          <p:nvPr>
            <p:ph type="ftr" sz="quarter" idx="2"/>
          </p:nvPr>
        </p:nvSpPr>
        <p:spPr>
          <a:xfrm>
            <a:off x="0" y="9444038"/>
            <a:ext cx="2930525" cy="498475"/>
          </a:xfrm>
          <a:prstGeom prst="rect">
            <a:avLst/>
          </a:prstGeom>
        </p:spPr>
        <p:txBody>
          <a:bodyPr vert="horz" lIns="91440" tIns="45720" rIns="91440" bIns="45720" rtlCol="0" anchor="b"/>
          <a:lstStyle>
            <a:lvl1pPr algn="l">
              <a:defRPr sz="1200"/>
            </a:lvl1pPr>
          </a:lstStyle>
          <a:p>
            <a:r>
              <a:rPr lang="ru-RU"/>
              <a:t>Баженов С.И д.э.н. профессор</a:t>
            </a:r>
          </a:p>
        </p:txBody>
      </p:sp>
      <p:sp>
        <p:nvSpPr>
          <p:cNvPr id="5" name="Номер слайда 4"/>
          <p:cNvSpPr>
            <a:spLocks noGrp="1"/>
          </p:cNvSpPr>
          <p:nvPr>
            <p:ph type="sldNum" sz="quarter" idx="3"/>
          </p:nvPr>
        </p:nvSpPr>
        <p:spPr>
          <a:xfrm>
            <a:off x="3829050" y="9444038"/>
            <a:ext cx="2930525" cy="498475"/>
          </a:xfrm>
          <a:prstGeom prst="rect">
            <a:avLst/>
          </a:prstGeom>
        </p:spPr>
        <p:txBody>
          <a:bodyPr vert="horz" lIns="91440" tIns="45720" rIns="91440" bIns="45720" rtlCol="0" anchor="b"/>
          <a:lstStyle>
            <a:lvl1pPr algn="r">
              <a:defRPr sz="1200"/>
            </a:lvl1pPr>
          </a:lstStyle>
          <a:p>
            <a:fld id="{ECB7E168-395F-4CDB-ADFC-CA707B58A527}" type="slidenum">
              <a:rPr lang="ru-RU" smtClean="0"/>
              <a:pPr/>
              <a:t>‹#›</a:t>
            </a:fld>
            <a:endParaRPr lang="ru-RU"/>
          </a:p>
        </p:txBody>
      </p:sp>
    </p:spTree>
    <p:extLst>
      <p:ext uri="{BB962C8B-B14F-4D97-AF65-F5344CB8AC3E}">
        <p14:creationId xmlns:p14="http://schemas.microsoft.com/office/powerpoint/2010/main" val="4236815250"/>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30525" cy="49847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29050" y="0"/>
            <a:ext cx="2930525" cy="498475"/>
          </a:xfrm>
          <a:prstGeom prst="rect">
            <a:avLst/>
          </a:prstGeom>
        </p:spPr>
        <p:txBody>
          <a:bodyPr vert="horz" lIns="91440" tIns="45720" rIns="91440" bIns="45720" rtlCol="0"/>
          <a:lstStyle>
            <a:lvl1pPr algn="r">
              <a:defRPr sz="1200"/>
            </a:lvl1pPr>
          </a:lstStyle>
          <a:p>
            <a:fld id="{99E71187-DD63-4093-8C6B-C527A2A4D596}" type="datetimeFigureOut">
              <a:rPr lang="ru-RU" smtClean="0"/>
              <a:pPr/>
              <a:t>26.08.2020</a:t>
            </a:fld>
            <a:endParaRPr lang="ru-RU"/>
          </a:p>
        </p:txBody>
      </p:sp>
      <p:sp>
        <p:nvSpPr>
          <p:cNvPr id="4" name="Образ слайда 3"/>
          <p:cNvSpPr>
            <a:spLocks noGrp="1" noRot="1" noChangeAspect="1"/>
          </p:cNvSpPr>
          <p:nvPr>
            <p:ph type="sldImg" idx="2"/>
          </p:nvPr>
        </p:nvSpPr>
        <p:spPr>
          <a:xfrm>
            <a:off x="1143000" y="1243013"/>
            <a:ext cx="4475163" cy="335597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6275" y="4784725"/>
            <a:ext cx="5408613" cy="3914775"/>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44038"/>
            <a:ext cx="2930525" cy="498475"/>
          </a:xfrm>
          <a:prstGeom prst="rect">
            <a:avLst/>
          </a:prstGeom>
        </p:spPr>
        <p:txBody>
          <a:bodyPr vert="horz" lIns="91440" tIns="45720" rIns="91440" bIns="45720" rtlCol="0" anchor="b"/>
          <a:lstStyle>
            <a:lvl1pPr algn="l">
              <a:defRPr sz="1200"/>
            </a:lvl1pPr>
          </a:lstStyle>
          <a:p>
            <a:r>
              <a:rPr lang="ru-RU"/>
              <a:t>Баженов С.И д.э.н. профессор</a:t>
            </a:r>
          </a:p>
        </p:txBody>
      </p:sp>
      <p:sp>
        <p:nvSpPr>
          <p:cNvPr id="7" name="Номер слайда 6"/>
          <p:cNvSpPr>
            <a:spLocks noGrp="1"/>
          </p:cNvSpPr>
          <p:nvPr>
            <p:ph type="sldNum" sz="quarter" idx="5"/>
          </p:nvPr>
        </p:nvSpPr>
        <p:spPr>
          <a:xfrm>
            <a:off x="3829050" y="9444038"/>
            <a:ext cx="2930525" cy="498475"/>
          </a:xfrm>
          <a:prstGeom prst="rect">
            <a:avLst/>
          </a:prstGeom>
        </p:spPr>
        <p:txBody>
          <a:bodyPr vert="horz" lIns="91440" tIns="45720" rIns="91440" bIns="45720" rtlCol="0" anchor="b"/>
          <a:lstStyle>
            <a:lvl1pPr algn="r">
              <a:defRPr sz="1200"/>
            </a:lvl1pPr>
          </a:lstStyle>
          <a:p>
            <a:fld id="{4C5792F6-9734-4BEB-95A9-739100AE2769}" type="slidenum">
              <a:rPr lang="ru-RU" smtClean="0"/>
              <a:pPr/>
              <a:t>‹#›</a:t>
            </a:fld>
            <a:endParaRPr lang="ru-RU"/>
          </a:p>
        </p:txBody>
      </p:sp>
    </p:spTree>
    <p:extLst>
      <p:ext uri="{BB962C8B-B14F-4D97-AF65-F5344CB8AC3E}">
        <p14:creationId xmlns:p14="http://schemas.microsoft.com/office/powerpoint/2010/main" val="3862491823"/>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5" name="Нижний колонтитул 4"/>
          <p:cNvSpPr>
            <a:spLocks noGrp="1"/>
          </p:cNvSpPr>
          <p:nvPr>
            <p:ph type="ftr" sz="quarter" idx="10"/>
          </p:nvPr>
        </p:nvSpPr>
        <p:spPr/>
        <p:txBody>
          <a:bodyPr/>
          <a:lstStyle/>
          <a:p>
            <a:r>
              <a:rPr lang="ru-RU"/>
              <a:t>Баженов С.И д.э.н. профессор</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180C8C85-96E0-4B19-AB77-A098C9307FB0}" type="datetime1">
              <a:rPr lang="ru-RU" smtClean="0"/>
              <a:t>26.08.2020</a:t>
            </a:fld>
            <a:endParaRPr lang="ru-RU"/>
          </a:p>
        </p:txBody>
      </p:sp>
      <p:sp>
        <p:nvSpPr>
          <p:cNvPr id="5" name="Нижний колонтитул 4"/>
          <p:cNvSpPr>
            <a:spLocks noGrp="1"/>
          </p:cNvSpPr>
          <p:nvPr>
            <p:ph type="ftr" sz="quarter" idx="11"/>
          </p:nvPr>
        </p:nvSpPr>
        <p:spPr/>
        <p:txBody>
          <a:bodyPr/>
          <a:lstStyle/>
          <a:p>
            <a:r>
              <a:rPr lang="ru-RU"/>
              <a:t>Баженов С.И. д.э.н. профессор</a:t>
            </a:r>
          </a:p>
        </p:txBody>
      </p:sp>
      <p:sp>
        <p:nvSpPr>
          <p:cNvPr id="6" name="Номер слайда 5"/>
          <p:cNvSpPr>
            <a:spLocks noGrp="1"/>
          </p:cNvSpPr>
          <p:nvPr>
            <p:ph type="sldNum" sz="quarter" idx="12"/>
          </p:nvPr>
        </p:nvSpPr>
        <p:spPr/>
        <p:txBody>
          <a:bodyPr/>
          <a:lstStyle/>
          <a:p>
            <a:fld id="{A4C005D1-895E-424D-91D9-E744B493E806}"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C12EF68-E577-45E5-BD39-E732DE70C7B9}" type="datetime1">
              <a:rPr lang="ru-RU" smtClean="0"/>
              <a:t>26.08.2020</a:t>
            </a:fld>
            <a:endParaRPr lang="ru-RU"/>
          </a:p>
        </p:txBody>
      </p:sp>
      <p:sp>
        <p:nvSpPr>
          <p:cNvPr id="5" name="Нижний колонтитул 4"/>
          <p:cNvSpPr>
            <a:spLocks noGrp="1"/>
          </p:cNvSpPr>
          <p:nvPr>
            <p:ph type="ftr" sz="quarter" idx="11"/>
          </p:nvPr>
        </p:nvSpPr>
        <p:spPr/>
        <p:txBody>
          <a:bodyPr/>
          <a:lstStyle/>
          <a:p>
            <a:r>
              <a:rPr lang="ru-RU"/>
              <a:t>Баженов С.И. д.э.н. профессор</a:t>
            </a:r>
          </a:p>
        </p:txBody>
      </p:sp>
      <p:sp>
        <p:nvSpPr>
          <p:cNvPr id="6" name="Номер слайда 5"/>
          <p:cNvSpPr>
            <a:spLocks noGrp="1"/>
          </p:cNvSpPr>
          <p:nvPr>
            <p:ph type="sldNum" sz="quarter" idx="12"/>
          </p:nvPr>
        </p:nvSpPr>
        <p:spPr/>
        <p:txBody>
          <a:bodyPr/>
          <a:lstStyle/>
          <a:p>
            <a:fld id="{A4C005D1-895E-424D-91D9-E744B493E80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8430723-0D89-4F41-A2CC-B1A5B2482CB5}" type="datetime1">
              <a:rPr lang="ru-RU" smtClean="0"/>
              <a:t>26.08.2020</a:t>
            </a:fld>
            <a:endParaRPr lang="ru-RU"/>
          </a:p>
        </p:txBody>
      </p:sp>
      <p:sp>
        <p:nvSpPr>
          <p:cNvPr id="5" name="Нижний колонтитул 4"/>
          <p:cNvSpPr>
            <a:spLocks noGrp="1"/>
          </p:cNvSpPr>
          <p:nvPr>
            <p:ph type="ftr" sz="quarter" idx="11"/>
          </p:nvPr>
        </p:nvSpPr>
        <p:spPr/>
        <p:txBody>
          <a:bodyPr/>
          <a:lstStyle/>
          <a:p>
            <a:r>
              <a:rPr lang="ru-RU"/>
              <a:t>Баженов С.И. д.э.н. профессор</a:t>
            </a:r>
          </a:p>
        </p:txBody>
      </p:sp>
      <p:sp>
        <p:nvSpPr>
          <p:cNvPr id="6" name="Номер слайда 5"/>
          <p:cNvSpPr>
            <a:spLocks noGrp="1"/>
          </p:cNvSpPr>
          <p:nvPr>
            <p:ph type="sldNum" sz="quarter" idx="12"/>
          </p:nvPr>
        </p:nvSpPr>
        <p:spPr/>
        <p:txBody>
          <a:bodyPr/>
          <a:lstStyle/>
          <a:p>
            <a:fld id="{A4C005D1-895E-424D-91D9-E744B493E80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BF02737-EA49-4D90-BB9B-BF230950BECD}" type="datetime1">
              <a:rPr lang="ru-RU" smtClean="0"/>
              <a:t>26.08.2020</a:t>
            </a:fld>
            <a:endParaRPr lang="ru-RU"/>
          </a:p>
        </p:txBody>
      </p:sp>
      <p:sp>
        <p:nvSpPr>
          <p:cNvPr id="5" name="Нижний колонтитул 4"/>
          <p:cNvSpPr>
            <a:spLocks noGrp="1"/>
          </p:cNvSpPr>
          <p:nvPr>
            <p:ph type="ftr" sz="quarter" idx="11"/>
          </p:nvPr>
        </p:nvSpPr>
        <p:spPr/>
        <p:txBody>
          <a:bodyPr/>
          <a:lstStyle/>
          <a:p>
            <a:r>
              <a:rPr lang="ru-RU"/>
              <a:t>Баженов С.И. д.э.н. профессор</a:t>
            </a:r>
          </a:p>
        </p:txBody>
      </p:sp>
      <p:sp>
        <p:nvSpPr>
          <p:cNvPr id="6" name="Номер слайда 5"/>
          <p:cNvSpPr>
            <a:spLocks noGrp="1"/>
          </p:cNvSpPr>
          <p:nvPr>
            <p:ph type="sldNum" sz="quarter" idx="12"/>
          </p:nvPr>
        </p:nvSpPr>
        <p:spPr/>
        <p:txBody>
          <a:bodyPr/>
          <a:lstStyle/>
          <a:p>
            <a:fld id="{A4C005D1-895E-424D-91D9-E744B493E80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AC16F779-8C85-4162-A372-183685131E63}" type="datetime1">
              <a:rPr lang="ru-RU" smtClean="0"/>
              <a:t>26.08.2020</a:t>
            </a:fld>
            <a:endParaRPr lang="ru-RU"/>
          </a:p>
        </p:txBody>
      </p:sp>
      <p:sp>
        <p:nvSpPr>
          <p:cNvPr id="5" name="Нижний колонтитул 4"/>
          <p:cNvSpPr>
            <a:spLocks noGrp="1"/>
          </p:cNvSpPr>
          <p:nvPr>
            <p:ph type="ftr" sz="quarter" idx="11"/>
          </p:nvPr>
        </p:nvSpPr>
        <p:spPr/>
        <p:txBody>
          <a:bodyPr/>
          <a:lstStyle/>
          <a:p>
            <a:r>
              <a:rPr lang="ru-RU"/>
              <a:t>Баженов С.И. д.э.н. профессор</a:t>
            </a:r>
          </a:p>
        </p:txBody>
      </p:sp>
      <p:sp>
        <p:nvSpPr>
          <p:cNvPr id="6" name="Номер слайда 5"/>
          <p:cNvSpPr>
            <a:spLocks noGrp="1"/>
          </p:cNvSpPr>
          <p:nvPr>
            <p:ph type="sldNum" sz="quarter" idx="12"/>
          </p:nvPr>
        </p:nvSpPr>
        <p:spPr/>
        <p:txBody>
          <a:bodyPr/>
          <a:lstStyle/>
          <a:p>
            <a:fld id="{A4C005D1-895E-424D-91D9-E744B493E806}"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E730E813-22DC-4666-84A7-D523FE98A884}" type="datetime1">
              <a:rPr lang="ru-RU" smtClean="0"/>
              <a:t>26.08.2020</a:t>
            </a:fld>
            <a:endParaRPr lang="ru-RU"/>
          </a:p>
        </p:txBody>
      </p:sp>
      <p:sp>
        <p:nvSpPr>
          <p:cNvPr id="6" name="Нижний колонтитул 5"/>
          <p:cNvSpPr>
            <a:spLocks noGrp="1"/>
          </p:cNvSpPr>
          <p:nvPr>
            <p:ph type="ftr" sz="quarter" idx="11"/>
          </p:nvPr>
        </p:nvSpPr>
        <p:spPr/>
        <p:txBody>
          <a:bodyPr/>
          <a:lstStyle/>
          <a:p>
            <a:r>
              <a:rPr lang="ru-RU"/>
              <a:t>Баженов С.И. д.э.н. профессор</a:t>
            </a:r>
          </a:p>
        </p:txBody>
      </p:sp>
      <p:sp>
        <p:nvSpPr>
          <p:cNvPr id="7" name="Номер слайда 6"/>
          <p:cNvSpPr>
            <a:spLocks noGrp="1"/>
          </p:cNvSpPr>
          <p:nvPr>
            <p:ph type="sldNum" sz="quarter" idx="12"/>
          </p:nvPr>
        </p:nvSpPr>
        <p:spPr/>
        <p:txBody>
          <a:bodyPr/>
          <a:lstStyle/>
          <a:p>
            <a:fld id="{A4C005D1-895E-424D-91D9-E744B493E80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D2F7AC5D-6817-4BE1-9FA2-AB674112FE17}" type="datetime1">
              <a:rPr lang="ru-RU" smtClean="0"/>
              <a:t>26.08.2020</a:t>
            </a:fld>
            <a:endParaRPr lang="ru-RU"/>
          </a:p>
        </p:txBody>
      </p:sp>
      <p:sp>
        <p:nvSpPr>
          <p:cNvPr id="8" name="Нижний колонтитул 7"/>
          <p:cNvSpPr>
            <a:spLocks noGrp="1"/>
          </p:cNvSpPr>
          <p:nvPr>
            <p:ph type="ftr" sz="quarter" idx="11"/>
          </p:nvPr>
        </p:nvSpPr>
        <p:spPr/>
        <p:txBody>
          <a:bodyPr/>
          <a:lstStyle/>
          <a:p>
            <a:r>
              <a:rPr lang="ru-RU"/>
              <a:t>Баженов С.И. д.э.н. профессор</a:t>
            </a:r>
          </a:p>
        </p:txBody>
      </p:sp>
      <p:sp>
        <p:nvSpPr>
          <p:cNvPr id="9" name="Номер слайда 8"/>
          <p:cNvSpPr>
            <a:spLocks noGrp="1"/>
          </p:cNvSpPr>
          <p:nvPr>
            <p:ph type="sldNum" sz="quarter" idx="12"/>
          </p:nvPr>
        </p:nvSpPr>
        <p:spPr/>
        <p:txBody>
          <a:bodyPr/>
          <a:lstStyle/>
          <a:p>
            <a:fld id="{A4C005D1-895E-424D-91D9-E744B493E806}"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8DBA5937-CC62-4BAB-A74D-A72A21339A2A}" type="datetime1">
              <a:rPr lang="ru-RU" smtClean="0"/>
              <a:t>26.08.2020</a:t>
            </a:fld>
            <a:endParaRPr lang="ru-RU"/>
          </a:p>
        </p:txBody>
      </p:sp>
      <p:sp>
        <p:nvSpPr>
          <p:cNvPr id="4" name="Нижний колонтитул 3"/>
          <p:cNvSpPr>
            <a:spLocks noGrp="1"/>
          </p:cNvSpPr>
          <p:nvPr>
            <p:ph type="ftr" sz="quarter" idx="11"/>
          </p:nvPr>
        </p:nvSpPr>
        <p:spPr/>
        <p:txBody>
          <a:bodyPr/>
          <a:lstStyle/>
          <a:p>
            <a:r>
              <a:rPr lang="ru-RU"/>
              <a:t>Баженов С.И. д.э.н. профессор</a:t>
            </a:r>
          </a:p>
        </p:txBody>
      </p:sp>
      <p:sp>
        <p:nvSpPr>
          <p:cNvPr id="5" name="Номер слайда 4"/>
          <p:cNvSpPr>
            <a:spLocks noGrp="1"/>
          </p:cNvSpPr>
          <p:nvPr>
            <p:ph type="sldNum" sz="quarter" idx="12"/>
          </p:nvPr>
        </p:nvSpPr>
        <p:spPr/>
        <p:txBody>
          <a:bodyPr/>
          <a:lstStyle/>
          <a:p>
            <a:fld id="{A4C005D1-895E-424D-91D9-E744B493E80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5EE4951-0C60-4E1A-8378-AF348E6DB917}" type="datetime1">
              <a:rPr lang="ru-RU" smtClean="0"/>
              <a:t>26.08.2020</a:t>
            </a:fld>
            <a:endParaRPr lang="ru-RU"/>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
        <p:nvSpPr>
          <p:cNvPr id="4" name="Номер слайда 3"/>
          <p:cNvSpPr>
            <a:spLocks noGrp="1"/>
          </p:cNvSpPr>
          <p:nvPr>
            <p:ph type="sldNum" sz="quarter" idx="12"/>
          </p:nvPr>
        </p:nvSpPr>
        <p:spPr/>
        <p:txBody>
          <a:bodyPr/>
          <a:lstStyle/>
          <a:p>
            <a:fld id="{A4C005D1-895E-424D-91D9-E744B493E80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E8C11742-56E5-49D9-B160-CE924A1512A2}" type="datetime1">
              <a:rPr lang="ru-RU" smtClean="0"/>
              <a:t>26.08.2020</a:t>
            </a:fld>
            <a:endParaRPr lang="ru-RU"/>
          </a:p>
        </p:txBody>
      </p:sp>
      <p:sp>
        <p:nvSpPr>
          <p:cNvPr id="6" name="Нижний колонтитул 5"/>
          <p:cNvSpPr>
            <a:spLocks noGrp="1"/>
          </p:cNvSpPr>
          <p:nvPr>
            <p:ph type="ftr" sz="quarter" idx="11"/>
          </p:nvPr>
        </p:nvSpPr>
        <p:spPr/>
        <p:txBody>
          <a:bodyPr/>
          <a:lstStyle/>
          <a:p>
            <a:r>
              <a:rPr lang="ru-RU"/>
              <a:t>Баженов С.И. д.э.н. профессор</a:t>
            </a:r>
          </a:p>
        </p:txBody>
      </p:sp>
      <p:sp>
        <p:nvSpPr>
          <p:cNvPr id="7" name="Номер слайда 6"/>
          <p:cNvSpPr>
            <a:spLocks noGrp="1"/>
          </p:cNvSpPr>
          <p:nvPr>
            <p:ph type="sldNum" sz="quarter" idx="12"/>
          </p:nvPr>
        </p:nvSpPr>
        <p:spPr/>
        <p:txBody>
          <a:bodyPr/>
          <a:lstStyle/>
          <a:p>
            <a:fld id="{A4C005D1-895E-424D-91D9-E744B493E80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99D5624B-74B7-49D7-BC7B-F24B4A250F86}" type="datetime1">
              <a:rPr lang="ru-RU" smtClean="0"/>
              <a:t>26.08.2020</a:t>
            </a:fld>
            <a:endParaRPr lang="ru-RU"/>
          </a:p>
        </p:txBody>
      </p:sp>
      <p:sp>
        <p:nvSpPr>
          <p:cNvPr id="6" name="Нижний колонтитул 5"/>
          <p:cNvSpPr>
            <a:spLocks noGrp="1"/>
          </p:cNvSpPr>
          <p:nvPr>
            <p:ph type="ftr" sz="quarter" idx="11"/>
          </p:nvPr>
        </p:nvSpPr>
        <p:spPr/>
        <p:txBody>
          <a:bodyPr/>
          <a:lstStyle/>
          <a:p>
            <a:r>
              <a:rPr lang="ru-RU"/>
              <a:t>Баженов С.И. д.э.н. профессор</a:t>
            </a:r>
          </a:p>
        </p:txBody>
      </p:sp>
      <p:sp>
        <p:nvSpPr>
          <p:cNvPr id="7" name="Номер слайда 6"/>
          <p:cNvSpPr>
            <a:spLocks noGrp="1"/>
          </p:cNvSpPr>
          <p:nvPr>
            <p:ph type="sldNum" sz="quarter" idx="12"/>
          </p:nvPr>
        </p:nvSpPr>
        <p:spPr/>
        <p:txBody>
          <a:bodyPr/>
          <a:lstStyle/>
          <a:p>
            <a:fld id="{A4C005D1-895E-424D-91D9-E744B493E806}"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C1F992-12B3-4B2C-A4F0-5401518FC563}" type="datetime1">
              <a:rPr lang="ru-RU" smtClean="0"/>
              <a:t>26.08.2020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ru-RU"/>
              <a:t>Баженов С.И. д.э.н. профессор</a:t>
            </a: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C005D1-895E-424D-91D9-E744B493E80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39265" y="2151698"/>
            <a:ext cx="5665470" cy="255460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ru-RU" sz="3600" dirty="0">
                <a:effectLst/>
                <a:latin typeface="Times New Roman" panose="02020603050405020304" pitchFamily="18" charset="0"/>
                <a:ea typeface="Times New Roman" panose="02020603050405020304" pitchFamily="18" charset="0"/>
                <a:cs typeface="Times New Roman" panose="02020603050405020304" pitchFamily="18" charset="0"/>
              </a:rPr>
              <a:t>Тема лекций: </a:t>
            </a:r>
            <a:endParaRPr lang="ru-RU"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ru-RU" sz="3600" dirty="0">
                <a:latin typeface="Times New Roman" panose="02020603050405020304" pitchFamily="18" charset="0"/>
                <a:ea typeface="Calibri" panose="020F0502020204030204" pitchFamily="34" charset="0"/>
                <a:cs typeface="Times New Roman" panose="02020603050405020304" pitchFamily="18" charset="0"/>
              </a:rPr>
              <a:t>Управление </a:t>
            </a:r>
            <a:r>
              <a:rPr lang="ru-RU" sz="3600">
                <a:latin typeface="Times New Roman" panose="02020603050405020304" pitchFamily="18" charset="0"/>
                <a:ea typeface="Calibri" panose="020F0502020204030204" pitchFamily="34" charset="0"/>
                <a:cs typeface="Times New Roman" panose="02020603050405020304" pitchFamily="18" charset="0"/>
              </a:rPr>
              <a:t>эксплуатацией недвижимости </a:t>
            </a:r>
            <a:endParaRPr lang="ru-RU" sz="1100" dirty="0">
              <a:effectLst/>
              <a:ea typeface="Calibri" panose="020F0502020204030204" pitchFamily="34" charset="0"/>
              <a:cs typeface="Times New Roman" panose="02020603050405020304" pitchFamily="18" charset="0"/>
            </a:endParaRPr>
          </a:p>
          <a:p>
            <a:pPr algn="just">
              <a:spcAft>
                <a:spcPts val="0"/>
              </a:spcAft>
            </a:pPr>
            <a:r>
              <a:rPr lang="ru-RU" sz="3600" dirty="0">
                <a:effectLst/>
                <a:latin typeface="Times New Roman" panose="02020603050405020304" pitchFamily="18" charset="0"/>
                <a:ea typeface="Times New Roman" panose="02020603050405020304" pitchFamily="18" charset="0"/>
              </a:rPr>
              <a:t> </a:t>
            </a:r>
            <a:endParaRPr lang="ru-RU" sz="1050" dirty="0">
              <a:effectLst/>
              <a:latin typeface="Times New Roman" panose="02020603050405020304" pitchFamily="18" charset="0"/>
              <a:ea typeface="Times New Roman" panose="02020603050405020304" pitchFamily="18" charset="0"/>
            </a:endParaRPr>
          </a:p>
          <a:p>
            <a:pPr algn="ctr">
              <a:lnSpc>
                <a:spcPct val="107000"/>
              </a:lnSpc>
              <a:spcAft>
                <a:spcPts val="800"/>
              </a:spcAft>
            </a:pPr>
            <a:r>
              <a:rPr lang="ru-RU" sz="1100" dirty="0">
                <a:effectLst/>
                <a:ea typeface="Calibri" panose="020F0502020204030204" pitchFamily="34" charset="0"/>
                <a:cs typeface="Times New Roman" panose="02020603050405020304" pitchFamily="18" charset="0"/>
              </a:rPr>
              <a:t> </a:t>
            </a:r>
          </a:p>
        </p:txBody>
      </p:sp>
      <p:sp>
        <p:nvSpPr>
          <p:cNvPr id="3" name="Нижний колонтитул 2"/>
          <p:cNvSpPr>
            <a:spLocks noGrp="1"/>
          </p:cNvSpPr>
          <p:nvPr>
            <p:ph type="ftr" sz="quarter" idx="11"/>
          </p:nvPr>
        </p:nvSpPr>
        <p:spPr/>
        <p:txBody>
          <a:bodyPr/>
          <a:lstStyle/>
          <a:p>
            <a:r>
              <a:rPr lang="ru-RU" sz="1400" b="1" dirty="0">
                <a:solidFill>
                  <a:schemeClr val="tx1"/>
                </a:solidFill>
              </a:rPr>
              <a:t>Баженов С.И. </a:t>
            </a:r>
            <a:r>
              <a:rPr lang="ru-RU" sz="1400" b="1" dirty="0" err="1">
                <a:solidFill>
                  <a:schemeClr val="tx1"/>
                </a:solidFill>
              </a:rPr>
              <a:t>д.э.н</a:t>
            </a:r>
            <a:r>
              <a:rPr lang="ru-RU" sz="1400" b="1" dirty="0">
                <a:solidFill>
                  <a:schemeClr val="tx1"/>
                </a:solidFill>
              </a:rPr>
              <a:t>. профессор</a:t>
            </a:r>
          </a:p>
        </p:txBody>
      </p:sp>
    </p:spTree>
    <p:extLst>
      <p:ext uri="{BB962C8B-B14F-4D97-AF65-F5344CB8AC3E}">
        <p14:creationId xmlns:p14="http://schemas.microsoft.com/office/powerpoint/2010/main" val="1200591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15616" y="1700808"/>
            <a:ext cx="6480720" cy="1015663"/>
          </a:xfrm>
          <a:prstGeom prst="rect">
            <a:avLst/>
          </a:prstGeom>
        </p:spPr>
        <p:txBody>
          <a:bodyPr wrap="square">
            <a:spAutoFit/>
          </a:bodyPr>
          <a:lstStyle/>
          <a:p>
            <a:pPr marR="39370" algn="just"/>
            <a:r>
              <a:rPr lang="ru-RU"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При делении по физической сущности недвижимое имущество следовало бы классифицировать как связанное с землей и не связанное с землей. </a:t>
            </a:r>
            <a:endParaRPr lang="ru-RU"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213979668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63688" y="1484784"/>
            <a:ext cx="5094312" cy="3032305"/>
          </a:xfrm>
          <a:prstGeom prst="rect">
            <a:avLst/>
          </a:prstGeom>
        </p:spPr>
        <p:txBody>
          <a:bodyPr wrap="square">
            <a:spAutoFit/>
          </a:bodyPr>
          <a:lstStyle/>
          <a:p>
            <a:pPr>
              <a:lnSpc>
                <a:spcPct val="107000"/>
              </a:lnSpc>
              <a:spcAft>
                <a:spcPts val="800"/>
              </a:spcAft>
            </a:pPr>
            <a:r>
              <a:rPr lang="ru-RU" sz="2000" dirty="0">
                <a:latin typeface="Arial" panose="020B0604020202020204" pitchFamily="34" charset="0"/>
                <a:ea typeface="Times New Roman" panose="02020603050405020304" pitchFamily="18" charset="0"/>
                <a:cs typeface="Arial" panose="020B0604020202020204" pitchFamily="34" charset="0"/>
              </a:rPr>
              <a:t>Это означает, что соответствующая доля в праве собственности на указанное общее имущество всегда следует судьбе права собственности на жилье, т. е. право собственности на жилье совместно с правом собственности на долю в общем имуществе многоквартирного дома характеризует правовой статус жилища. </a:t>
            </a:r>
            <a:endParaRPr lang="ru-RU"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242305842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691680" y="1268760"/>
            <a:ext cx="5148064" cy="2702984"/>
          </a:xfrm>
          <a:prstGeom prst="rect">
            <a:avLst/>
          </a:prstGeom>
        </p:spPr>
        <p:txBody>
          <a:bodyPr wrap="square">
            <a:spAutoFit/>
          </a:bodyPr>
          <a:lstStyle/>
          <a:p>
            <a:pPr>
              <a:lnSpc>
                <a:spcPct val="107000"/>
              </a:lnSpc>
              <a:spcAft>
                <a:spcPts val="800"/>
              </a:spcAft>
            </a:pPr>
            <a:r>
              <a:rPr lang="ru-RU" sz="2000" dirty="0">
                <a:latin typeface="Arial" panose="020B0604020202020204" pitchFamily="34" charset="0"/>
                <a:ea typeface="Times New Roman" panose="02020603050405020304" pitchFamily="18" charset="0"/>
                <a:cs typeface="Arial" panose="020B0604020202020204" pitchFamily="34" charset="0"/>
              </a:rPr>
              <a:t>Сохранение за собственниками помещений в любом здании и сооружении права собственности на общее, неделимое в натуре имущество является фактором объединения собственников жилья в единый социальный организм по содержанию и эксплуатации общего имущества. </a:t>
            </a:r>
            <a:endParaRPr lang="ru-RU"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394358015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907704" y="1412776"/>
            <a:ext cx="4932040" cy="2702984"/>
          </a:xfrm>
          <a:prstGeom prst="rect">
            <a:avLst/>
          </a:prstGeom>
        </p:spPr>
        <p:txBody>
          <a:bodyPr wrap="square">
            <a:spAutoFit/>
          </a:bodyPr>
          <a:lstStyle/>
          <a:p>
            <a:pPr>
              <a:lnSpc>
                <a:spcPct val="107000"/>
              </a:lnSpc>
              <a:spcAft>
                <a:spcPts val="800"/>
              </a:spcAft>
            </a:pPr>
            <a:r>
              <a:rPr lang="ru-RU" sz="2000" dirty="0">
                <a:latin typeface="Arial" panose="020B0604020202020204" pitchFamily="34" charset="0"/>
                <a:ea typeface="Times New Roman" panose="02020603050405020304" pitchFamily="18" charset="0"/>
                <a:cs typeface="Arial" panose="020B0604020202020204" pitchFamily="34" charset="0"/>
              </a:rPr>
              <a:t>2. К </a:t>
            </a:r>
            <a:r>
              <a:rPr lang="ru-RU" sz="2000" i="1" dirty="0">
                <a:latin typeface="Arial" panose="020B0604020202020204" pitchFamily="34" charset="0"/>
                <a:ea typeface="Times New Roman" panose="02020603050405020304" pitchFamily="18" charset="0"/>
                <a:cs typeface="Arial" panose="020B0604020202020204" pitchFamily="34" charset="0"/>
              </a:rPr>
              <a:t>коммерческим зданиям и сооружениям </a:t>
            </a:r>
            <a:r>
              <a:rPr lang="ru-RU" sz="2000" dirty="0">
                <a:latin typeface="Arial" panose="020B0604020202020204" pitchFamily="34" charset="0"/>
                <a:ea typeface="Times New Roman" panose="02020603050405020304" pitchFamily="18" charset="0"/>
                <a:cs typeface="Arial" panose="020B0604020202020204" pitchFamily="34" charset="0"/>
              </a:rPr>
              <a:t>относятся офисы, рестораны, магазины, развлекательные комплексы, гостиницы, гаражи для аренды, склады и логистические терминалы, здания и сооружения, предприятия как имущественные комплексы;</a:t>
            </a:r>
            <a:endParaRPr lang="ru-RU"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64763120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71600" y="1772816"/>
            <a:ext cx="7488832" cy="3352328"/>
          </a:xfrm>
          <a:prstGeom prst="rect">
            <a:avLst/>
          </a:prstGeom>
        </p:spPr>
        <p:txBody>
          <a:bodyPr wrap="square">
            <a:spAutoFit/>
          </a:bodyPr>
          <a:lstStyle/>
          <a:p>
            <a:pPr>
              <a:lnSpc>
                <a:spcPct val="107000"/>
              </a:lnSpc>
              <a:spcAft>
                <a:spcPts val="0"/>
              </a:spcAft>
            </a:pPr>
            <a:r>
              <a:rPr lang="ru-RU" i="1" dirty="0">
                <a:latin typeface="Arial" panose="020B0604020202020204" pitchFamily="34" charset="0"/>
                <a:ea typeface="Times New Roman" panose="02020603050405020304" pitchFamily="18" charset="0"/>
                <a:cs typeface="Arial" panose="020B0604020202020204" pitchFamily="34" charset="0"/>
              </a:rPr>
              <a:t>3. Общественные </a:t>
            </a:r>
            <a:r>
              <a:rPr lang="ru-RU" dirty="0">
                <a:latin typeface="Arial" panose="020B0604020202020204" pitchFamily="34" charset="0"/>
                <a:ea typeface="Times New Roman" panose="02020603050405020304" pitchFamily="18" charset="0"/>
                <a:cs typeface="Arial" panose="020B0604020202020204" pitchFamily="34" charset="0"/>
              </a:rPr>
              <a:t>(</a:t>
            </a:r>
            <a:r>
              <a:rPr lang="ru-RU" i="1" dirty="0">
                <a:latin typeface="Arial" panose="020B0604020202020204" pitchFamily="34" charset="0"/>
                <a:ea typeface="Times New Roman" panose="02020603050405020304" pitchFamily="18" charset="0"/>
                <a:cs typeface="Arial" panose="020B0604020202020204" pitchFamily="34" charset="0"/>
              </a:rPr>
              <a:t>специальные</a:t>
            </a:r>
            <a:r>
              <a:rPr lang="ru-RU" dirty="0">
                <a:latin typeface="Arial" panose="020B0604020202020204" pitchFamily="34" charset="0"/>
                <a:ea typeface="Times New Roman" panose="02020603050405020304" pitchFamily="18" charset="0"/>
                <a:cs typeface="Arial" panose="020B0604020202020204" pitchFamily="34" charset="0"/>
              </a:rPr>
              <a:t>)</a:t>
            </a:r>
            <a:r>
              <a:rPr lang="ru-RU" i="1" dirty="0">
                <a:latin typeface="Arial" panose="020B0604020202020204" pitchFamily="34" charset="0"/>
                <a:ea typeface="Times New Roman" panose="02020603050405020304" pitchFamily="18" charset="0"/>
                <a:cs typeface="Arial" panose="020B0604020202020204" pitchFamily="34" charset="0"/>
              </a:rPr>
              <a:t> здания и сооружения </a:t>
            </a:r>
            <a:r>
              <a:rPr lang="ru-RU" dirty="0">
                <a:latin typeface="Arial" panose="020B0604020202020204" pitchFamily="34" charset="0"/>
                <a:ea typeface="Times New Roman" panose="02020603050405020304" pitchFamily="18" charset="0"/>
                <a:cs typeface="Arial" panose="020B0604020202020204" pitchFamily="34" charset="0"/>
              </a:rPr>
              <a:t>включают: </a:t>
            </a:r>
            <a:endParaRPr lang="ru-RU" sz="16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ru-RU" dirty="0">
                <a:latin typeface="Arial" panose="020B0604020202020204" pitchFamily="34" charset="0"/>
                <a:ea typeface="Times New Roman" panose="02020603050405020304" pitchFamily="18" charset="0"/>
                <a:cs typeface="Arial" panose="020B0604020202020204" pitchFamily="34" charset="0"/>
              </a:rPr>
              <a:t>-  лечебно-оздоровительные (больницы, поликлиники, дома престарелых и дома ребенка, санатории, спортивные комплексы);</a:t>
            </a:r>
            <a:endParaRPr lang="ru-RU" sz="16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ru-RU" dirty="0">
                <a:latin typeface="Arial" panose="020B0604020202020204" pitchFamily="34" charset="0"/>
                <a:ea typeface="Times New Roman" panose="02020603050405020304" pitchFamily="18" charset="0"/>
                <a:cs typeface="Arial" panose="020B0604020202020204" pitchFamily="34" charset="0"/>
              </a:rPr>
              <a:t>-  учебно-воспитательные (детские сады и ясли, школы, училища, техникумы, институты, дома детского творчества);</a:t>
            </a:r>
            <a:endParaRPr lang="ru-RU" sz="16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ru-RU" dirty="0">
                <a:latin typeface="Arial" panose="020B0604020202020204" pitchFamily="34" charset="0"/>
                <a:ea typeface="Times New Roman" panose="02020603050405020304" pitchFamily="18" charset="0"/>
                <a:cs typeface="Arial" panose="020B0604020202020204" pitchFamily="34" charset="0"/>
              </a:rPr>
              <a:t>-  культурно-просветительные (музеи, выставочные комплексы, парки культуры и отдыха, дома культуры и театры, цирки, планетарии, зоопарки, ботанические сады);</a:t>
            </a:r>
            <a:endParaRPr lang="ru-RU" sz="16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ru-RU" dirty="0">
                <a:latin typeface="Arial" panose="020B0604020202020204" pitchFamily="34" charset="0"/>
                <a:ea typeface="Times New Roman" panose="02020603050405020304" pitchFamily="18" charset="0"/>
                <a:cs typeface="Arial" panose="020B0604020202020204" pitchFamily="34" charset="0"/>
              </a:rPr>
              <a:t>-  специальные здания и сооружения (административные – милиция, суд, прокуратура, органы власти, памятники, мемориальные сооружения, вокзалы, порты).</a:t>
            </a:r>
            <a:endParaRPr lang="ru-RU" sz="16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74229675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47664" y="2060848"/>
            <a:ext cx="5616624" cy="750975"/>
          </a:xfrm>
          <a:prstGeom prst="rect">
            <a:avLst/>
          </a:prstGeom>
        </p:spPr>
        <p:txBody>
          <a:bodyPr wrap="square">
            <a:spAutoFit/>
          </a:bodyPr>
          <a:lstStyle/>
          <a:p>
            <a:pPr>
              <a:lnSpc>
                <a:spcPct val="107000"/>
              </a:lnSpc>
              <a:spcAft>
                <a:spcPts val="800"/>
              </a:spcAft>
            </a:pPr>
            <a:r>
              <a:rPr lang="ru-RU" sz="2000" i="1" dirty="0">
                <a:latin typeface="Arial" panose="020B0604020202020204" pitchFamily="34" charset="0"/>
                <a:ea typeface="Times New Roman" panose="02020603050405020304" pitchFamily="18" charset="0"/>
                <a:cs typeface="Arial" panose="020B0604020202020204" pitchFamily="34" charset="0"/>
              </a:rPr>
              <a:t>4. Инженерные сооружения</a:t>
            </a:r>
            <a:r>
              <a:rPr lang="ru-RU" sz="2000" dirty="0">
                <a:latin typeface="Arial" panose="020B0604020202020204" pitchFamily="34" charset="0"/>
                <a:ea typeface="Times New Roman" panose="02020603050405020304" pitchFamily="18" charset="0"/>
                <a:cs typeface="Arial" panose="020B0604020202020204" pitchFamily="34" charset="0"/>
              </a:rPr>
              <a:t> – это мелиоративные сооружения, дренаж и т. д.</a:t>
            </a:r>
            <a:endParaRPr lang="ru-RU"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264445215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619672" y="1700808"/>
            <a:ext cx="5220072" cy="1385700"/>
          </a:xfrm>
          <a:prstGeom prst="rect">
            <a:avLst/>
          </a:prstGeom>
        </p:spPr>
        <p:txBody>
          <a:bodyPr wrap="square">
            <a:spAutoFit/>
          </a:bodyPr>
          <a:lstStyle/>
          <a:p>
            <a:pPr>
              <a:lnSpc>
                <a:spcPct val="107000"/>
              </a:lnSpc>
              <a:spcAft>
                <a:spcPts val="800"/>
              </a:spcAft>
            </a:pPr>
            <a:r>
              <a:rPr lang="ru-RU" sz="2000" dirty="0">
                <a:latin typeface="Arial" panose="020B0604020202020204" pitchFamily="34" charset="0"/>
                <a:ea typeface="Times New Roman" panose="02020603050405020304" pitchFamily="18" charset="0"/>
                <a:cs typeface="Arial" panose="020B0604020202020204" pitchFamily="34" charset="0"/>
              </a:rPr>
              <a:t>Каждую из рассмотренных групп можно разбить на подгруппы на основе </a:t>
            </a:r>
            <a:r>
              <a:rPr lang="ru-RU" sz="2000" dirty="0" err="1">
                <a:latin typeface="Arial" panose="020B0604020202020204" pitchFamily="34" charset="0"/>
                <a:ea typeface="Times New Roman" panose="02020603050405020304" pitchFamily="18" charset="0"/>
                <a:cs typeface="Arial" panose="020B0604020202020204" pitchFamily="34" charset="0"/>
              </a:rPr>
              <a:t>дезагрегации</a:t>
            </a:r>
            <a:r>
              <a:rPr lang="ru-RU" sz="2000" dirty="0">
                <a:latin typeface="Arial" panose="020B0604020202020204" pitchFamily="34" charset="0"/>
                <a:ea typeface="Times New Roman" panose="02020603050405020304" pitchFamily="18" charset="0"/>
                <a:cs typeface="Arial" panose="020B0604020202020204" pitchFamily="34" charset="0"/>
              </a:rPr>
              <a:t> на базе различных типологических критериев.</a:t>
            </a:r>
            <a:endParaRPr lang="ru-RU"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26348724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87624" y="1052736"/>
            <a:ext cx="6912768" cy="3627211"/>
          </a:xfrm>
          <a:prstGeom prst="rect">
            <a:avLst/>
          </a:prstGeom>
        </p:spPr>
        <p:txBody>
          <a:bodyPr wrap="square">
            <a:spAutoFit/>
          </a:bodyPr>
          <a:lstStyle/>
          <a:p>
            <a:pPr>
              <a:lnSpc>
                <a:spcPct val="107000"/>
              </a:lnSpc>
              <a:spcAft>
                <a:spcPts val="800"/>
              </a:spcAft>
            </a:pPr>
            <a:r>
              <a:rPr lang="ru-RU" dirty="0">
                <a:latin typeface="Arial" panose="020B0604020202020204" pitchFamily="34" charset="0"/>
                <a:ea typeface="Times New Roman" panose="02020603050405020304" pitchFamily="18" charset="0"/>
                <a:cs typeface="Arial" panose="020B0604020202020204" pitchFamily="34" charset="0"/>
              </a:rPr>
              <a:t>Искусственные объекты называют недвижимостью по закону, однако данная категория объектов опирается на недвижимость по природе. Искусственные объекты могут быть полностью построенными и </a:t>
            </a:r>
            <a:r>
              <a:rPr lang="ru-RU" i="1" dirty="0">
                <a:latin typeface="Arial" panose="020B0604020202020204" pitchFamily="34" charset="0"/>
                <a:ea typeface="Times New Roman" panose="02020603050405020304" pitchFamily="18" charset="0"/>
                <a:cs typeface="Arial" panose="020B0604020202020204" pitchFamily="34" charset="0"/>
              </a:rPr>
              <a:t>готовыми к эксплуатации, </a:t>
            </a:r>
            <a:r>
              <a:rPr lang="ru-RU" dirty="0">
                <a:latin typeface="Arial" panose="020B0604020202020204" pitchFamily="34" charset="0"/>
                <a:ea typeface="Times New Roman" panose="02020603050405020304" pitchFamily="18" charset="0"/>
                <a:cs typeface="Arial" panose="020B0604020202020204" pitchFamily="34" charset="0"/>
              </a:rPr>
              <a:t>могут требовать реконструкции или капитального ремонта, а также относиться </a:t>
            </a:r>
            <a:r>
              <a:rPr lang="ru-RU" i="1" dirty="0">
                <a:latin typeface="Arial" panose="020B0604020202020204" pitchFamily="34" charset="0"/>
                <a:ea typeface="Times New Roman" panose="02020603050405020304" pitchFamily="18" charset="0"/>
                <a:cs typeface="Arial" panose="020B0604020202020204" pitchFamily="34" charset="0"/>
              </a:rPr>
              <a:t>к незаконченным объектам строительства</a:t>
            </a:r>
            <a:r>
              <a:rPr lang="ru-RU" dirty="0">
                <a:latin typeface="Arial" panose="020B0604020202020204" pitchFamily="34" charset="0"/>
                <a:ea typeface="Times New Roman" panose="02020603050405020304" pitchFamily="18" charset="0"/>
                <a:cs typeface="Arial" panose="020B0604020202020204" pitchFamily="34" charset="0"/>
              </a:rPr>
              <a:t> («</a:t>
            </a:r>
            <a:r>
              <a:rPr lang="ru-RU" dirty="0" err="1">
                <a:latin typeface="Arial" panose="020B0604020202020204" pitchFamily="34" charset="0"/>
                <a:ea typeface="Times New Roman" panose="02020603050405020304" pitchFamily="18" charset="0"/>
                <a:cs typeface="Arial" panose="020B0604020202020204" pitchFamily="34" charset="0"/>
              </a:rPr>
              <a:t>незавершенка</a:t>
            </a:r>
            <a:r>
              <a:rPr lang="ru-RU" dirty="0">
                <a:latin typeface="Arial" panose="020B0604020202020204" pitchFamily="34" charset="0"/>
                <a:ea typeface="Times New Roman" panose="02020603050405020304" pitchFamily="18" charset="0"/>
                <a:cs typeface="Arial" panose="020B0604020202020204" pitchFamily="34" charset="0"/>
              </a:rPr>
              <a:t>»). К «</a:t>
            </a:r>
            <a:r>
              <a:rPr lang="ru-RU" i="1" dirty="0" err="1">
                <a:latin typeface="Arial" panose="020B0604020202020204" pitchFamily="34" charset="0"/>
                <a:ea typeface="Times New Roman" panose="02020603050405020304" pitchFamily="18" charset="0"/>
                <a:cs typeface="Arial" panose="020B0604020202020204" pitchFamily="34" charset="0"/>
              </a:rPr>
              <a:t>незавершенке</a:t>
            </a:r>
            <a:r>
              <a:rPr lang="ru-RU" dirty="0">
                <a:latin typeface="Arial" panose="020B0604020202020204" pitchFamily="34" charset="0"/>
                <a:ea typeface="Times New Roman" panose="02020603050405020304" pitchFamily="18" charset="0"/>
                <a:cs typeface="Arial" panose="020B0604020202020204" pitchFamily="34" charset="0"/>
              </a:rPr>
              <a:t>» относятся объекты, по которым в установленном порядке не оформлены документы о приемке в эксплуатацию</a:t>
            </a:r>
            <a:r>
              <a:rPr lang="ru-RU" i="1" dirty="0">
                <a:latin typeface="Arial" panose="020B0604020202020204" pitchFamily="34" charset="0"/>
                <a:ea typeface="Times New Roman" panose="02020603050405020304" pitchFamily="18" charset="0"/>
                <a:cs typeface="Arial" panose="020B0604020202020204" pitchFamily="34" charset="0"/>
              </a:rPr>
              <a:t>. </a:t>
            </a:r>
            <a:r>
              <a:rPr lang="ru-RU" dirty="0">
                <a:latin typeface="Arial" panose="020B0604020202020204" pitchFamily="34" charset="0"/>
                <a:ea typeface="Times New Roman" panose="02020603050405020304" pitchFamily="18" charset="0"/>
                <a:cs typeface="Arial" panose="020B0604020202020204" pitchFamily="34" charset="0"/>
              </a:rPr>
              <a:t>Объекты незавершенного строительства можно разделить на две группы: объекты, на которых ведутся работы, и объекты, на которых работы прекращены. </a:t>
            </a:r>
            <a:endParaRPr lang="ru-RU"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425014732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691680" y="1484784"/>
            <a:ext cx="5004048" cy="2373663"/>
          </a:xfrm>
          <a:prstGeom prst="rect">
            <a:avLst/>
          </a:prstGeom>
        </p:spPr>
        <p:txBody>
          <a:bodyPr wrap="square">
            <a:spAutoFit/>
          </a:bodyPr>
          <a:lstStyle/>
          <a:p>
            <a:pPr>
              <a:lnSpc>
                <a:spcPct val="107000"/>
              </a:lnSpc>
              <a:spcAft>
                <a:spcPts val="800"/>
              </a:spcAft>
            </a:pPr>
            <a:r>
              <a:rPr lang="ru-RU" sz="2000" dirty="0">
                <a:latin typeface="Arial" panose="020B0604020202020204" pitchFamily="34" charset="0"/>
                <a:ea typeface="Times New Roman" panose="02020603050405020304" pitchFamily="18" charset="0"/>
                <a:cs typeface="Arial" panose="020B0604020202020204" pitchFamily="34" charset="0"/>
              </a:rPr>
              <a:t>При фактической остановке стройки независимо от того, расторгнут договор строительного подряда или нет, объекты незавершенного строительства становятся объектами недвижимости. Право собственности на них подлежит регистрации.</a:t>
            </a:r>
            <a:endParaRPr lang="ru-RU"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357577336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03648" y="836713"/>
            <a:ext cx="5396567" cy="404612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ru-RU" sz="2400" dirty="0">
                <a:effectLst/>
                <a:latin typeface="Arial" panose="020B0604020202020204" pitchFamily="34" charset="0"/>
                <a:ea typeface="Times New Roman" panose="02020603050405020304" pitchFamily="18" charset="0"/>
                <a:cs typeface="Calibri" panose="020F0502020204030204" pitchFamily="34" charset="0"/>
              </a:rPr>
              <a:t>Классификация  жилых объектов недвижимости по следующим основаниям:</a:t>
            </a:r>
            <a:endParaRPr lang="ru-RU" sz="2400" dirty="0">
              <a:effectLst/>
              <a:ea typeface="Times New Roman" panose="02020603050405020304" pitchFamily="18" charset="0"/>
              <a:cs typeface="Calibri" panose="020F050202020403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163729489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63688" y="1628800"/>
            <a:ext cx="5004048" cy="1409617"/>
          </a:xfrm>
          <a:prstGeom prst="rect">
            <a:avLst/>
          </a:prstGeom>
        </p:spPr>
        <p:txBody>
          <a:bodyPr wrap="square">
            <a:spAutoFit/>
          </a:bodyPr>
          <a:lstStyle/>
          <a:p>
            <a:pPr algn="just">
              <a:lnSpc>
                <a:spcPct val="107000"/>
              </a:lnSpc>
              <a:spcAft>
                <a:spcPts val="800"/>
              </a:spcAft>
            </a:pPr>
            <a:r>
              <a:rPr lang="ru-RU" sz="2000" b="1" dirty="0">
                <a:latin typeface="Arial" panose="020B0604020202020204" pitchFamily="34" charset="0"/>
                <a:ea typeface="Times New Roman" panose="02020603050405020304" pitchFamily="18" charset="0"/>
                <a:cs typeface="Arial" panose="020B0604020202020204" pitchFamily="34" charset="0"/>
              </a:rPr>
              <a:t>1. </a:t>
            </a:r>
            <a:r>
              <a:rPr lang="ru-RU" sz="2000" b="1" i="1" dirty="0">
                <a:latin typeface="Arial" panose="020B0604020202020204" pitchFamily="34" charset="0"/>
                <a:ea typeface="Times New Roman" panose="02020603050405020304" pitchFamily="18" charset="0"/>
                <a:cs typeface="Arial" panose="020B0604020202020204" pitchFamily="34" charset="0"/>
              </a:rPr>
              <a:t>Маркетинговый подход</a:t>
            </a:r>
            <a:r>
              <a:rPr lang="ru-RU" sz="2000" dirty="0">
                <a:latin typeface="Arial" panose="020B0604020202020204" pitchFamily="34" charset="0"/>
                <a:ea typeface="Times New Roman" panose="02020603050405020304" pitchFamily="18" charset="0"/>
                <a:cs typeface="Arial" panose="020B0604020202020204" pitchFamily="34" charset="0"/>
              </a:rPr>
              <a:t> (в зависимости от предпочтений целевых групп потребителей жилья и их платежеспособности).</a:t>
            </a:r>
            <a:endParaRPr lang="ru-RU"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3333447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692696"/>
            <a:ext cx="7704856" cy="5390059"/>
          </a:xfrm>
        </p:spPr>
      </p:pic>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119289891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45351" y="1124744"/>
            <a:ext cx="7253297" cy="473271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600"/>
              </a:spcAft>
            </a:pPr>
            <a:r>
              <a:rPr lang="ru-RU" i="1" dirty="0"/>
              <a:t> </a:t>
            </a:r>
            <a:r>
              <a:rPr lang="ru-RU" sz="2000" i="1" u="sng" dirty="0">
                <a:latin typeface="Arial" panose="020B0604020202020204" pitchFamily="34" charset="0"/>
                <a:cs typeface="Arial" panose="020B0604020202020204" pitchFamily="34" charset="0"/>
              </a:rPr>
              <a:t>Жилье высокой степени комфортности</a:t>
            </a:r>
            <a:r>
              <a:rPr lang="ru-RU" sz="2000" u="sng" dirty="0">
                <a:latin typeface="Arial" panose="020B0604020202020204" pitchFamily="34" charset="0"/>
                <a:cs typeface="Arial" panose="020B0604020202020204" pitchFamily="34" charset="0"/>
              </a:rPr>
              <a:t> (</a:t>
            </a:r>
            <a:r>
              <a:rPr lang="ru-RU" sz="2000" i="1" u="sng" dirty="0">
                <a:latin typeface="Arial" panose="020B0604020202020204" pitchFamily="34" charset="0"/>
                <a:cs typeface="Arial" panose="020B0604020202020204" pitchFamily="34" charset="0"/>
              </a:rPr>
              <a:t>элитное</a:t>
            </a:r>
            <a:r>
              <a:rPr lang="ru-RU" sz="2000" u="sng" dirty="0">
                <a:latin typeface="Arial" panose="020B0604020202020204" pitchFamily="34" charset="0"/>
                <a:cs typeface="Arial" panose="020B0604020202020204" pitchFamily="34" charset="0"/>
              </a:rPr>
              <a:t>). </a:t>
            </a:r>
            <a:r>
              <a:rPr lang="ru-RU" sz="2000" dirty="0">
                <a:latin typeface="Arial" panose="020B0604020202020204" pitchFamily="34" charset="0"/>
                <a:ea typeface="Times New Roman" panose="02020603050405020304" pitchFamily="18" charset="0"/>
                <a:cs typeface="Arial" panose="020B0604020202020204" pitchFamily="34" charset="0"/>
              </a:rPr>
              <a:t>В настоящее время уровень </a:t>
            </a:r>
            <a:r>
              <a:rPr lang="ru-RU" sz="2000" dirty="0" err="1">
                <a:latin typeface="Arial" panose="020B0604020202020204" pitchFamily="34" charset="0"/>
                <a:ea typeface="Times New Roman" panose="02020603050405020304" pitchFamily="18" charset="0"/>
                <a:cs typeface="Arial" panose="020B0604020202020204" pitchFamily="34" charset="0"/>
              </a:rPr>
              <a:t>элитности</a:t>
            </a:r>
            <a:r>
              <a:rPr lang="ru-RU" sz="2000" dirty="0">
                <a:latin typeface="Arial" panose="020B0604020202020204" pitchFamily="34" charset="0"/>
                <a:ea typeface="Times New Roman" panose="02020603050405020304" pitchFamily="18" charset="0"/>
                <a:cs typeface="Arial" panose="020B0604020202020204" pitchFamily="34" charset="0"/>
              </a:rPr>
              <a:t> жилья в различных городах разный. Однако существуют общие требования к жилью данного типа. </a:t>
            </a:r>
          </a:p>
          <a:p>
            <a:pPr algn="just">
              <a:lnSpc>
                <a:spcPct val="115000"/>
              </a:lnSpc>
              <a:spcAft>
                <a:spcPts val="600"/>
              </a:spcAft>
            </a:pPr>
            <a:r>
              <a:rPr lang="ru-RU" sz="2000" dirty="0">
                <a:effectLst/>
                <a:latin typeface="Arial" panose="020B0604020202020204" pitchFamily="34" charset="0"/>
                <a:ea typeface="Times New Roman" panose="02020603050405020304" pitchFamily="18" charset="0"/>
                <a:cs typeface="Arial" panose="020B0604020202020204" pitchFamily="34" charset="0"/>
              </a:rPr>
              <a:t>Отечественные специалисты рынка недвижимости выделили </a:t>
            </a:r>
            <a:r>
              <a:rPr lang="ru-RU" sz="2000" b="1" dirty="0">
                <a:effectLst/>
                <a:latin typeface="Arial" panose="020B0604020202020204" pitchFamily="34" charset="0"/>
                <a:ea typeface="Times New Roman" panose="02020603050405020304" pitchFamily="18" charset="0"/>
                <a:cs typeface="Arial" panose="020B0604020202020204" pitchFamily="34" charset="0"/>
              </a:rPr>
              <a:t>семь критериев </a:t>
            </a:r>
            <a:r>
              <a:rPr lang="ru-RU" sz="2000" dirty="0" err="1">
                <a:effectLst/>
                <a:latin typeface="Arial" panose="020B0604020202020204" pitchFamily="34" charset="0"/>
                <a:ea typeface="Times New Roman" panose="02020603050405020304" pitchFamily="18" charset="0"/>
                <a:cs typeface="Arial" panose="020B0604020202020204" pitchFamily="34" charset="0"/>
              </a:rPr>
              <a:t>элитности</a:t>
            </a:r>
            <a:r>
              <a:rPr lang="ru-RU" sz="2000" dirty="0">
                <a:effectLst/>
                <a:latin typeface="Arial" panose="020B0604020202020204" pitchFamily="34" charset="0"/>
                <a:ea typeface="Times New Roman" panose="02020603050405020304" pitchFamily="18" charset="0"/>
                <a:cs typeface="Arial" panose="020B0604020202020204" pitchFamily="34" charset="0"/>
              </a:rPr>
              <a:t>, отсутствие хотя бы одного из которых существенно снижает шансы дома называться элитным:</a:t>
            </a:r>
          </a:p>
          <a:p>
            <a:pPr algn="just">
              <a:lnSpc>
                <a:spcPct val="115000"/>
              </a:lnSpc>
              <a:spcAft>
                <a:spcPts val="0"/>
              </a:spcAft>
            </a:pPr>
            <a:endParaRPr lang="ru-RU"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208360719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27584" y="836712"/>
            <a:ext cx="7776864" cy="3914918"/>
          </a:xfrm>
          <a:prstGeom prst="rect">
            <a:avLst/>
          </a:prstGeom>
        </p:spPr>
        <p:txBody>
          <a:bodyPr wrap="square">
            <a:spAutoFit/>
          </a:bodyPr>
          <a:lstStyle/>
          <a:p>
            <a:pPr algn="just">
              <a:lnSpc>
                <a:spcPct val="115000"/>
              </a:lnSpc>
              <a:spcAft>
                <a:spcPts val="0"/>
              </a:spcAft>
            </a:pPr>
            <a:r>
              <a:rPr lang="ru-RU" dirty="0">
                <a:latin typeface="Arial" panose="020B0604020202020204" pitchFamily="34" charset="0"/>
                <a:ea typeface="Times New Roman" panose="02020603050405020304" pitchFamily="18" charset="0"/>
                <a:cs typeface="Calibri" panose="020F0502020204030204" pitchFamily="34" charset="0"/>
              </a:rPr>
              <a:t>1)  местоположение – основной критерий </a:t>
            </a:r>
            <a:r>
              <a:rPr lang="ru-RU" dirty="0" err="1">
                <a:latin typeface="Arial" panose="020B0604020202020204" pitchFamily="34" charset="0"/>
                <a:ea typeface="Times New Roman" panose="02020603050405020304" pitchFamily="18" charset="0"/>
                <a:cs typeface="Calibri" panose="020F0502020204030204" pitchFamily="34" charset="0"/>
              </a:rPr>
              <a:t>элитности</a:t>
            </a:r>
            <a:r>
              <a:rPr lang="ru-RU" dirty="0">
                <a:latin typeface="Arial" panose="020B0604020202020204" pitchFamily="34" charset="0"/>
                <a:ea typeface="Times New Roman" panose="02020603050405020304" pitchFamily="18" charset="0"/>
                <a:cs typeface="Calibri" panose="020F0502020204030204" pitchFamily="34" charset="0"/>
              </a:rPr>
              <a:t> – является и основным фактором ценообразования;</a:t>
            </a:r>
            <a:endParaRPr lang="ru-RU" sz="1100" dirty="0">
              <a:ea typeface="Times New Roman" panose="02020603050405020304" pitchFamily="18" charset="0"/>
              <a:cs typeface="Calibri" panose="020F0502020204030204" pitchFamily="34" charset="0"/>
            </a:endParaRPr>
          </a:p>
          <a:p>
            <a:pPr algn="just">
              <a:lnSpc>
                <a:spcPct val="115000"/>
              </a:lnSpc>
              <a:spcAft>
                <a:spcPts val="0"/>
              </a:spcAft>
            </a:pPr>
            <a:r>
              <a:rPr lang="ru-RU" dirty="0">
                <a:latin typeface="Arial" panose="020B0604020202020204" pitchFamily="34" charset="0"/>
                <a:ea typeface="Times New Roman" panose="02020603050405020304" pitchFamily="18" charset="0"/>
                <a:cs typeface="Calibri" panose="020F0502020204030204" pitchFamily="34" charset="0"/>
              </a:rPr>
              <a:t>2)  материал ;</a:t>
            </a:r>
            <a:endParaRPr lang="ru-RU" sz="1100" dirty="0">
              <a:ea typeface="Times New Roman" panose="02020603050405020304" pitchFamily="18" charset="0"/>
              <a:cs typeface="Calibri" panose="020F0502020204030204" pitchFamily="34" charset="0"/>
            </a:endParaRPr>
          </a:p>
          <a:p>
            <a:pPr algn="just">
              <a:lnSpc>
                <a:spcPct val="115000"/>
              </a:lnSpc>
              <a:spcAft>
                <a:spcPts val="0"/>
              </a:spcAft>
            </a:pPr>
            <a:r>
              <a:rPr lang="ru-RU" dirty="0">
                <a:latin typeface="Arial" panose="020B0604020202020204" pitchFamily="34" charset="0"/>
                <a:ea typeface="Times New Roman" panose="02020603050405020304" pitchFamily="18" charset="0"/>
                <a:cs typeface="Calibri" panose="020F0502020204030204" pitchFamily="34" charset="0"/>
              </a:rPr>
              <a:t>3)  </a:t>
            </a:r>
            <a:r>
              <a:rPr lang="ru-RU" dirty="0" err="1">
                <a:latin typeface="Arial" panose="020B0604020202020204" pitchFamily="34" charset="0"/>
                <a:ea typeface="Times New Roman" panose="02020603050405020304" pitchFamily="18" charset="0"/>
                <a:cs typeface="Calibri" panose="020F0502020204030204" pitchFamily="34" charset="0"/>
              </a:rPr>
              <a:t>клубность</a:t>
            </a:r>
            <a:r>
              <a:rPr lang="ru-RU" dirty="0">
                <a:latin typeface="Arial" panose="020B0604020202020204" pitchFamily="34" charset="0"/>
                <a:ea typeface="Times New Roman" panose="02020603050405020304" pitchFamily="18" charset="0"/>
                <a:cs typeface="Calibri" panose="020F0502020204030204" pitchFamily="34" charset="0"/>
              </a:rPr>
              <a:t> . Социокультурной единицей элитного жилья является именно дом с жильцами (в перспективе – квартал). Число квартир на площадке должно быть не более двух; </a:t>
            </a:r>
            <a:endParaRPr lang="ru-RU" sz="1100" dirty="0">
              <a:ea typeface="Times New Roman" panose="02020603050405020304" pitchFamily="18" charset="0"/>
              <a:cs typeface="Calibri" panose="020F0502020204030204" pitchFamily="34" charset="0"/>
            </a:endParaRPr>
          </a:p>
          <a:p>
            <a:pPr algn="just">
              <a:lnSpc>
                <a:spcPct val="115000"/>
              </a:lnSpc>
              <a:spcAft>
                <a:spcPts val="0"/>
              </a:spcAft>
            </a:pPr>
            <a:r>
              <a:rPr lang="ru-RU" dirty="0">
                <a:latin typeface="Arial" panose="020B0604020202020204" pitchFamily="34" charset="0"/>
                <a:ea typeface="Times New Roman" panose="02020603050405020304" pitchFamily="18" charset="0"/>
                <a:cs typeface="Calibri" panose="020F0502020204030204" pitchFamily="34" charset="0"/>
              </a:rPr>
              <a:t>4)  инженерные сети должны обеспечивать комплексное решение </a:t>
            </a:r>
            <a:r>
              <a:rPr lang="ru-RU" dirty="0" err="1">
                <a:latin typeface="Arial" panose="020B0604020202020204" pitchFamily="34" charset="0"/>
                <a:ea typeface="Times New Roman" panose="02020603050405020304" pitchFamily="18" charset="0"/>
                <a:cs typeface="Calibri" panose="020F0502020204030204" pitchFamily="34" charset="0"/>
              </a:rPr>
              <a:t>энерго</a:t>
            </a:r>
            <a:r>
              <a:rPr lang="ru-RU" dirty="0">
                <a:latin typeface="Arial" panose="020B0604020202020204" pitchFamily="34" charset="0"/>
                <a:ea typeface="Times New Roman" panose="02020603050405020304" pitchFamily="18" charset="0"/>
                <a:cs typeface="Calibri" panose="020F0502020204030204" pitchFamily="34" charset="0"/>
              </a:rPr>
              <a:t>- и теплоснабжения, водоснабжения и водоотведения, вентиляции и кондиционирования; электрический ввод должен быть двойным. Инженерные системы должны быть выполнены из экологически чистых материалов, иметь большой срок эксплуатации; </a:t>
            </a:r>
            <a:endParaRPr lang="ru-RU" sz="1100" dirty="0">
              <a:ea typeface="Times New Roman" panose="02020603050405020304" pitchFamily="18" charset="0"/>
              <a:cs typeface="Calibri" panose="020F0502020204030204" pitchFamily="34" charset="0"/>
            </a:endParaRPr>
          </a:p>
          <a:p>
            <a:pPr algn="just">
              <a:lnSpc>
                <a:spcPct val="115000"/>
              </a:lnSpc>
              <a:spcAft>
                <a:spcPts val="0"/>
              </a:spcAft>
            </a:pPr>
            <a:endParaRPr lang="ru-RU" sz="1100" dirty="0">
              <a:ea typeface="Times New Roman" panose="02020603050405020304" pitchFamily="18" charset="0"/>
              <a:cs typeface="Calibri" panose="020F050202020403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210591421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55576" y="1124744"/>
            <a:ext cx="7128792" cy="4552015"/>
          </a:xfrm>
          <a:prstGeom prst="rect">
            <a:avLst/>
          </a:prstGeom>
        </p:spPr>
        <p:txBody>
          <a:bodyPr wrap="square">
            <a:spAutoFit/>
          </a:bodyPr>
          <a:lstStyle/>
          <a:p>
            <a:pPr algn="just">
              <a:lnSpc>
                <a:spcPct val="115000"/>
              </a:lnSpc>
              <a:spcAft>
                <a:spcPts val="0"/>
              </a:spcAft>
            </a:pPr>
            <a:r>
              <a:rPr lang="ru-RU" dirty="0">
                <a:latin typeface="Arial" panose="020B0604020202020204" pitchFamily="34" charset="0"/>
                <a:ea typeface="Times New Roman" panose="02020603050405020304" pitchFamily="18" charset="0"/>
                <a:cs typeface="Calibri" panose="020F0502020204030204" pitchFamily="34" charset="0"/>
              </a:rPr>
              <a:t>5)  инфраструктура должна включать подземный паркинг, из которого можно попасть в квартиру или на этаж; внутренний дворик или придомовую зеленую зону, магазины, прачечные; службы консьержей, уборки квартир, быта; бассейны, сауны, спортивные центры, салоны красоты, детскую игровую комнату; причем все это должно быть закрыто для «внешнего мира» и вписано в структуру объекта недвижимости;</a:t>
            </a:r>
            <a:endParaRPr lang="ru-RU" sz="1100" dirty="0">
              <a:ea typeface="Times New Roman" panose="02020603050405020304" pitchFamily="18" charset="0"/>
              <a:cs typeface="Calibri" panose="020F0502020204030204" pitchFamily="34" charset="0"/>
            </a:endParaRPr>
          </a:p>
          <a:p>
            <a:pPr algn="just">
              <a:lnSpc>
                <a:spcPct val="115000"/>
              </a:lnSpc>
              <a:spcAft>
                <a:spcPts val="0"/>
              </a:spcAft>
            </a:pPr>
            <a:r>
              <a:rPr lang="ru-RU" dirty="0">
                <a:latin typeface="Arial" panose="020B0604020202020204" pitchFamily="34" charset="0"/>
                <a:ea typeface="Times New Roman" panose="02020603050405020304" pitchFamily="18" charset="0"/>
                <a:cs typeface="Calibri" panose="020F0502020204030204" pitchFamily="34" charset="0"/>
              </a:rPr>
              <a:t>6)  элитное позиционирование дома. Элитный дом – это бренд с присущими ему свойствами; название, легенда, уникальность, отличие от аналогов; </a:t>
            </a:r>
            <a:endParaRPr lang="ru-RU" sz="1100" dirty="0">
              <a:ea typeface="Times New Roman" panose="02020603050405020304" pitchFamily="18" charset="0"/>
              <a:cs typeface="Calibri" panose="020F0502020204030204" pitchFamily="34" charset="0"/>
            </a:endParaRPr>
          </a:p>
          <a:p>
            <a:pPr algn="just">
              <a:lnSpc>
                <a:spcPct val="115000"/>
              </a:lnSpc>
              <a:spcAft>
                <a:spcPts val="0"/>
              </a:spcAft>
            </a:pPr>
            <a:r>
              <a:rPr lang="ru-RU" dirty="0">
                <a:latin typeface="Arial" panose="020B0604020202020204" pitchFamily="34" charset="0"/>
                <a:ea typeface="Times New Roman" panose="02020603050405020304" pitchFamily="18" charset="0"/>
                <a:cs typeface="Calibri" panose="020F0502020204030204" pitchFamily="34" charset="0"/>
              </a:rPr>
              <a:t>7)  управление недвижимостью. Престиж складывается не только из вышеперечисленных критериев, но и из уровня управляющей компании, которая должна обеспечивать повседневный комфорт на должном уровне. </a:t>
            </a:r>
            <a:endParaRPr lang="ru-RU" sz="1100" dirty="0">
              <a:ea typeface="Times New Roman" panose="02020603050405020304" pitchFamily="18" charset="0"/>
              <a:cs typeface="Calibri" panose="020F050202020403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47638998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55576" y="620688"/>
            <a:ext cx="7560840" cy="3884140"/>
          </a:xfrm>
          <a:prstGeom prst="rect">
            <a:avLst/>
          </a:prstGeom>
        </p:spPr>
        <p:txBody>
          <a:bodyPr wrap="square">
            <a:spAutoFit/>
          </a:bodyPr>
          <a:lstStyle/>
          <a:p>
            <a:pPr>
              <a:lnSpc>
                <a:spcPct val="107000"/>
              </a:lnSpc>
              <a:spcAft>
                <a:spcPts val="800"/>
              </a:spcAft>
            </a:pPr>
            <a:r>
              <a:rPr lang="ru-RU" i="1" u="sng" dirty="0">
                <a:latin typeface="Arial" panose="020B0604020202020204" pitchFamily="34" charset="0"/>
                <a:ea typeface="Times New Roman" panose="02020603050405020304" pitchFamily="18" charset="0"/>
                <a:cs typeface="Arial" panose="020B0604020202020204" pitchFamily="34" charset="0"/>
              </a:rPr>
              <a:t>Жилье повышенной комфортности</a:t>
            </a:r>
            <a:r>
              <a:rPr lang="ru-RU" u="sng" dirty="0">
                <a:latin typeface="Arial" panose="020B0604020202020204" pitchFamily="34" charset="0"/>
                <a:ea typeface="Times New Roman" panose="02020603050405020304" pitchFamily="18" charset="0"/>
                <a:cs typeface="Arial" panose="020B0604020202020204" pitchFamily="34" charset="0"/>
              </a:rPr>
              <a:t> </a:t>
            </a:r>
            <a:r>
              <a:rPr lang="ru-RU" dirty="0">
                <a:latin typeface="Arial" panose="020B0604020202020204" pitchFamily="34" charset="0"/>
                <a:ea typeface="Times New Roman" panose="02020603050405020304" pitchFamily="18" charset="0"/>
                <a:cs typeface="Arial" panose="020B0604020202020204" pitchFamily="34" charset="0"/>
              </a:rPr>
              <a:t>ориентируется на запросы и доходы граждан, которых принято называть средним классом. Потребительский спрос на жилье этого типа предполагает:</a:t>
            </a:r>
          </a:p>
          <a:p>
            <a:pPr indent="360363" algn="just" defTabSz="628650">
              <a:lnSpc>
                <a:spcPct val="115000"/>
              </a:lnSpc>
              <a:spcAft>
                <a:spcPts val="0"/>
              </a:spcAft>
            </a:pPr>
            <a:r>
              <a:rPr lang="ru-RU" dirty="0">
                <a:latin typeface="Arial" panose="020B0604020202020204" pitchFamily="34" charset="0"/>
                <a:ea typeface="Times New Roman" panose="02020603050405020304" pitchFamily="18" charset="0"/>
                <a:cs typeface="Arial" panose="020B0604020202020204" pitchFamily="34" charset="0"/>
              </a:rPr>
              <a:t>-  возможность размещения в различных (не только наиболее престижных) районах города, кроме мест массового строительства дешевого панельного жилья; высоту дома до 9 этажей; низкую плотность окружающей застройки;</a:t>
            </a:r>
          </a:p>
          <a:p>
            <a:pPr indent="360363" algn="just" defTabSz="628650">
              <a:lnSpc>
                <a:spcPct val="115000"/>
              </a:lnSpc>
              <a:spcAft>
                <a:spcPts val="0"/>
              </a:spcAft>
            </a:pPr>
            <a:r>
              <a:rPr lang="ru-RU" dirty="0">
                <a:latin typeface="Arial" panose="020B0604020202020204" pitchFamily="34" charset="0"/>
                <a:ea typeface="Times New Roman" panose="02020603050405020304" pitchFamily="18" charset="0"/>
                <a:cs typeface="Arial" panose="020B0604020202020204" pitchFamily="34" charset="0"/>
              </a:rPr>
              <a:t>-  хороший вид из окон, ориентацию окон более чем на одну сторону света, обязательный учет розы ветров в проекте дома;</a:t>
            </a:r>
          </a:p>
          <a:p>
            <a:pPr indent="360363" algn="just" defTabSz="628650">
              <a:lnSpc>
                <a:spcPct val="115000"/>
              </a:lnSpc>
              <a:spcAft>
                <a:spcPts val="0"/>
              </a:spcAft>
            </a:pPr>
            <a:r>
              <a:rPr lang="ru-RU" dirty="0">
                <a:latin typeface="Arial" panose="020B0604020202020204" pitchFamily="34" charset="0"/>
                <a:ea typeface="Times New Roman" panose="02020603050405020304" pitchFamily="18" charset="0"/>
                <a:cs typeface="Arial" panose="020B0604020202020204" pitchFamily="34" charset="0"/>
              </a:rPr>
              <a:t>-  индивидуальную планировку (перегородки ставятся по желанию владельца);</a:t>
            </a:r>
          </a:p>
          <a:p>
            <a:pPr>
              <a:lnSpc>
                <a:spcPct val="107000"/>
              </a:lnSpc>
              <a:spcAft>
                <a:spcPts val="800"/>
              </a:spcAft>
            </a:pP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275623651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71600" y="188640"/>
            <a:ext cx="7272808" cy="633670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360363" algn="just" defTabSz="628650">
              <a:lnSpc>
                <a:spcPct val="115000"/>
              </a:lnSpc>
              <a:spcAft>
                <a:spcPts val="0"/>
              </a:spcAft>
            </a:pPr>
            <a:r>
              <a:rPr lang="ru-RU" sz="1600" dirty="0">
                <a:effectLst/>
                <a:latin typeface="Arial" panose="020B0604020202020204" pitchFamily="34" charset="0"/>
                <a:ea typeface="Times New Roman" panose="02020603050405020304" pitchFamily="18" charset="0"/>
                <a:cs typeface="Calibri" panose="020F0502020204030204" pitchFamily="34" charset="0"/>
              </a:rPr>
              <a:t>-  минимальный размер квартир – 50…60 м2 (максимальный – определяет заказчик) при высоте потолка 2,8…3,2 м; деление на жилую и нежилую (гостевую) зоны; наличие двух и более изолированных комнат, по конфигурации близких к квадрату, и большой кухни (не менее 15 м2);</a:t>
            </a:r>
            <a:endParaRPr lang="ru-RU" sz="1100" dirty="0">
              <a:effectLst/>
              <a:ea typeface="Times New Roman" panose="02020603050405020304" pitchFamily="18" charset="0"/>
              <a:cs typeface="Calibri" panose="020F0502020204030204" pitchFamily="34" charset="0"/>
            </a:endParaRPr>
          </a:p>
          <a:p>
            <a:pPr indent="360363" algn="just" defTabSz="628650">
              <a:lnSpc>
                <a:spcPct val="115000"/>
              </a:lnSpc>
              <a:spcAft>
                <a:spcPts val="0"/>
              </a:spcAft>
            </a:pPr>
            <a:r>
              <a:rPr lang="ru-RU" sz="1600" dirty="0">
                <a:effectLst/>
                <a:latin typeface="Arial" panose="020B0604020202020204" pitchFamily="34" charset="0"/>
                <a:ea typeface="Times New Roman" panose="02020603050405020304" pitchFamily="18" charset="0"/>
                <a:cs typeface="Calibri" panose="020F0502020204030204" pitchFamily="34" charset="0"/>
              </a:rPr>
              <a:t>-  наличие нескольких санузлов; инженерные коммуникации из </a:t>
            </a:r>
            <a:r>
              <a:rPr lang="ru-RU" sz="1600" dirty="0" err="1">
                <a:effectLst/>
                <a:latin typeface="Arial" panose="020B0604020202020204" pitchFamily="34" charset="0"/>
                <a:ea typeface="Times New Roman" panose="02020603050405020304" pitchFamily="18" charset="0"/>
                <a:cs typeface="Calibri" panose="020F0502020204030204" pitchFamily="34" charset="0"/>
              </a:rPr>
              <a:t>металлопластика</a:t>
            </a:r>
            <a:r>
              <a:rPr lang="ru-RU" sz="1600" dirty="0">
                <a:effectLst/>
                <a:latin typeface="Arial" panose="020B0604020202020204" pitchFamily="34" charset="0"/>
                <a:ea typeface="Times New Roman" panose="02020603050405020304" pitchFamily="18" charset="0"/>
                <a:cs typeface="Calibri" panose="020F0502020204030204" pitchFamily="34" charset="0"/>
              </a:rPr>
              <a:t>;</a:t>
            </a:r>
            <a:endParaRPr lang="ru-RU" sz="1100" dirty="0">
              <a:effectLst/>
              <a:ea typeface="Times New Roman" panose="02020603050405020304" pitchFamily="18" charset="0"/>
              <a:cs typeface="Calibri" panose="020F0502020204030204" pitchFamily="34" charset="0"/>
            </a:endParaRPr>
          </a:p>
          <a:p>
            <a:pPr indent="360363" algn="just" defTabSz="628650">
              <a:lnSpc>
                <a:spcPct val="115000"/>
              </a:lnSpc>
              <a:spcAft>
                <a:spcPts val="0"/>
              </a:spcAft>
            </a:pPr>
            <a:r>
              <a:rPr lang="ru-RU" sz="1600" dirty="0">
                <a:effectLst/>
                <a:latin typeface="Arial" panose="020B0604020202020204" pitchFamily="34" charset="0"/>
                <a:ea typeface="Times New Roman" panose="02020603050405020304" pitchFamily="18" charset="0"/>
                <a:cs typeface="Calibri" panose="020F0502020204030204" pitchFamily="34" charset="0"/>
              </a:rPr>
              <a:t>-  высокую степень </a:t>
            </a:r>
            <a:r>
              <a:rPr lang="ru-RU" sz="1600" dirty="0" err="1">
                <a:effectLst/>
                <a:latin typeface="Arial" panose="020B0604020202020204" pitchFamily="34" charset="0"/>
                <a:ea typeface="Times New Roman" panose="02020603050405020304" pitchFamily="18" charset="0"/>
                <a:cs typeface="Calibri" panose="020F0502020204030204" pitchFamily="34" charset="0"/>
              </a:rPr>
              <a:t>звуко</a:t>
            </a:r>
            <a:r>
              <a:rPr lang="ru-RU" sz="1600" dirty="0">
                <a:effectLst/>
                <a:latin typeface="Arial" panose="020B0604020202020204" pitchFamily="34" charset="0"/>
                <a:ea typeface="Times New Roman" panose="02020603050405020304" pitchFamily="18" charset="0"/>
                <a:cs typeface="Calibri" panose="020F0502020204030204" pitchFamily="34" charset="0"/>
              </a:rPr>
              <a:t>- и теплоизоляции; деревянные или пластиковые окна со стеклопакетами известного своим качеством производителя; надежные металлические двери;</a:t>
            </a:r>
            <a:endParaRPr lang="ru-RU" sz="1100" dirty="0">
              <a:effectLst/>
              <a:ea typeface="Times New Roman" panose="02020603050405020304" pitchFamily="18" charset="0"/>
              <a:cs typeface="Calibri" panose="020F0502020204030204" pitchFamily="34" charset="0"/>
            </a:endParaRPr>
          </a:p>
          <a:p>
            <a:pPr indent="360363" algn="just" defTabSz="628650">
              <a:lnSpc>
                <a:spcPct val="115000"/>
              </a:lnSpc>
              <a:spcAft>
                <a:spcPts val="0"/>
              </a:spcAft>
            </a:pPr>
            <a:r>
              <a:rPr lang="ru-RU" sz="1600" dirty="0">
                <a:effectLst/>
                <a:latin typeface="Arial" panose="020B0604020202020204" pitchFamily="34" charset="0"/>
                <a:ea typeface="Times New Roman" panose="02020603050405020304" pitchFamily="18" charset="0"/>
                <a:cs typeface="Calibri" panose="020F0502020204030204" pitchFamily="34" charset="0"/>
              </a:rPr>
              <a:t>-  конструкцию пола с бетонной стяжкой и системой подогрева либо с утеплителем;</a:t>
            </a:r>
            <a:endParaRPr lang="ru-RU" sz="1100" dirty="0">
              <a:effectLst/>
              <a:ea typeface="Times New Roman" panose="02020603050405020304" pitchFamily="18" charset="0"/>
              <a:cs typeface="Calibri" panose="020F0502020204030204" pitchFamily="34" charset="0"/>
            </a:endParaRPr>
          </a:p>
          <a:p>
            <a:pPr indent="360363" algn="just" defTabSz="628650">
              <a:lnSpc>
                <a:spcPct val="115000"/>
              </a:lnSpc>
              <a:spcAft>
                <a:spcPts val="0"/>
              </a:spcAft>
            </a:pPr>
            <a:r>
              <a:rPr lang="ru-RU" sz="1600" dirty="0">
                <a:effectLst/>
                <a:latin typeface="Arial" panose="020B0604020202020204" pitchFamily="34" charset="0"/>
                <a:ea typeface="Times New Roman" panose="02020603050405020304" pitchFamily="18" charset="0"/>
                <a:cs typeface="Calibri" panose="020F0502020204030204" pitchFamily="34" charset="0"/>
              </a:rPr>
              <a:t>-  эффективную приточно-вытяжную вентиляцию, кондиционеры, телекоммуникационные сети, скоростной лифт, регулируемое отопление;</a:t>
            </a:r>
            <a:endParaRPr lang="ru-RU" sz="1100" dirty="0">
              <a:effectLst/>
              <a:ea typeface="Times New Roman" panose="02020603050405020304" pitchFamily="18" charset="0"/>
              <a:cs typeface="Calibri" panose="020F0502020204030204" pitchFamily="34" charset="0"/>
            </a:endParaRPr>
          </a:p>
          <a:p>
            <a:pPr indent="360363" algn="just" defTabSz="628650">
              <a:lnSpc>
                <a:spcPct val="115000"/>
              </a:lnSpc>
              <a:spcAft>
                <a:spcPts val="0"/>
              </a:spcAft>
            </a:pPr>
            <a:r>
              <a:rPr lang="ru-RU" sz="1600" dirty="0">
                <a:effectLst/>
                <a:latin typeface="Arial" panose="020B0604020202020204" pitchFamily="34" charset="0"/>
                <a:ea typeface="Times New Roman" panose="02020603050405020304" pitchFamily="18" charset="0"/>
                <a:cs typeface="Calibri" panose="020F0502020204030204" pitchFamily="34" charset="0"/>
              </a:rPr>
              <a:t>-  круглосуточную охрану. В комплекс охранных устройств входят видеокамеры, домофоны, видеофоны, управляемые с пульта ворота и множество других систем – все, что позволяет жильцам чувствовать себя дома в полной безопасности; </a:t>
            </a:r>
            <a:endParaRPr lang="ru-RU" sz="1100" dirty="0">
              <a:effectLst/>
              <a:ea typeface="Times New Roman" panose="02020603050405020304" pitchFamily="18" charset="0"/>
              <a:cs typeface="Calibri" panose="020F0502020204030204" pitchFamily="34" charset="0"/>
            </a:endParaRPr>
          </a:p>
          <a:p>
            <a:pPr indent="360363" algn="just" defTabSz="628650">
              <a:lnSpc>
                <a:spcPct val="115000"/>
              </a:lnSpc>
              <a:spcAft>
                <a:spcPts val="0"/>
              </a:spcAft>
            </a:pPr>
            <a:r>
              <a:rPr lang="ru-RU" sz="1600" dirty="0">
                <a:effectLst/>
                <a:latin typeface="Arial" panose="020B0604020202020204" pitchFamily="34" charset="0"/>
                <a:ea typeface="Times New Roman" panose="02020603050405020304" pitchFamily="18" charset="0"/>
                <a:cs typeface="Calibri" panose="020F0502020204030204" pitchFamily="34" charset="0"/>
              </a:rPr>
              <a:t>-  парковку для машин.</a:t>
            </a:r>
            <a:endParaRPr lang="ru-RU" sz="1100" dirty="0">
              <a:effectLst/>
              <a:ea typeface="Times New Roman" panose="02020603050405020304" pitchFamily="18" charset="0"/>
              <a:cs typeface="Calibri" panose="020F050202020403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2446372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59632" y="1340768"/>
            <a:ext cx="6408712" cy="2044342"/>
          </a:xfrm>
          <a:prstGeom prst="rect">
            <a:avLst/>
          </a:prstGeom>
        </p:spPr>
        <p:txBody>
          <a:bodyPr wrap="square">
            <a:spAutoFit/>
          </a:bodyPr>
          <a:lstStyle/>
          <a:p>
            <a:pPr algn="just">
              <a:lnSpc>
                <a:spcPct val="107000"/>
              </a:lnSpc>
              <a:spcAft>
                <a:spcPts val="800"/>
              </a:spcAft>
            </a:pPr>
            <a:r>
              <a:rPr lang="ru-RU" sz="2000" i="1" u="sng" dirty="0">
                <a:latin typeface="Arial" panose="020B0604020202020204" pitchFamily="34" charset="0"/>
                <a:ea typeface="Times New Roman" panose="02020603050405020304" pitchFamily="18" charset="0"/>
                <a:cs typeface="Arial" panose="020B0604020202020204" pitchFamily="34" charset="0"/>
              </a:rPr>
              <a:t>Типовое жилье</a:t>
            </a:r>
            <a:r>
              <a:rPr lang="ru-RU" sz="2000" u="sng" dirty="0">
                <a:latin typeface="Arial" panose="020B0604020202020204" pitchFamily="34" charset="0"/>
                <a:ea typeface="Times New Roman" panose="02020603050405020304" pitchFamily="18" charset="0"/>
                <a:cs typeface="Arial" panose="020B0604020202020204" pitchFamily="34" charset="0"/>
              </a:rPr>
              <a:t> (</a:t>
            </a:r>
            <a:r>
              <a:rPr lang="ru-RU" sz="2000" i="1" u="sng" dirty="0">
                <a:latin typeface="Arial" panose="020B0604020202020204" pitchFamily="34" charset="0"/>
                <a:ea typeface="Times New Roman" panose="02020603050405020304" pitchFamily="18" charset="0"/>
                <a:cs typeface="Arial" panose="020B0604020202020204" pitchFamily="34" charset="0"/>
              </a:rPr>
              <a:t>эконом-класс</a:t>
            </a:r>
            <a:r>
              <a:rPr lang="ru-RU" sz="2000" u="sng" dirty="0">
                <a:latin typeface="Arial" panose="020B0604020202020204" pitchFamily="34" charset="0"/>
                <a:ea typeface="Times New Roman" panose="02020603050405020304" pitchFamily="18" charset="0"/>
                <a:cs typeface="Arial" panose="020B0604020202020204" pitchFamily="34" charset="0"/>
              </a:rPr>
              <a:t>)</a:t>
            </a:r>
            <a:r>
              <a:rPr lang="ru-RU" sz="2000" i="1" u="sng" dirty="0">
                <a:latin typeface="Arial" panose="020B0604020202020204" pitchFamily="34" charset="0"/>
                <a:ea typeface="Times New Roman" panose="02020603050405020304" pitchFamily="18" charset="0"/>
                <a:cs typeface="Arial" panose="020B0604020202020204" pitchFamily="34" charset="0"/>
              </a:rPr>
              <a:t>.</a:t>
            </a:r>
            <a:r>
              <a:rPr lang="ru-RU" sz="2000" u="sng" dirty="0">
                <a:latin typeface="Arial" panose="020B0604020202020204" pitchFamily="34" charset="0"/>
                <a:ea typeface="Times New Roman" panose="02020603050405020304" pitchFamily="18" charset="0"/>
                <a:cs typeface="Arial" panose="020B0604020202020204" pitchFamily="34" charset="0"/>
              </a:rPr>
              <a:t> </a:t>
            </a:r>
            <a:r>
              <a:rPr lang="ru-RU" sz="2000" dirty="0">
                <a:latin typeface="Arial" panose="020B0604020202020204" pitchFamily="34" charset="0"/>
                <a:ea typeface="Times New Roman" panose="02020603050405020304" pitchFamily="18" charset="0"/>
                <a:cs typeface="Arial" panose="020B0604020202020204" pitchFamily="34" charset="0"/>
              </a:rPr>
              <a:t>Для него характерно размещение в любом районе города; соответствие архитектурно-планировочных параметров современным строительным нормам и правилам; по конструктивно-технологическим параметрам это панельные и кирпично-монолитные дома.</a:t>
            </a:r>
            <a:endParaRPr lang="ru-RU"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18014884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27584" y="620688"/>
            <a:ext cx="7056784" cy="4351961"/>
          </a:xfrm>
          <a:prstGeom prst="rect">
            <a:avLst/>
          </a:prstGeom>
        </p:spPr>
        <p:txBody>
          <a:bodyPr wrap="square">
            <a:spAutoFit/>
          </a:bodyPr>
          <a:lstStyle/>
          <a:p>
            <a:pPr algn="just">
              <a:lnSpc>
                <a:spcPct val="107000"/>
              </a:lnSpc>
              <a:spcAft>
                <a:spcPts val="800"/>
              </a:spcAft>
            </a:pPr>
            <a:r>
              <a:rPr lang="ru-RU" sz="2000" i="1" u="sng" dirty="0">
                <a:latin typeface="Arial" panose="020B0604020202020204" pitchFamily="34" charset="0"/>
                <a:ea typeface="Times New Roman" panose="02020603050405020304" pitchFamily="18" charset="0"/>
                <a:cs typeface="Arial" panose="020B0604020202020204" pitchFamily="34" charset="0"/>
              </a:rPr>
              <a:t>Жилье низких потребительских качеств</a:t>
            </a:r>
            <a:r>
              <a:rPr lang="ru-RU" sz="2000" u="sng" dirty="0">
                <a:latin typeface="Arial" panose="020B0604020202020204" pitchFamily="34" charset="0"/>
                <a:ea typeface="Times New Roman" panose="02020603050405020304" pitchFamily="18" charset="0"/>
                <a:cs typeface="Arial" panose="020B0604020202020204" pitchFamily="34" charset="0"/>
              </a:rPr>
              <a:t> (</a:t>
            </a:r>
            <a:r>
              <a:rPr lang="ru-RU" sz="2000" i="1" u="sng" dirty="0">
                <a:latin typeface="Arial" panose="020B0604020202020204" pitchFamily="34" charset="0"/>
                <a:ea typeface="Times New Roman" panose="02020603050405020304" pitchFamily="18" charset="0"/>
                <a:cs typeface="Arial" panose="020B0604020202020204" pitchFamily="34" charset="0"/>
              </a:rPr>
              <a:t>низший эконом-класс</a:t>
            </a:r>
            <a:r>
              <a:rPr lang="ru-RU" sz="2000" dirty="0">
                <a:latin typeface="Arial" panose="020B0604020202020204" pitchFamily="34" charset="0"/>
                <a:ea typeface="Times New Roman" panose="02020603050405020304" pitchFamily="18" charset="0"/>
                <a:cs typeface="Arial" panose="020B0604020202020204" pitchFamily="34" charset="0"/>
              </a:rPr>
              <a:t>) предназначено для населения с низкой платежеспособностью. </a:t>
            </a:r>
          </a:p>
          <a:p>
            <a:pPr algn="just">
              <a:lnSpc>
                <a:spcPct val="107000"/>
              </a:lnSpc>
              <a:spcAft>
                <a:spcPts val="800"/>
              </a:spcAft>
            </a:pPr>
            <a:r>
              <a:rPr lang="ru-RU" sz="2000" dirty="0">
                <a:latin typeface="Arial" panose="020B0604020202020204" pitchFamily="34" charset="0"/>
                <a:ea typeface="Times New Roman" panose="02020603050405020304" pitchFamily="18" charset="0"/>
                <a:cs typeface="Arial" panose="020B0604020202020204" pitchFamily="34" charset="0"/>
              </a:rPr>
              <a:t>Размещено в непрестижных районах и удалено от основных транспортных коммуникаций. </a:t>
            </a:r>
          </a:p>
          <a:p>
            <a:pPr algn="just">
              <a:lnSpc>
                <a:spcPct val="107000"/>
              </a:lnSpc>
              <a:spcAft>
                <a:spcPts val="800"/>
              </a:spcAft>
            </a:pPr>
            <a:r>
              <a:rPr lang="ru-RU" sz="2000" dirty="0">
                <a:latin typeface="Arial" panose="020B0604020202020204" pitchFamily="34" charset="0"/>
                <a:ea typeface="Times New Roman" panose="02020603050405020304" pitchFamily="18" charset="0"/>
                <a:cs typeface="Arial" panose="020B0604020202020204" pitchFamily="34" charset="0"/>
              </a:rPr>
              <a:t>Принадлежит к зданиям старого фонда, не подвергавшимся капитальным и ремонтно-строительным работам, и домам первого поколения индустриального домостроения. </a:t>
            </a:r>
          </a:p>
          <a:p>
            <a:pPr algn="just">
              <a:lnSpc>
                <a:spcPct val="107000"/>
              </a:lnSpc>
              <a:spcAft>
                <a:spcPts val="800"/>
              </a:spcAft>
            </a:pPr>
            <a:r>
              <a:rPr lang="ru-RU" sz="2000" dirty="0">
                <a:latin typeface="Arial" panose="020B0604020202020204" pitchFamily="34" charset="0"/>
                <a:ea typeface="Times New Roman" panose="02020603050405020304" pitchFamily="18" charset="0"/>
                <a:cs typeface="Arial" panose="020B0604020202020204" pitchFamily="34" charset="0"/>
              </a:rPr>
              <a:t>Квартиры размещены в первых этажах домов других типов. Заниженные архитектурно-планировочные характеристики. </a:t>
            </a:r>
            <a:endParaRPr lang="ru-RU"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225977079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755576" y="772478"/>
            <a:ext cx="7416824" cy="531304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0"/>
              </a:spcAft>
            </a:pPr>
            <a:r>
              <a:rPr lang="ru-RU" sz="2200" b="1" dirty="0">
                <a:effectLst/>
                <a:latin typeface="Arial" panose="020B0604020202020204" pitchFamily="34" charset="0"/>
                <a:ea typeface="Times New Roman" panose="02020603050405020304" pitchFamily="18" charset="0"/>
                <a:cs typeface="Arial" panose="020B0604020202020204" pitchFamily="34" charset="0"/>
              </a:rPr>
              <a:t>2. На основании градостроительных ориентиров выделяют:</a:t>
            </a:r>
            <a:endParaRPr lang="ru-RU" sz="2200" dirty="0">
              <a:effectLst/>
              <a:latin typeface="Arial" panose="020B0604020202020204" pitchFamily="34" charset="0"/>
              <a:ea typeface="Times New Roman" panose="02020603050405020304" pitchFamily="18" charset="0"/>
              <a:cs typeface="Arial" panose="020B0604020202020204" pitchFamily="34" charset="0"/>
            </a:endParaRPr>
          </a:p>
          <a:p>
            <a:pPr indent="442913" algn="just">
              <a:lnSpc>
                <a:spcPct val="115000"/>
              </a:lnSpc>
              <a:spcAft>
                <a:spcPts val="0"/>
              </a:spcAft>
            </a:pPr>
            <a:r>
              <a:rPr lang="ru-RU" sz="1600" dirty="0">
                <a:effectLst/>
                <a:latin typeface="Arial" panose="020B0604020202020204" pitchFamily="34" charset="0"/>
                <a:ea typeface="Times New Roman" panose="02020603050405020304" pitchFamily="18" charset="0"/>
                <a:cs typeface="Calibri" panose="020F0502020204030204" pitchFamily="34" charset="0"/>
              </a:rPr>
              <a:t>-  дома старого фонда, построенные в дореволюционный период;</a:t>
            </a:r>
            <a:endParaRPr lang="ru-RU" sz="1100" dirty="0">
              <a:effectLst/>
              <a:ea typeface="Times New Roman" panose="02020603050405020304" pitchFamily="18" charset="0"/>
              <a:cs typeface="Calibri" panose="020F0502020204030204" pitchFamily="34" charset="0"/>
            </a:endParaRPr>
          </a:p>
          <a:p>
            <a:pPr indent="442913" algn="just">
              <a:lnSpc>
                <a:spcPct val="115000"/>
              </a:lnSpc>
              <a:spcAft>
                <a:spcPts val="0"/>
              </a:spcAft>
            </a:pPr>
            <a:r>
              <a:rPr lang="ru-RU" sz="1600" dirty="0">
                <a:effectLst/>
                <a:latin typeface="Arial" panose="020B0604020202020204" pitchFamily="34" charset="0"/>
                <a:ea typeface="Times New Roman" panose="02020603050405020304" pitchFamily="18" charset="0"/>
                <a:cs typeface="Calibri" panose="020F0502020204030204" pitchFamily="34" charset="0"/>
              </a:rPr>
              <a:t>-  дома постройки 1917 – конца 1930-х гг., отличающиеся лаконизмом архитектурно-планировочных решений и расположенные в непосредственной близости к местам приложения труда того периода, малопрестижные в настоящее время, но обладающие высокими конструктивно-технологическими характеристиками;</a:t>
            </a:r>
            <a:endParaRPr lang="ru-RU" sz="1100" dirty="0">
              <a:effectLst/>
              <a:ea typeface="Times New Roman" panose="02020603050405020304" pitchFamily="18" charset="0"/>
              <a:cs typeface="Calibri" panose="020F0502020204030204" pitchFamily="34" charset="0"/>
            </a:endParaRPr>
          </a:p>
          <a:p>
            <a:pPr indent="442913" algn="just">
              <a:lnSpc>
                <a:spcPct val="115000"/>
              </a:lnSpc>
              <a:spcAft>
                <a:spcPts val="0"/>
              </a:spcAft>
            </a:pPr>
            <a:r>
              <a:rPr lang="ru-RU" sz="1600" dirty="0">
                <a:effectLst/>
                <a:latin typeface="Arial" panose="020B0604020202020204" pitchFamily="34" charset="0"/>
                <a:ea typeface="Times New Roman" panose="02020603050405020304" pitchFamily="18" charset="0"/>
                <a:cs typeface="Calibri" panose="020F0502020204030204" pitchFamily="34" charset="0"/>
              </a:rPr>
              <a:t>- «сталинские» дома, расположенные преимущественно в престижных, удаленных от промышленных зон районах;</a:t>
            </a:r>
            <a:endParaRPr lang="ru-RU" sz="1100" dirty="0">
              <a:effectLst/>
              <a:ea typeface="Times New Roman" panose="02020603050405020304" pitchFamily="18" charset="0"/>
              <a:cs typeface="Calibri" panose="020F0502020204030204" pitchFamily="34" charset="0"/>
            </a:endParaRPr>
          </a:p>
          <a:p>
            <a:pPr indent="442913" algn="just">
              <a:lnSpc>
                <a:spcPct val="115000"/>
              </a:lnSpc>
              <a:spcAft>
                <a:spcPts val="0"/>
              </a:spcAft>
            </a:pPr>
            <a:r>
              <a:rPr lang="ru-RU" sz="1600" dirty="0">
                <a:effectLst/>
                <a:latin typeface="Arial" panose="020B0604020202020204" pitchFamily="34" charset="0"/>
                <a:ea typeface="Times New Roman" panose="02020603050405020304" pitchFamily="18" charset="0"/>
                <a:cs typeface="Calibri" panose="020F0502020204030204" pitchFamily="34" charset="0"/>
              </a:rPr>
              <a:t>- дома первого поколения индустриального домостроения («</a:t>
            </a:r>
            <a:r>
              <a:rPr lang="ru-RU" sz="1600" dirty="0" err="1">
                <a:effectLst/>
                <a:latin typeface="Arial" panose="020B0604020202020204" pitchFamily="34" charset="0"/>
                <a:ea typeface="Times New Roman" panose="02020603050405020304" pitchFamily="18" charset="0"/>
                <a:cs typeface="Calibri" panose="020F0502020204030204" pitchFamily="34" charset="0"/>
              </a:rPr>
              <a:t>хрущевки</a:t>
            </a:r>
            <a:r>
              <a:rPr lang="ru-RU" sz="1600" dirty="0">
                <a:effectLst/>
                <a:latin typeface="Arial" panose="020B0604020202020204" pitchFamily="34" charset="0"/>
                <a:ea typeface="Times New Roman" panose="02020603050405020304" pitchFamily="18" charset="0"/>
                <a:cs typeface="Calibri" panose="020F0502020204030204" pitchFamily="34" charset="0"/>
              </a:rPr>
              <a:t>» 1960-х гг.) с заниженными архитектурно-технологическими параметрами;</a:t>
            </a:r>
            <a:endParaRPr lang="ru-RU" sz="1100" dirty="0">
              <a:effectLst/>
              <a:ea typeface="Times New Roman" panose="02020603050405020304" pitchFamily="18" charset="0"/>
              <a:cs typeface="Calibri" panose="020F0502020204030204" pitchFamily="34" charset="0"/>
            </a:endParaRPr>
          </a:p>
          <a:p>
            <a:pPr indent="442913" algn="just">
              <a:lnSpc>
                <a:spcPct val="115000"/>
              </a:lnSpc>
              <a:spcAft>
                <a:spcPts val="0"/>
              </a:spcAft>
            </a:pPr>
            <a:r>
              <a:rPr lang="ru-RU" sz="1600" dirty="0">
                <a:effectLst/>
                <a:latin typeface="Arial" panose="020B0604020202020204" pitchFamily="34" charset="0"/>
                <a:ea typeface="Times New Roman" panose="02020603050405020304" pitchFamily="18" charset="0"/>
                <a:cs typeface="Calibri" panose="020F0502020204030204" pitchFamily="34" charset="0"/>
              </a:rPr>
              <a:t>- дома второго поколения индустриального домостроения, построенные в 1970–1980-х гг., когда в градостроительном проектировании использовались более высокие нормы и стандарты;</a:t>
            </a:r>
            <a:endParaRPr lang="ru-RU" sz="1100" dirty="0">
              <a:effectLst/>
              <a:ea typeface="Times New Roman" panose="02020603050405020304" pitchFamily="18" charset="0"/>
              <a:cs typeface="Calibri" panose="020F0502020204030204" pitchFamily="34" charset="0"/>
            </a:endParaRPr>
          </a:p>
          <a:p>
            <a:pPr indent="442913" algn="just">
              <a:lnSpc>
                <a:spcPct val="115000"/>
              </a:lnSpc>
              <a:spcAft>
                <a:spcPts val="0"/>
              </a:spcAft>
            </a:pPr>
            <a:r>
              <a:rPr lang="ru-RU" sz="1600" dirty="0">
                <a:effectLst/>
                <a:latin typeface="Arial" panose="020B0604020202020204" pitchFamily="34" charset="0"/>
                <a:ea typeface="Times New Roman" panose="02020603050405020304" pitchFamily="18" charset="0"/>
                <a:cs typeface="Calibri" panose="020F0502020204030204" pitchFamily="34" charset="0"/>
              </a:rPr>
              <a:t>- современные жилые дома, отличающиеся большим разнообразием характеристик.</a:t>
            </a:r>
            <a:endParaRPr lang="ru-RU" sz="1100" dirty="0">
              <a:effectLst/>
              <a:ea typeface="Times New Roman" panose="02020603050405020304" pitchFamily="18" charset="0"/>
              <a:cs typeface="Calibri" panose="020F0502020204030204" pitchFamily="34" charset="0"/>
            </a:endParaRPr>
          </a:p>
          <a:p>
            <a:pPr algn="just">
              <a:lnSpc>
                <a:spcPct val="115000"/>
              </a:lnSpc>
              <a:spcAft>
                <a:spcPts val="0"/>
              </a:spcAft>
            </a:pPr>
            <a:r>
              <a:rPr lang="ru-RU" sz="1600" dirty="0">
                <a:effectLst/>
                <a:latin typeface="Arial" panose="020B0604020202020204" pitchFamily="34" charset="0"/>
                <a:ea typeface="Times New Roman" panose="02020603050405020304" pitchFamily="18" charset="0"/>
                <a:cs typeface="Calibri" panose="020F0502020204030204" pitchFamily="34" charset="0"/>
              </a:rPr>
              <a:t> </a:t>
            </a:r>
            <a:endParaRPr lang="ru-RU" sz="1100" dirty="0">
              <a:effectLst/>
              <a:ea typeface="Times New Roman" panose="02020603050405020304" pitchFamily="18" charset="0"/>
              <a:cs typeface="Calibri" panose="020F050202020403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51389831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47664" y="1844824"/>
            <a:ext cx="6624736" cy="1385700"/>
          </a:xfrm>
          <a:prstGeom prst="rect">
            <a:avLst/>
          </a:prstGeom>
        </p:spPr>
        <p:txBody>
          <a:bodyPr wrap="square">
            <a:spAutoFit/>
          </a:bodyPr>
          <a:lstStyle/>
          <a:p>
            <a:pPr>
              <a:lnSpc>
                <a:spcPct val="107000"/>
              </a:lnSpc>
              <a:spcAft>
                <a:spcPts val="800"/>
              </a:spcAft>
            </a:pPr>
            <a:r>
              <a:rPr lang="ru-RU" b="1" dirty="0">
                <a:latin typeface="Times New Roman" panose="02020603050405020304" pitchFamily="18" charset="0"/>
                <a:ea typeface="Times New Roman" panose="02020603050405020304" pitchFamily="18" charset="0"/>
                <a:cs typeface="Times New Roman" panose="02020603050405020304" pitchFamily="18" charset="0"/>
              </a:rPr>
              <a:t>3</a:t>
            </a:r>
            <a:r>
              <a:rPr lang="ru-RU" sz="2000" b="1" dirty="0">
                <a:latin typeface="Arial" panose="020B0604020202020204" pitchFamily="34" charset="0"/>
                <a:ea typeface="Times New Roman" panose="02020603050405020304" pitchFamily="18" charset="0"/>
                <a:cs typeface="Arial" panose="020B0604020202020204" pitchFamily="34" charset="0"/>
              </a:rPr>
              <a:t>. </a:t>
            </a:r>
            <a:r>
              <a:rPr lang="ru-RU" sz="2000" b="1" i="1" dirty="0">
                <a:latin typeface="Arial" panose="020B0604020202020204" pitchFamily="34" charset="0"/>
                <a:ea typeface="Times New Roman" panose="02020603050405020304" pitchFamily="18" charset="0"/>
                <a:cs typeface="Arial" panose="020B0604020202020204" pitchFamily="34" charset="0"/>
              </a:rPr>
              <a:t>В зависимости от материала наружных стен здания различают</a:t>
            </a:r>
            <a:r>
              <a:rPr lang="ru-RU" sz="2000" dirty="0">
                <a:latin typeface="Arial" panose="020B0604020202020204" pitchFamily="34" charset="0"/>
                <a:ea typeface="Times New Roman" panose="02020603050405020304" pitchFamily="18" charset="0"/>
                <a:cs typeface="Arial" panose="020B0604020202020204" pitchFamily="34" charset="0"/>
              </a:rPr>
              <a:t> дома с кирпичными стенами, панельные, монолитные, деревянные и смешанного типа.</a:t>
            </a:r>
            <a:endParaRPr lang="ru-RU"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203736511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71600" y="1598948"/>
            <a:ext cx="6912768" cy="2474652"/>
          </a:xfrm>
          <a:prstGeom prst="rect">
            <a:avLst/>
          </a:prstGeom>
        </p:spPr>
        <p:txBody>
          <a:bodyPr wrap="square">
            <a:spAutoFit/>
          </a:bodyPr>
          <a:lstStyle/>
          <a:p>
            <a:pPr algn="just">
              <a:lnSpc>
                <a:spcPct val="107000"/>
              </a:lnSpc>
              <a:spcAft>
                <a:spcPts val="800"/>
              </a:spcAft>
            </a:pPr>
            <a:r>
              <a:rPr lang="ru-RU" b="1" dirty="0">
                <a:latin typeface="Times New Roman" panose="02020603050405020304" pitchFamily="18" charset="0"/>
                <a:ea typeface="Times New Roman" panose="02020603050405020304" pitchFamily="18" charset="0"/>
                <a:cs typeface="Times New Roman" panose="02020603050405020304" pitchFamily="18" charset="0"/>
              </a:rPr>
              <a:t>4</a:t>
            </a:r>
            <a:r>
              <a:rPr lang="ru-RU" b="1" dirty="0">
                <a:latin typeface="Arial" panose="020B0604020202020204" pitchFamily="34" charset="0"/>
                <a:ea typeface="Times New Roman" panose="02020603050405020304" pitchFamily="18" charset="0"/>
                <a:cs typeface="Arial" panose="020B0604020202020204" pitchFamily="34" charset="0"/>
              </a:rPr>
              <a:t>. </a:t>
            </a:r>
            <a:r>
              <a:rPr lang="ru-RU" b="1" i="1" dirty="0">
                <a:latin typeface="Arial" panose="020B0604020202020204" pitchFamily="34" charset="0"/>
                <a:ea typeface="Times New Roman" panose="02020603050405020304" pitchFamily="18" charset="0"/>
                <a:cs typeface="Arial" panose="020B0604020202020204" pitchFamily="34" charset="0"/>
              </a:rPr>
              <a:t>В зависимости от продолжительности и характера использования выделяют жилье</a:t>
            </a:r>
            <a:r>
              <a:rPr lang="ru-RU" b="1" dirty="0">
                <a:latin typeface="Arial" panose="020B0604020202020204" pitchFamily="34" charset="0"/>
                <a:ea typeface="Times New Roman" panose="02020603050405020304" pitchFamily="18" charset="0"/>
                <a:cs typeface="Arial" panose="020B0604020202020204" pitchFamily="34" charset="0"/>
              </a:rPr>
              <a:t>: </a:t>
            </a:r>
            <a:endParaRPr lang="ru-RU" sz="16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ru-RU" dirty="0">
                <a:latin typeface="Arial" panose="020B0604020202020204" pitchFamily="34" charset="0"/>
                <a:ea typeface="Times New Roman" panose="02020603050405020304" pitchFamily="18" charset="0"/>
                <a:cs typeface="Arial" panose="020B0604020202020204" pitchFamily="34" charset="0"/>
              </a:rPr>
              <a:t>-  первичное – место постоянного проживания; </a:t>
            </a:r>
            <a:endParaRPr lang="ru-RU" sz="16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ru-RU" dirty="0">
                <a:latin typeface="Arial" panose="020B0604020202020204" pitchFamily="34" charset="0"/>
                <a:ea typeface="Times New Roman" panose="02020603050405020304" pitchFamily="18" charset="0"/>
                <a:cs typeface="Arial" panose="020B0604020202020204" pitchFamily="34" charset="0"/>
              </a:rPr>
              <a:t>-  вторичное – загородное жилье, используемое в течение ограниченного периода; </a:t>
            </a:r>
            <a:endParaRPr lang="ru-RU" sz="16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ru-RU" dirty="0">
                <a:latin typeface="Arial" panose="020B0604020202020204" pitchFamily="34" charset="0"/>
                <a:ea typeface="Times New Roman" panose="02020603050405020304" pitchFamily="18" charset="0"/>
                <a:cs typeface="Arial" panose="020B0604020202020204" pitchFamily="34" charset="0"/>
              </a:rPr>
              <a:t>-  третичное – предназначенное для кратковременного проживания (гостиницы, мотели).</a:t>
            </a:r>
            <a:endParaRPr lang="ru-RU" sz="16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527660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03648" y="836713"/>
            <a:ext cx="6552728" cy="404612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ru-RU" sz="2200" dirty="0">
                <a:latin typeface="Arial" panose="020B0604020202020204" pitchFamily="34" charset="0"/>
                <a:ea typeface="Times New Roman" panose="02020603050405020304" pitchFamily="18" charset="0"/>
                <a:cs typeface="Calibri" panose="020F0502020204030204" pitchFamily="34" charset="0"/>
              </a:rPr>
              <a:t>Имущества являются недвижимыми по их природе, или в силу их назначения, или вследствие предмета, принадлежность которого они составляют</a:t>
            </a:r>
          </a:p>
          <a:p>
            <a:pPr algn="just">
              <a:lnSpc>
                <a:spcPct val="115000"/>
              </a:lnSpc>
              <a:spcAft>
                <a:spcPts val="1000"/>
              </a:spcAft>
            </a:pPr>
            <a:endParaRPr lang="ru-RU" sz="1100" dirty="0">
              <a:effectLst/>
              <a:ea typeface="Times New Roman" panose="02020603050405020304" pitchFamily="18" charset="0"/>
              <a:cs typeface="Calibri" panose="020F050202020403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184278500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55576" y="1901018"/>
            <a:ext cx="7632848" cy="1715021"/>
          </a:xfrm>
          <a:prstGeom prst="rect">
            <a:avLst/>
          </a:prstGeom>
        </p:spPr>
        <p:txBody>
          <a:bodyPr wrap="square">
            <a:spAutoFit/>
          </a:bodyPr>
          <a:lstStyle/>
          <a:p>
            <a:pPr algn="just">
              <a:lnSpc>
                <a:spcPct val="107000"/>
              </a:lnSpc>
              <a:spcAft>
                <a:spcPts val="800"/>
              </a:spcAft>
            </a:pPr>
            <a:r>
              <a:rPr lang="ru-RU" sz="2000" dirty="0">
                <a:latin typeface="Arial" panose="020B0604020202020204" pitchFamily="34" charset="0"/>
                <a:ea typeface="Times New Roman" panose="02020603050405020304" pitchFamily="18" charset="0"/>
                <a:cs typeface="Arial" panose="020B0604020202020204" pitchFamily="34" charset="0"/>
              </a:rPr>
              <a:t>Сегодня, в начале третьего тысячелетия, в России второе рождение обрела </a:t>
            </a:r>
            <a:r>
              <a:rPr lang="ru-RU" sz="2000" i="1" dirty="0">
                <a:latin typeface="Arial" panose="020B0604020202020204" pitchFamily="34" charset="0"/>
                <a:ea typeface="Times New Roman" panose="02020603050405020304" pitchFamily="18" charset="0"/>
                <a:cs typeface="Arial" panose="020B0604020202020204" pitchFamily="34" charset="0"/>
              </a:rPr>
              <a:t>мансарда</a:t>
            </a:r>
            <a:r>
              <a:rPr lang="ru-RU" sz="2000" dirty="0">
                <a:latin typeface="Arial" panose="020B0604020202020204" pitchFamily="34" charset="0"/>
                <a:ea typeface="Times New Roman" panose="02020603050405020304" pitchFamily="18" charset="0"/>
                <a:cs typeface="Arial" panose="020B0604020202020204" pitchFamily="34" charset="0"/>
              </a:rPr>
              <a:t>, которая может быть спроектирована как составная часть многоуровневой квартиры  или как самостоятельная жилплощадь и может быть зарегистрирована как объект недвижимости. </a:t>
            </a:r>
            <a:endParaRPr lang="ru-RU"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175752776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71600" y="1604655"/>
            <a:ext cx="6984776" cy="3032305"/>
          </a:xfrm>
          <a:prstGeom prst="rect">
            <a:avLst/>
          </a:prstGeom>
        </p:spPr>
        <p:txBody>
          <a:bodyPr wrap="square">
            <a:spAutoFit/>
          </a:bodyPr>
          <a:lstStyle/>
          <a:p>
            <a:pPr algn="just">
              <a:lnSpc>
                <a:spcPct val="107000"/>
              </a:lnSpc>
              <a:spcAft>
                <a:spcPts val="800"/>
              </a:spcAft>
            </a:pPr>
            <a:r>
              <a:rPr lang="ru-RU" sz="2000" dirty="0">
                <a:latin typeface="Arial" panose="020B0604020202020204" pitchFamily="34" charset="0"/>
                <a:ea typeface="Times New Roman" panose="02020603050405020304" pitchFamily="18" charset="0"/>
                <a:cs typeface="Arial" panose="020B0604020202020204" pitchFamily="34" charset="0"/>
              </a:rPr>
              <a:t>В последнее время на рынке жилой недвижимости появились отдельные дома на крыше – </a:t>
            </a:r>
            <a:r>
              <a:rPr lang="ru-RU" sz="2000" i="1" dirty="0" err="1">
                <a:latin typeface="Arial" panose="020B0604020202020204" pitchFamily="34" charset="0"/>
                <a:ea typeface="Times New Roman" panose="02020603050405020304" pitchFamily="18" charset="0"/>
                <a:cs typeface="Arial" panose="020B0604020202020204" pitchFamily="34" charset="0"/>
              </a:rPr>
              <a:t>пентхауcы</a:t>
            </a:r>
            <a:r>
              <a:rPr lang="ru-RU" sz="2000" dirty="0">
                <a:latin typeface="Arial" panose="020B0604020202020204" pitchFamily="34" charset="0"/>
                <a:ea typeface="Times New Roman" panose="02020603050405020304" pitchFamily="18" charset="0"/>
                <a:cs typeface="Arial" panose="020B0604020202020204" pitchFamily="34" charset="0"/>
              </a:rPr>
              <a:t>. «Родовые» признаки </a:t>
            </a:r>
            <a:r>
              <a:rPr lang="ru-RU" sz="2000" dirty="0" err="1">
                <a:latin typeface="Arial" panose="020B0604020202020204" pitchFamily="34" charset="0"/>
                <a:ea typeface="Times New Roman" panose="02020603050405020304" pitchFamily="18" charset="0"/>
                <a:cs typeface="Arial" panose="020B0604020202020204" pitchFamily="34" charset="0"/>
              </a:rPr>
              <a:t>пентхауcа</a:t>
            </a:r>
            <a:r>
              <a:rPr lang="ru-RU" sz="2000" dirty="0">
                <a:latin typeface="Arial" panose="020B0604020202020204" pitchFamily="34" charset="0"/>
                <a:ea typeface="Times New Roman" panose="02020603050405020304" pitchFamily="18" charset="0"/>
                <a:cs typeface="Arial" panose="020B0604020202020204" pitchFamily="34" charset="0"/>
              </a:rPr>
              <a:t>: последний этаж, собственный лифт, стеклянные стены и огромная терраса с ландшафтным дизайном, где могут располагаться бассейн, теннисный корт или фруктовый сад. Обязателен эффектный панорамный вид, площадь не менее 150…200 м</a:t>
            </a:r>
            <a:r>
              <a:rPr lang="ru-RU" sz="2000" baseline="30000" dirty="0">
                <a:latin typeface="Arial" panose="020B0604020202020204" pitchFamily="34" charset="0"/>
                <a:ea typeface="Times New Roman" panose="02020603050405020304" pitchFamily="18" charset="0"/>
                <a:cs typeface="Arial" panose="020B0604020202020204" pitchFamily="34" charset="0"/>
              </a:rPr>
              <a:t>2</a:t>
            </a:r>
            <a:r>
              <a:rPr lang="ru-RU" sz="2000" dirty="0">
                <a:latin typeface="Arial" panose="020B0604020202020204" pitchFamily="34" charset="0"/>
                <a:ea typeface="Times New Roman" panose="02020603050405020304" pitchFamily="18" charset="0"/>
                <a:cs typeface="Arial" panose="020B0604020202020204" pitchFamily="34" charset="0"/>
              </a:rPr>
              <a:t>. Важно, чтобы весь дом был элитным, построенным по индивидуальному проекту.</a:t>
            </a:r>
            <a:endParaRPr lang="ru-RU"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337296237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57200" y="772478"/>
            <a:ext cx="7715200" cy="531304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0"/>
              </a:spcAft>
            </a:pPr>
            <a:r>
              <a:rPr lang="ru-RU" sz="1600" b="1" dirty="0">
                <a:effectLst/>
                <a:latin typeface="Arial" panose="020B0604020202020204" pitchFamily="34" charset="0"/>
                <a:ea typeface="Times New Roman" panose="02020603050405020304" pitchFamily="18" charset="0"/>
                <a:cs typeface="Calibri" panose="020F0502020204030204" pitchFamily="34" charset="0"/>
              </a:rPr>
              <a:t>Классификация малоэтажных жилых комплексов и </a:t>
            </a:r>
          </a:p>
          <a:p>
            <a:pPr>
              <a:lnSpc>
                <a:spcPct val="115000"/>
              </a:lnSpc>
              <a:spcAft>
                <a:spcPts val="0"/>
              </a:spcAft>
            </a:pPr>
            <a:r>
              <a:rPr lang="ru-RU" sz="1600" b="1" dirty="0">
                <a:effectLst/>
                <a:latin typeface="Arial" panose="020B0604020202020204" pitchFamily="34" charset="0"/>
                <a:ea typeface="Times New Roman" panose="02020603050405020304" pitchFamily="18" charset="0"/>
                <a:cs typeface="Calibri" panose="020F0502020204030204" pitchFamily="34" charset="0"/>
              </a:rPr>
              <a:t>индивидуальных жилых строений</a:t>
            </a:r>
            <a:endParaRPr lang="ru-RU" sz="1100" dirty="0">
              <a:effectLst/>
              <a:ea typeface="Times New Roman" panose="02020603050405020304" pitchFamily="18" charset="0"/>
              <a:cs typeface="Calibri" panose="020F0502020204030204" pitchFamily="34" charset="0"/>
            </a:endParaRPr>
          </a:p>
          <a:p>
            <a:pPr indent="534988" algn="just">
              <a:lnSpc>
                <a:spcPct val="115000"/>
              </a:lnSpc>
              <a:spcAft>
                <a:spcPts val="0"/>
              </a:spcAft>
            </a:pPr>
            <a:r>
              <a:rPr lang="ru-RU" sz="1600" dirty="0">
                <a:effectLst/>
                <a:latin typeface="Arial" panose="020B0604020202020204" pitchFamily="34" charset="0"/>
                <a:ea typeface="Times New Roman" panose="02020603050405020304" pitchFamily="18" charset="0"/>
                <a:cs typeface="Calibri" panose="020F0502020204030204" pitchFamily="34" charset="0"/>
              </a:rPr>
              <a:t>Применительно к загородным объектам недвижимости общей классификации нет. Из-за отсутствия общих терминов и стандартов участники рынка загородного жилья употребляют разные термины: малоэтажный жилой комплекс, индивидуальное жилое строение и т. д.</a:t>
            </a:r>
            <a:endParaRPr lang="ru-RU" sz="1100" dirty="0">
              <a:effectLst/>
              <a:ea typeface="Times New Roman" panose="02020603050405020304" pitchFamily="18" charset="0"/>
              <a:cs typeface="Calibri" panose="020F0502020204030204" pitchFamily="34" charset="0"/>
            </a:endParaRPr>
          </a:p>
          <a:p>
            <a:pPr indent="534988" algn="just">
              <a:lnSpc>
                <a:spcPct val="115000"/>
              </a:lnSpc>
              <a:spcAft>
                <a:spcPts val="0"/>
              </a:spcAft>
            </a:pPr>
            <a:r>
              <a:rPr lang="ru-RU" sz="1600" dirty="0">
                <a:effectLst/>
                <a:latin typeface="Arial" panose="020B0604020202020204" pitchFamily="34" charset="0"/>
                <a:ea typeface="Times New Roman" panose="02020603050405020304" pitchFamily="18" charset="0"/>
                <a:cs typeface="Calibri" panose="020F0502020204030204" pitchFamily="34" charset="0"/>
              </a:rPr>
              <a:t>Малоэтажный жилой комплекс – это жилой массив с числом домов более пяти, построенный в рамках общего генерального плана, имеющий общую социальную и инженерную инфраструктуру, единую службу управления и обслуживания. Это так называемые концептуальные коттеджные поселки. </a:t>
            </a:r>
            <a:endParaRPr lang="ru-RU" sz="1100" dirty="0">
              <a:effectLst/>
              <a:ea typeface="Times New Roman" panose="02020603050405020304" pitchFamily="18" charset="0"/>
              <a:cs typeface="Calibri" panose="020F0502020204030204" pitchFamily="34" charset="0"/>
            </a:endParaRPr>
          </a:p>
          <a:p>
            <a:pPr indent="534988" algn="just">
              <a:lnSpc>
                <a:spcPct val="115000"/>
              </a:lnSpc>
              <a:spcAft>
                <a:spcPts val="0"/>
              </a:spcAft>
            </a:pPr>
            <a:r>
              <a:rPr lang="ru-RU" sz="1600" dirty="0">
                <a:effectLst/>
                <a:latin typeface="Arial" panose="020B0604020202020204" pitchFamily="34" charset="0"/>
                <a:ea typeface="Times New Roman" panose="02020603050405020304" pitchFamily="18" charset="0"/>
                <a:cs typeface="Calibri" panose="020F0502020204030204" pitchFamily="34" charset="0"/>
              </a:rPr>
              <a:t>Основные критерии классификации концептуальных малоэтажных комплексов – градостроительный; площадь и качество жилья; размеры и инфраструктура.</a:t>
            </a:r>
            <a:endParaRPr lang="ru-RU" sz="1100" dirty="0">
              <a:effectLst/>
              <a:ea typeface="Times New Roman" panose="02020603050405020304" pitchFamily="18" charset="0"/>
              <a:cs typeface="Calibri" panose="020F0502020204030204" pitchFamily="34" charset="0"/>
            </a:endParaRPr>
          </a:p>
          <a:p>
            <a:pPr indent="534988" algn="just">
              <a:lnSpc>
                <a:spcPct val="115000"/>
              </a:lnSpc>
              <a:spcAft>
                <a:spcPts val="0"/>
              </a:spcAft>
            </a:pPr>
            <a:r>
              <a:rPr lang="ru-RU" sz="1600" dirty="0">
                <a:effectLst/>
                <a:latin typeface="Arial" panose="020B0604020202020204" pitchFamily="34" charset="0"/>
                <a:ea typeface="Times New Roman" panose="02020603050405020304" pitchFamily="18" charset="0"/>
                <a:cs typeface="Calibri" panose="020F0502020204030204" pitchFamily="34" charset="0"/>
              </a:rPr>
              <a:t>По градостроительному критерию малоэтажные комплексы подразделяют на три типа: кварталы из отдельно стоящих домов, кварталы из </a:t>
            </a:r>
            <a:r>
              <a:rPr lang="ru-RU" sz="1600" dirty="0" err="1">
                <a:effectLst/>
                <a:latin typeface="Arial" panose="020B0604020202020204" pitchFamily="34" charset="0"/>
                <a:ea typeface="Times New Roman" panose="02020603050405020304" pitchFamily="18" charset="0"/>
                <a:cs typeface="Calibri" panose="020F0502020204030204" pitchFamily="34" charset="0"/>
              </a:rPr>
              <a:t>таунхаусов</a:t>
            </a:r>
            <a:r>
              <a:rPr lang="ru-RU" sz="1600" dirty="0">
                <a:effectLst/>
                <a:latin typeface="Arial" panose="020B0604020202020204" pitchFamily="34" charset="0"/>
                <a:ea typeface="Times New Roman" panose="02020603050405020304" pitchFamily="18" charset="0"/>
                <a:cs typeface="Calibri" panose="020F0502020204030204" pitchFamily="34" charset="0"/>
              </a:rPr>
              <a:t> и кварталы, состоящие из многоквартирных малоэтажных домов. На практике кварталы, которые целиком можно отнести к какому-то одному типу, встречаются редко.</a:t>
            </a:r>
            <a:endParaRPr lang="ru-RU" sz="1100" dirty="0">
              <a:effectLst/>
              <a:ea typeface="Times New Roman" panose="02020603050405020304" pitchFamily="18" charset="0"/>
              <a:cs typeface="Calibri" panose="020F050202020403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273839616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27584" y="476672"/>
            <a:ext cx="7200800" cy="4549194"/>
          </a:xfrm>
          <a:prstGeom prst="rect">
            <a:avLst/>
          </a:prstGeom>
        </p:spPr>
        <p:txBody>
          <a:bodyPr wrap="square">
            <a:spAutoFit/>
          </a:bodyPr>
          <a:lstStyle/>
          <a:p>
            <a:pPr>
              <a:lnSpc>
                <a:spcPct val="107000"/>
              </a:lnSpc>
              <a:spcAft>
                <a:spcPts val="800"/>
              </a:spcAft>
            </a:pPr>
            <a:r>
              <a:rPr lang="ru-RU" dirty="0">
                <a:latin typeface="Arial" panose="020B0604020202020204" pitchFamily="34" charset="0"/>
                <a:ea typeface="Times New Roman" panose="02020603050405020304" pitchFamily="18" charset="0"/>
                <a:cs typeface="Arial" panose="020B0604020202020204" pitchFamily="34" charset="0"/>
              </a:rPr>
              <a:t>Руководствуясь </a:t>
            </a:r>
            <a:r>
              <a:rPr lang="ru-RU" i="1" dirty="0">
                <a:latin typeface="Arial" panose="020B0604020202020204" pitchFamily="34" charset="0"/>
                <a:ea typeface="Times New Roman" panose="02020603050405020304" pitchFamily="18" charset="0"/>
                <a:cs typeface="Arial" panose="020B0604020202020204" pitchFamily="34" charset="0"/>
              </a:rPr>
              <a:t>инфраструктурным критерием</a:t>
            </a:r>
            <a:r>
              <a:rPr lang="ru-RU" dirty="0">
                <a:latin typeface="Arial" panose="020B0604020202020204" pitchFamily="34" charset="0"/>
                <a:ea typeface="Times New Roman" panose="02020603050405020304" pitchFamily="18" charset="0"/>
                <a:cs typeface="Arial" panose="020B0604020202020204" pitchFamily="34" charset="0"/>
              </a:rPr>
              <a:t>, можно условно выделить три типа малоэтажной застройки: </a:t>
            </a:r>
            <a:endParaRPr lang="ru-RU" sz="1600" dirty="0">
              <a:latin typeface="Arial" panose="020B0604020202020204" pitchFamily="34" charset="0"/>
              <a:ea typeface="Calibri" panose="020F0502020204030204" pitchFamily="34" charset="0"/>
              <a:cs typeface="Arial" panose="020B0604020202020204" pitchFamily="34" charset="0"/>
            </a:endParaRPr>
          </a:p>
          <a:p>
            <a:pPr indent="442913" algn="just">
              <a:lnSpc>
                <a:spcPct val="107000"/>
              </a:lnSpc>
              <a:spcAft>
                <a:spcPts val="800"/>
              </a:spcAft>
            </a:pPr>
            <a:r>
              <a:rPr lang="ru-RU" dirty="0">
                <a:latin typeface="Arial" panose="020B0604020202020204" pitchFamily="34" charset="0"/>
                <a:ea typeface="Times New Roman" panose="02020603050405020304" pitchFamily="18" charset="0"/>
                <a:cs typeface="Arial" panose="020B0604020202020204" pitchFamily="34" charset="0"/>
              </a:rPr>
              <a:t>-  малоэтажные комплексы, в которых инфраструктура практически отсутствует, а площадь свободной территории минимальна;</a:t>
            </a:r>
            <a:endParaRPr lang="ru-RU" sz="1600" dirty="0">
              <a:latin typeface="Arial" panose="020B0604020202020204" pitchFamily="34" charset="0"/>
              <a:ea typeface="Calibri" panose="020F0502020204030204" pitchFamily="34" charset="0"/>
              <a:cs typeface="Arial" panose="020B0604020202020204" pitchFamily="34" charset="0"/>
            </a:endParaRPr>
          </a:p>
          <a:p>
            <a:pPr indent="442913" algn="just">
              <a:lnSpc>
                <a:spcPct val="107000"/>
              </a:lnSpc>
              <a:spcAft>
                <a:spcPts val="800"/>
              </a:spcAft>
            </a:pPr>
            <a:r>
              <a:rPr lang="ru-RU" dirty="0">
                <a:latin typeface="Arial" panose="020B0604020202020204" pitchFamily="34" charset="0"/>
                <a:ea typeface="Times New Roman" panose="02020603050405020304" pitchFamily="18" charset="0"/>
                <a:cs typeface="Arial" panose="020B0604020202020204" pitchFamily="34" charset="0"/>
              </a:rPr>
              <a:t>-  малоэтажные комплексы с минимальным набором элементов инфраструктуры (таких в настоящее время большинство). Как правило, это несколько домов с общей охраной и службой эксплуатации. Часто на территории таких комплексов расположен магазин товаров первой необходимости;</a:t>
            </a:r>
            <a:endParaRPr lang="ru-RU" sz="1600" dirty="0">
              <a:latin typeface="Arial" panose="020B0604020202020204" pitchFamily="34" charset="0"/>
              <a:ea typeface="Calibri" panose="020F0502020204030204" pitchFamily="34" charset="0"/>
              <a:cs typeface="Arial" panose="020B0604020202020204" pitchFamily="34" charset="0"/>
            </a:endParaRPr>
          </a:p>
          <a:p>
            <a:pPr indent="442913" algn="just">
              <a:lnSpc>
                <a:spcPct val="107000"/>
              </a:lnSpc>
              <a:spcAft>
                <a:spcPts val="800"/>
              </a:spcAft>
            </a:pPr>
            <a:r>
              <a:rPr lang="ru-RU" dirty="0">
                <a:latin typeface="Arial" panose="020B0604020202020204" pitchFamily="34" charset="0"/>
                <a:ea typeface="Times New Roman" panose="02020603050405020304" pitchFamily="18" charset="0"/>
                <a:cs typeface="Arial" panose="020B0604020202020204" pitchFamily="34" charset="0"/>
              </a:rPr>
              <a:t>-  малоэтажные комплексы, </a:t>
            </a:r>
            <a:r>
              <a:rPr lang="ru-RU" dirty="0" err="1">
                <a:latin typeface="Arial" panose="020B0604020202020204" pitchFamily="34" charset="0"/>
                <a:ea typeface="Times New Roman" panose="02020603050405020304" pitchFamily="18" charset="0"/>
                <a:cs typeface="Arial" panose="020B0604020202020204" pitchFamily="34" charset="0"/>
              </a:rPr>
              <a:t>инфраструктурно</a:t>
            </a:r>
            <a:r>
              <a:rPr lang="ru-RU" dirty="0">
                <a:latin typeface="Arial" panose="020B0604020202020204" pitchFamily="34" charset="0"/>
                <a:ea typeface="Times New Roman" panose="02020603050405020304" pitchFamily="18" charset="0"/>
                <a:cs typeface="Arial" panose="020B0604020202020204" pitchFamily="34" charset="0"/>
              </a:rPr>
              <a:t> насыщенные, где имеются детские, социальные, культурные учреждения, есть собственные бытовая, инженерная и развлекательная структуры. Территория охраняется. </a:t>
            </a:r>
            <a:endParaRPr lang="ru-RU" sz="16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289957128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43608" y="772478"/>
            <a:ext cx="6712282" cy="531304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ru-RU" sz="1600" i="1" dirty="0" err="1">
                <a:effectLst/>
                <a:latin typeface="Arial" panose="020B0604020202020204" pitchFamily="34" charset="0"/>
                <a:ea typeface="Times New Roman" panose="02020603050405020304" pitchFamily="18" charset="0"/>
                <a:cs typeface="Arial" panose="020B0604020202020204" pitchFamily="34" charset="0"/>
              </a:rPr>
              <a:t>Таунхаус</a:t>
            </a:r>
            <a:r>
              <a:rPr lang="ru-RU" sz="1600" dirty="0">
                <a:effectLst/>
                <a:latin typeface="Arial" panose="020B0604020202020204" pitchFamily="34" charset="0"/>
                <a:ea typeface="Times New Roman" panose="02020603050405020304" pitchFamily="18" charset="0"/>
                <a:cs typeface="Arial" panose="020B0604020202020204" pitchFamily="34" charset="0"/>
              </a:rPr>
              <a:t> – многоквартирный жилой дом, появившийся на российском рынке сравнительно недавно. Зачастую </a:t>
            </a:r>
            <a:r>
              <a:rPr lang="ru-RU" sz="1600" dirty="0" err="1">
                <a:effectLst/>
                <a:latin typeface="Arial" panose="020B0604020202020204" pitchFamily="34" charset="0"/>
                <a:ea typeface="Times New Roman" panose="02020603050405020304" pitchFamily="18" charset="0"/>
                <a:cs typeface="Arial" panose="020B0604020202020204" pitchFamily="34" charset="0"/>
              </a:rPr>
              <a:t>таунхаус</a:t>
            </a:r>
            <a:r>
              <a:rPr lang="ru-RU" sz="1600" dirty="0">
                <a:effectLst/>
                <a:latin typeface="Arial" panose="020B0604020202020204" pitchFamily="34" charset="0"/>
                <a:ea typeface="Times New Roman" panose="02020603050405020304" pitchFamily="18" charset="0"/>
                <a:cs typeface="Arial" panose="020B0604020202020204" pitchFamily="34" charset="0"/>
              </a:rPr>
              <a:t> приравнивают к коттеджу, что не совсем верно, поскольку это не загородный, а городской дом. </a:t>
            </a:r>
          </a:p>
          <a:p>
            <a:pPr algn="just">
              <a:lnSpc>
                <a:spcPct val="115000"/>
              </a:lnSpc>
              <a:spcAft>
                <a:spcPts val="1000"/>
              </a:spcAft>
            </a:pPr>
            <a:r>
              <a:rPr lang="ru-RU" sz="1600" dirty="0">
                <a:effectLst/>
                <a:latin typeface="Arial" panose="020B0604020202020204" pitchFamily="34" charset="0"/>
                <a:ea typeface="Times New Roman" panose="02020603050405020304" pitchFamily="18" charset="0"/>
                <a:cs typeface="Arial" panose="020B0604020202020204" pitchFamily="34" charset="0"/>
              </a:rPr>
              <a:t>«</a:t>
            </a:r>
            <a:r>
              <a:rPr lang="ru-RU" sz="1600" dirty="0" err="1">
                <a:effectLst/>
                <a:latin typeface="Arial" panose="020B0604020202020204" pitchFamily="34" charset="0"/>
                <a:ea typeface="Times New Roman" panose="02020603050405020304" pitchFamily="18" charset="0"/>
                <a:cs typeface="Arial" panose="020B0604020202020204" pitchFamily="34" charset="0"/>
              </a:rPr>
              <a:t>Таунхаус</a:t>
            </a:r>
            <a:r>
              <a:rPr lang="ru-RU" sz="1600" dirty="0">
                <a:effectLst/>
                <a:latin typeface="Arial" panose="020B0604020202020204" pitchFamily="34" charset="0"/>
                <a:ea typeface="Times New Roman" panose="02020603050405020304" pitchFamily="18" charset="0"/>
                <a:cs typeface="Arial" panose="020B0604020202020204" pitchFamily="34" charset="0"/>
              </a:rPr>
              <a:t>» – это дом с отдельными входами, имеющий одну или две общие стены с соседними домами и общий фундамент, иногда с наделом земли. Дома выстраиваются в цепочку по 6…12, очертания зависят от размеров и конфигурации земельного участка. </a:t>
            </a:r>
          </a:p>
          <a:p>
            <a:pPr algn="just">
              <a:lnSpc>
                <a:spcPct val="115000"/>
              </a:lnSpc>
              <a:spcAft>
                <a:spcPts val="1000"/>
              </a:spcAft>
            </a:pPr>
            <a:r>
              <a:rPr lang="ru-RU" sz="1600" dirty="0">
                <a:effectLst/>
                <a:latin typeface="Arial" panose="020B0604020202020204" pitchFamily="34" charset="0"/>
                <a:ea typeface="Times New Roman" panose="02020603050405020304" pitchFamily="18" charset="0"/>
                <a:cs typeface="Arial" panose="020B0604020202020204" pitchFamily="34" charset="0"/>
              </a:rPr>
              <a:t>Так как </a:t>
            </a:r>
            <a:r>
              <a:rPr lang="ru-RU" sz="1600" dirty="0" err="1">
                <a:effectLst/>
                <a:latin typeface="Arial" panose="020B0604020202020204" pitchFamily="34" charset="0"/>
                <a:ea typeface="Times New Roman" panose="02020603050405020304" pitchFamily="18" charset="0"/>
                <a:cs typeface="Arial" panose="020B0604020202020204" pitchFamily="34" charset="0"/>
              </a:rPr>
              <a:t>таунхаусы</a:t>
            </a:r>
            <a:r>
              <a:rPr lang="ru-RU" sz="1600" dirty="0">
                <a:effectLst/>
                <a:latin typeface="Arial" panose="020B0604020202020204" pitchFamily="34" charset="0"/>
                <a:ea typeface="Times New Roman" panose="02020603050405020304" pitchFamily="18" charset="0"/>
                <a:cs typeface="Arial" panose="020B0604020202020204" pitchFamily="34" charset="0"/>
              </a:rPr>
              <a:t> соответствуют статусу многоквартирных домов, к ним применимо законодательство, регулирующее положение таких объектов. Отношения между собственниками помещений в </a:t>
            </a:r>
            <a:r>
              <a:rPr lang="ru-RU" sz="1600" dirty="0" err="1">
                <a:effectLst/>
                <a:latin typeface="Arial" panose="020B0604020202020204" pitchFamily="34" charset="0"/>
                <a:ea typeface="Times New Roman" panose="02020603050405020304" pitchFamily="18" charset="0"/>
                <a:cs typeface="Arial" panose="020B0604020202020204" pitchFamily="34" charset="0"/>
              </a:rPr>
              <a:t>таунхаусах</a:t>
            </a:r>
            <a:r>
              <a:rPr lang="ru-RU" sz="1600" dirty="0">
                <a:effectLst/>
                <a:latin typeface="Arial" panose="020B0604020202020204" pitchFamily="34" charset="0"/>
                <a:ea typeface="Times New Roman" panose="02020603050405020304" pitchFamily="18" charset="0"/>
                <a:cs typeface="Arial" panose="020B0604020202020204" pitchFamily="34" charset="0"/>
              </a:rPr>
              <a:t> складываются подобно отношениям владельцев квартир в многоквартирных домах.</a:t>
            </a:r>
            <a:endParaRPr lang="ru-RU" sz="11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ru-RU" sz="1600" dirty="0">
                <a:effectLst/>
                <a:latin typeface="Arial" panose="020B0604020202020204" pitchFamily="34" charset="0"/>
                <a:ea typeface="Times New Roman" panose="02020603050405020304" pitchFamily="18" charset="0"/>
                <a:cs typeface="Calibri" panose="020F0502020204030204" pitchFamily="34" charset="0"/>
              </a:rPr>
              <a:t> </a:t>
            </a:r>
            <a:endParaRPr lang="ru-RU" sz="1100" dirty="0">
              <a:effectLst/>
              <a:ea typeface="Times New Roman" panose="02020603050405020304" pitchFamily="18" charset="0"/>
              <a:cs typeface="Calibri" panose="020F050202020403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112526603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27584" y="772478"/>
            <a:ext cx="7488832" cy="531304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ru-RU" sz="2000" dirty="0">
                <a:effectLst/>
                <a:latin typeface="Arial" panose="020B0604020202020204" pitchFamily="34" charset="0"/>
                <a:ea typeface="Times New Roman" panose="02020603050405020304" pitchFamily="18" charset="0"/>
                <a:cs typeface="Calibri" panose="020F0502020204030204" pitchFamily="34" charset="0"/>
              </a:rPr>
              <a:t>В настоящее время на рынке загородной недвижимости предлагают нарезанные под застройку земельные участки, называя это коттеджными поселками. В таком поселке условия для нормального проживания возникнут не скоро из-за окружающего «</a:t>
            </a:r>
            <a:r>
              <a:rPr lang="ru-RU" sz="2000" dirty="0" err="1">
                <a:effectLst/>
                <a:latin typeface="Arial" panose="020B0604020202020204" pitchFamily="34" charset="0"/>
                <a:ea typeface="Times New Roman" panose="02020603050405020304" pitchFamily="18" charset="0"/>
                <a:cs typeface="Calibri" panose="020F0502020204030204" pitchFamily="34" charset="0"/>
              </a:rPr>
              <a:t>недостроя</a:t>
            </a:r>
            <a:r>
              <a:rPr lang="ru-RU" sz="2000" dirty="0">
                <a:effectLst/>
                <a:latin typeface="Arial" panose="020B0604020202020204" pitchFamily="34" charset="0"/>
                <a:ea typeface="Times New Roman" panose="02020603050405020304" pitchFamily="18" charset="0"/>
                <a:cs typeface="Calibri" panose="020F0502020204030204" pitchFamily="34" charset="0"/>
              </a:rPr>
              <a:t>», отсутствует  единый архитектурный стиль поселка – чаще всего это разномастные дома разной этажности: рядом могут стоять небольшой деревянный домик и трехэтажные кирпичные хоромы. </a:t>
            </a:r>
            <a:endParaRPr lang="ru-RU" sz="1100" dirty="0">
              <a:effectLst/>
              <a:ea typeface="Times New Roman" panose="02020603050405020304" pitchFamily="18" charset="0"/>
              <a:cs typeface="Calibri" panose="020F0502020204030204" pitchFamily="34" charset="0"/>
            </a:endParaRPr>
          </a:p>
          <a:p>
            <a:pPr algn="just">
              <a:lnSpc>
                <a:spcPct val="115000"/>
              </a:lnSpc>
              <a:spcAft>
                <a:spcPts val="1000"/>
              </a:spcAft>
            </a:pPr>
            <a:r>
              <a:rPr lang="ru-RU" sz="2000" dirty="0">
                <a:effectLst/>
                <a:latin typeface="Arial" panose="020B0604020202020204" pitchFamily="34" charset="0"/>
                <a:ea typeface="Times New Roman" panose="02020603050405020304" pitchFamily="18" charset="0"/>
                <a:cs typeface="Calibri" panose="020F0502020204030204" pitchFamily="34" charset="0"/>
              </a:rPr>
              <a:t>В основу типологии индивидуальных жилых строений (ИЖС) положено целевое назначение дома.</a:t>
            </a:r>
            <a:endParaRPr lang="ru-RU" sz="1100" dirty="0">
              <a:effectLst/>
              <a:ea typeface="Times New Roman" panose="02020603050405020304" pitchFamily="18" charset="0"/>
              <a:cs typeface="Calibri" panose="020F050202020403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91280096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43608" y="1268760"/>
            <a:ext cx="6984776" cy="2601931"/>
          </a:xfrm>
          <a:prstGeom prst="rect">
            <a:avLst/>
          </a:prstGeom>
        </p:spPr>
        <p:txBody>
          <a:bodyPr wrap="square">
            <a:spAutoFit/>
          </a:bodyPr>
          <a:lstStyle/>
          <a:p>
            <a:pPr algn="just">
              <a:lnSpc>
                <a:spcPct val="107000"/>
              </a:lnSpc>
              <a:spcAft>
                <a:spcPts val="800"/>
              </a:spcAft>
            </a:pPr>
            <a:r>
              <a:rPr lang="ru-RU" sz="2200" i="1" dirty="0">
                <a:latin typeface="Arial" panose="020B0604020202020204" pitchFamily="34" charset="0"/>
                <a:ea typeface="Times New Roman" panose="02020603050405020304" pitchFamily="18" charset="0"/>
                <a:cs typeface="Arial" panose="020B0604020202020204" pitchFamily="34" charset="0"/>
              </a:rPr>
              <a:t>Индивидуальный дом</a:t>
            </a:r>
            <a:r>
              <a:rPr lang="ru-RU" sz="2200" dirty="0">
                <a:latin typeface="Arial" panose="020B0604020202020204" pitchFamily="34" charset="0"/>
                <a:ea typeface="Times New Roman" panose="02020603050405020304" pitchFamily="18" charset="0"/>
                <a:cs typeface="Arial" panose="020B0604020202020204" pitchFamily="34" charset="0"/>
              </a:rPr>
              <a:t>, предназначенный для постоянного проживания, должен обеспечить своему хозяину те же удобства, что и городская квартира. И речь идет не только об инженерных коммуникациях (водопровод, магистральный газ, канализация, телефон), но в первую очередь о социальной инфраструктуре.</a:t>
            </a:r>
            <a:endParaRPr lang="ru-RU" sz="22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95312759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27584" y="1268760"/>
            <a:ext cx="7488832" cy="4020268"/>
          </a:xfrm>
          <a:prstGeom prst="rect">
            <a:avLst/>
          </a:prstGeom>
        </p:spPr>
        <p:txBody>
          <a:bodyPr wrap="square">
            <a:spAutoFit/>
          </a:bodyPr>
          <a:lstStyle/>
          <a:p>
            <a:pPr algn="just">
              <a:lnSpc>
                <a:spcPct val="107000"/>
              </a:lnSpc>
              <a:spcAft>
                <a:spcPts val="800"/>
              </a:spcAft>
            </a:pPr>
            <a:r>
              <a:rPr lang="ru-RU" sz="2000" i="1" dirty="0">
                <a:latin typeface="Arial" panose="020B0604020202020204" pitchFamily="34" charset="0"/>
                <a:ea typeface="Times New Roman" panose="02020603050405020304" pitchFamily="18" charset="0"/>
                <a:cs typeface="Arial" panose="020B0604020202020204" pitchFamily="34" charset="0"/>
              </a:rPr>
              <a:t>Загородный дом</a:t>
            </a:r>
            <a:r>
              <a:rPr lang="ru-RU" sz="2000" dirty="0">
                <a:latin typeface="Arial" panose="020B0604020202020204" pitchFamily="34" charset="0"/>
                <a:ea typeface="Times New Roman" panose="02020603050405020304" pitchFamily="18" charset="0"/>
                <a:cs typeface="Arial" panose="020B0604020202020204" pitchFamily="34" charset="0"/>
              </a:rPr>
              <a:t>, предназначенный для уик-эндов в любое время года, не нуждается в жесткой привязке к атрибутам городского комфорта, однако потребует от хозяина постоянных усилий по поддержанию состояния. Дом такого типа (в котором живут два-три дня в неделю вне зависимости от сезона) может находиться в охраняемом дачном поселке,  предпочтение отдается тем массивам, где есть постоянные жители. В этом случае набор обязательных удобств и коммуникаций минимизируется (печное отопление, электроэнергия, питьевая вода), ванная комната заменена  баней – русской или финской (в зависимости от вкуса хозяина).</a:t>
            </a:r>
            <a:endParaRPr lang="ru-RU"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94953169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43608" y="1268760"/>
            <a:ext cx="7128792" cy="3326488"/>
          </a:xfrm>
          <a:prstGeom prst="rect">
            <a:avLst/>
          </a:prstGeom>
        </p:spPr>
        <p:txBody>
          <a:bodyPr wrap="square">
            <a:spAutoFit/>
          </a:bodyPr>
          <a:lstStyle/>
          <a:p>
            <a:pPr algn="just">
              <a:lnSpc>
                <a:spcPct val="107000"/>
              </a:lnSpc>
              <a:spcAft>
                <a:spcPts val="800"/>
              </a:spcAft>
            </a:pPr>
            <a:r>
              <a:rPr lang="ru-RU" sz="2200" i="1" dirty="0">
                <a:latin typeface="Arial" panose="020B0604020202020204" pitchFamily="34" charset="0"/>
                <a:ea typeface="Times New Roman" panose="02020603050405020304" pitchFamily="18" charset="0"/>
                <a:cs typeface="Arial" panose="020B0604020202020204" pitchFamily="34" charset="0"/>
              </a:rPr>
              <a:t>Дачный дом</a:t>
            </a:r>
            <a:r>
              <a:rPr lang="ru-RU" sz="2200" dirty="0">
                <a:latin typeface="Arial" panose="020B0604020202020204" pitchFamily="34" charset="0"/>
                <a:ea typeface="Times New Roman" panose="02020603050405020304" pitchFamily="18" charset="0"/>
                <a:cs typeface="Arial" panose="020B0604020202020204" pitchFamily="34" charset="0"/>
              </a:rPr>
              <a:t> должен быть деревянным и нуждается в продуманной схеме консервации на зиму, максимальной защищенности от непрошенных гостей и определенном наборе бытовых удобств. Поскольку дачевладелец значительную часть времени в теплое время года проводит на улице, большое значение имеет обустройство примыкающей к дому территории для активного отдыха. </a:t>
            </a:r>
            <a:endParaRPr lang="ru-RU" sz="22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314950666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55576" y="548680"/>
            <a:ext cx="7632848" cy="5697970"/>
          </a:xfrm>
          <a:prstGeom prst="rect">
            <a:avLst/>
          </a:prstGeom>
        </p:spPr>
        <p:txBody>
          <a:bodyPr wrap="square">
            <a:spAutoFit/>
          </a:bodyPr>
          <a:lstStyle/>
          <a:p>
            <a:pPr algn="just">
              <a:lnSpc>
                <a:spcPct val="107000"/>
              </a:lnSpc>
              <a:spcAft>
                <a:spcPts val="800"/>
              </a:spcAft>
            </a:pPr>
            <a:r>
              <a:rPr lang="ru-RU" b="1" dirty="0">
                <a:latin typeface="Arial" panose="020B0604020202020204" pitchFamily="34" charset="0"/>
                <a:ea typeface="Times New Roman" panose="02020603050405020304" pitchFamily="18" charset="0"/>
                <a:cs typeface="Arial" panose="020B0604020202020204" pitchFamily="34" charset="0"/>
              </a:rPr>
              <a:t>К четвертой группе</a:t>
            </a:r>
            <a:r>
              <a:rPr lang="ru-RU" dirty="0">
                <a:latin typeface="Arial" panose="020B0604020202020204" pitchFamily="34" charset="0"/>
                <a:ea typeface="Times New Roman" panose="02020603050405020304" pitchFamily="18" charset="0"/>
                <a:cs typeface="Arial" panose="020B0604020202020204" pitchFamily="34" charset="0"/>
              </a:rPr>
              <a:t>, которая получает все более широкое распространение в российских условиях, можно отнести </a:t>
            </a:r>
            <a:r>
              <a:rPr lang="ru-RU" i="1" dirty="0">
                <a:latin typeface="Arial" panose="020B0604020202020204" pitchFamily="34" charset="0"/>
                <a:ea typeface="Times New Roman" panose="02020603050405020304" pitchFamily="18" charset="0"/>
                <a:cs typeface="Arial" panose="020B0604020202020204" pitchFamily="34" charset="0"/>
              </a:rPr>
              <a:t>объекты</a:t>
            </a:r>
            <a:r>
              <a:rPr lang="ru-RU" dirty="0">
                <a:latin typeface="Arial" panose="020B0604020202020204" pitchFamily="34" charset="0"/>
                <a:ea typeface="Times New Roman" panose="02020603050405020304" pitchFamily="18" charset="0"/>
                <a:cs typeface="Arial" panose="020B0604020202020204" pitchFamily="34" charset="0"/>
              </a:rPr>
              <a:t>, полностью или частично предназначенные</a:t>
            </a:r>
            <a:r>
              <a:rPr lang="ru-RU" i="1" dirty="0">
                <a:latin typeface="Arial" panose="020B0604020202020204" pitchFamily="34" charset="0"/>
                <a:ea typeface="Times New Roman" panose="02020603050405020304" pitchFamily="18" charset="0"/>
                <a:cs typeface="Arial" panose="020B0604020202020204" pitchFamily="34" charset="0"/>
              </a:rPr>
              <a:t> для коммерческой эксплуатации</a:t>
            </a:r>
            <a:r>
              <a:rPr lang="ru-RU" dirty="0">
                <a:latin typeface="Arial" panose="020B0604020202020204" pitchFamily="34" charset="0"/>
                <a:ea typeface="Times New Roman" panose="02020603050405020304" pitchFamily="18" charset="0"/>
                <a:cs typeface="Arial" panose="020B0604020202020204" pitchFamily="34" charset="0"/>
              </a:rPr>
              <a:t>.</a:t>
            </a:r>
          </a:p>
          <a:p>
            <a:pPr algn="just">
              <a:lnSpc>
                <a:spcPct val="107000"/>
              </a:lnSpc>
              <a:spcAft>
                <a:spcPts val="800"/>
              </a:spcAft>
            </a:pPr>
            <a:r>
              <a:rPr lang="ru-RU" dirty="0">
                <a:latin typeface="Arial" panose="020B0604020202020204" pitchFamily="34" charset="0"/>
                <a:cs typeface="Arial" panose="020B0604020202020204" pitchFamily="34" charset="0"/>
              </a:rPr>
              <a:t>К ним можно отнести представительские дома-офисы, а также резиденции для отдыха и приема деловых партнеров, фермерские хозяйства, а также дома для представителей мелкого бизнеса. Как правило, все это строения с хозяйственными постройками или встроенными помещениями, куда возможен свободный доступ клиентов: небольшие частные магазины, кафе, спортзалы, комнаты бытового обслуживания, автомастерские и т. д. При проектировании таких объектов разграничивают приватную «хозяйскую» и коммерческую зоны. К этой же категории можно отнести дачи, предназначенные для сдачи в аренду, частные мини-отели, практичные гостевые домики с «койко-местами» и комнатами для постояльцев. К подобным объектам предъявляются требования максимальной функциональности и практичности.</a:t>
            </a:r>
          </a:p>
          <a:p>
            <a:pPr algn="just">
              <a:lnSpc>
                <a:spcPct val="107000"/>
              </a:lnSpc>
              <a:spcAft>
                <a:spcPts val="800"/>
              </a:spcAft>
            </a:pPr>
            <a:endParaRPr lang="ru-RU" sz="22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2055181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548680"/>
            <a:ext cx="7560840" cy="5832648"/>
          </a:xfrm>
        </p:spPr>
      </p:pic>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394395416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27584" y="1700808"/>
            <a:ext cx="7488832" cy="1877373"/>
          </a:xfrm>
          <a:prstGeom prst="rect">
            <a:avLst/>
          </a:prstGeom>
        </p:spPr>
        <p:txBody>
          <a:bodyPr wrap="square">
            <a:spAutoFit/>
          </a:bodyPr>
          <a:lstStyle/>
          <a:p>
            <a:pPr algn="just">
              <a:lnSpc>
                <a:spcPct val="107000"/>
              </a:lnSpc>
              <a:spcAft>
                <a:spcPts val="800"/>
              </a:spcAft>
            </a:pPr>
            <a:r>
              <a:rPr lang="ru-RU" sz="2200" dirty="0">
                <a:latin typeface="Arial" panose="020B0604020202020204" pitchFamily="34" charset="0"/>
                <a:ea typeface="Times New Roman" panose="02020603050405020304" pitchFamily="18" charset="0"/>
                <a:cs typeface="Arial" panose="020B0604020202020204" pitchFamily="34" charset="0"/>
              </a:rPr>
              <a:t>Можно классифицировать рынок загородного жилья и</a:t>
            </a:r>
            <a:r>
              <a:rPr lang="ru-RU" sz="2200" i="1" dirty="0">
                <a:latin typeface="Arial" panose="020B0604020202020204" pitchFamily="34" charset="0"/>
                <a:ea typeface="Times New Roman" panose="02020603050405020304" pitchFamily="18" charset="0"/>
                <a:cs typeface="Arial" panose="020B0604020202020204" pitchFamily="34" charset="0"/>
              </a:rPr>
              <a:t> по ценовой категории</a:t>
            </a:r>
            <a:r>
              <a:rPr lang="ru-RU" sz="2200" dirty="0">
                <a:latin typeface="Arial" panose="020B0604020202020204" pitchFamily="34" charset="0"/>
                <a:ea typeface="Times New Roman" panose="02020603050405020304" pitchFamily="18" charset="0"/>
                <a:cs typeface="Arial" panose="020B0604020202020204" pitchFamily="34" charset="0"/>
              </a:rPr>
              <a:t>. В зависимости от региона это деление может значительно различаться. Однако все загородные дома можно поделить на массовое, «недорогое» жилье и элитные дома.</a:t>
            </a:r>
            <a:endParaRPr lang="ru-RU" sz="22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184324198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43608" y="962025"/>
            <a:ext cx="6912768" cy="4933950"/>
          </a:xfrm>
          <a:prstGeom prst="rect">
            <a:avLst/>
          </a:prstGeom>
          <a:ln>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R="36195" algn="just">
              <a:lnSpc>
                <a:spcPct val="115000"/>
              </a:lnSpc>
              <a:spcAft>
                <a:spcPts val="0"/>
              </a:spcAft>
            </a:pPr>
            <a:r>
              <a:rPr lang="ru-RU" sz="2200" i="1" dirty="0">
                <a:effectLst/>
                <a:latin typeface="Arial" panose="020B0604020202020204" pitchFamily="34" charset="0"/>
                <a:ea typeface="Times New Roman" panose="02020603050405020304" pitchFamily="18" charset="0"/>
                <a:cs typeface="Calibri" panose="020F0502020204030204" pitchFamily="34" charset="0"/>
              </a:rPr>
              <a:t>Признаки классификации </a:t>
            </a:r>
            <a:r>
              <a:rPr lang="ru-RU" sz="2200" dirty="0">
                <a:effectLst/>
                <a:latin typeface="Arial" panose="020B0604020202020204" pitchFamily="34" charset="0"/>
                <a:ea typeface="Times New Roman" panose="02020603050405020304" pitchFamily="18" charset="0"/>
                <a:cs typeface="Calibri" panose="020F0502020204030204" pitchFamily="34" charset="0"/>
              </a:rPr>
              <a:t>жилых объектов недвижимости, послужившие основой для группировки, различны, как различны мотивации, предпочтения и условия платежеспособности.</a:t>
            </a:r>
            <a:r>
              <a:rPr lang="ru-RU" sz="2200" b="1" dirty="0">
                <a:effectLst/>
                <a:latin typeface="Arial" panose="020B0604020202020204" pitchFamily="34" charset="0"/>
                <a:ea typeface="Times New Roman" panose="02020603050405020304" pitchFamily="18" charset="0"/>
                <a:cs typeface="Calibri" panose="020F0502020204030204" pitchFamily="34" charset="0"/>
              </a:rPr>
              <a:t> </a:t>
            </a:r>
            <a:r>
              <a:rPr lang="ru-RU" sz="2200" dirty="0">
                <a:effectLst/>
                <a:latin typeface="Arial" panose="020B0604020202020204" pitchFamily="34" charset="0"/>
                <a:ea typeface="Times New Roman" panose="02020603050405020304" pitchFamily="18" charset="0"/>
                <a:cs typeface="Calibri" panose="020F0502020204030204" pitchFamily="34" charset="0"/>
              </a:rPr>
              <a:t>Использовать единый типологический критерий, интегрирующий влияние всех факторов, не представляется возможным. Поэтому на практике применяют несколько критериев, дающих обоснованное представление об объекте недвижимости.</a:t>
            </a:r>
            <a:r>
              <a:rPr lang="ru-RU" sz="2200" b="1" dirty="0">
                <a:effectLst/>
                <a:latin typeface="Arial" panose="020B0604020202020204" pitchFamily="34" charset="0"/>
                <a:ea typeface="Times New Roman" panose="02020603050405020304" pitchFamily="18" charset="0"/>
                <a:cs typeface="Calibri" panose="020F0502020204030204" pitchFamily="34" charset="0"/>
              </a:rPr>
              <a:t> </a:t>
            </a:r>
            <a:endParaRPr lang="ru-RU" sz="1100" dirty="0">
              <a:effectLst/>
              <a:ea typeface="Times New Roman" panose="02020603050405020304" pitchFamily="18" charset="0"/>
              <a:cs typeface="Calibri" panose="020F0502020204030204" pitchFamily="34" charset="0"/>
            </a:endParaRPr>
          </a:p>
          <a:p>
            <a:pPr algn="just">
              <a:lnSpc>
                <a:spcPct val="115000"/>
              </a:lnSpc>
              <a:spcAft>
                <a:spcPts val="1000"/>
              </a:spcAft>
            </a:pPr>
            <a:r>
              <a:rPr lang="ru-RU" sz="1100" dirty="0">
                <a:effectLst/>
                <a:ea typeface="Times New Roman" panose="02020603050405020304" pitchFamily="18" charset="0"/>
                <a:cs typeface="Calibri" panose="020F0502020204030204" pitchFamily="34" charset="0"/>
              </a:rPr>
              <a:t> </a:t>
            </a: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131762331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331640" y="1687498"/>
            <a:ext cx="5526360" cy="3005823"/>
          </a:xfrm>
          <a:prstGeom prst="rect">
            <a:avLst/>
          </a:prstGeom>
        </p:spPr>
        <p:txBody>
          <a:bodyPr wrap="square">
            <a:spAutoFit/>
          </a:bodyPr>
          <a:lstStyle/>
          <a:p>
            <a:pPr marL="493395" marR="36195" indent="444500" algn="just">
              <a:lnSpc>
                <a:spcPct val="153000"/>
              </a:lnSpc>
              <a:spcAft>
                <a:spcPts val="25"/>
              </a:spcAft>
            </a:pP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Рынок недвижимости развивается не  по классификации, а в соответствии  с теми или иными потребностями его участников. Поэтому всегда появляются объекты смешанных форматов, некоторые лишь отчасти совпадают с классическими определениями. </a:t>
            </a:r>
            <a:endParaRPr lang="ru-RU"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371041182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03648" y="1628800"/>
            <a:ext cx="6367780" cy="22733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endParaRPr lang="ru-RU" sz="2000" dirty="0">
              <a:effectLst/>
              <a:latin typeface="Arial" panose="020B0604020202020204" pitchFamily="34" charset="0"/>
              <a:ea typeface="Times New Roman" panose="02020603050405020304" pitchFamily="18" charset="0"/>
              <a:cs typeface="Calibri" panose="020F0502020204030204" pitchFamily="34" charset="0"/>
            </a:endParaRPr>
          </a:p>
          <a:p>
            <a:pPr algn="ctr">
              <a:lnSpc>
                <a:spcPct val="115000"/>
              </a:lnSpc>
              <a:spcAft>
                <a:spcPts val="1000"/>
              </a:spcAft>
            </a:pPr>
            <a:endParaRPr lang="ru-RU" sz="2000" dirty="0">
              <a:latin typeface="Arial" panose="020B0604020202020204" pitchFamily="34" charset="0"/>
              <a:ea typeface="Times New Roman" panose="02020603050405020304" pitchFamily="18" charset="0"/>
              <a:cs typeface="Calibri" panose="020F0502020204030204" pitchFamily="34" charset="0"/>
            </a:endParaRPr>
          </a:p>
          <a:p>
            <a:pPr algn="ctr">
              <a:lnSpc>
                <a:spcPct val="115000"/>
              </a:lnSpc>
              <a:spcAft>
                <a:spcPts val="1000"/>
              </a:spcAft>
            </a:pPr>
            <a:r>
              <a:rPr lang="ru-RU" sz="2000" b="1" dirty="0">
                <a:effectLst/>
                <a:latin typeface="Arial" panose="020B0604020202020204" pitchFamily="34" charset="0"/>
                <a:ea typeface="Times New Roman" panose="02020603050405020304" pitchFamily="18" charset="0"/>
                <a:cs typeface="Calibri" panose="020F0502020204030204" pitchFamily="34" charset="0"/>
              </a:rPr>
              <a:t>Инвестирование и финансирование</a:t>
            </a:r>
            <a:endParaRPr lang="ru-RU" sz="1100" b="1" dirty="0">
              <a:effectLst/>
              <a:ea typeface="Times New Roman" panose="02020603050405020304" pitchFamily="18" charset="0"/>
              <a:cs typeface="Calibri" panose="020F0502020204030204" pitchFamily="34" charset="0"/>
            </a:endParaRPr>
          </a:p>
          <a:p>
            <a:pPr algn="ctr">
              <a:lnSpc>
                <a:spcPct val="115000"/>
              </a:lnSpc>
              <a:spcAft>
                <a:spcPts val="1000"/>
              </a:spcAft>
            </a:pPr>
            <a:r>
              <a:rPr lang="ru-RU" sz="2000" b="1" dirty="0">
                <a:effectLst/>
                <a:latin typeface="Arial" panose="020B0604020202020204" pitchFamily="34" charset="0"/>
                <a:ea typeface="Times New Roman" panose="02020603050405020304" pitchFamily="18" charset="0"/>
                <a:cs typeface="Calibri" panose="020F0502020204030204" pitchFamily="34" charset="0"/>
              </a:rPr>
              <a:t>объектов недвижимости.</a:t>
            </a:r>
          </a:p>
          <a:p>
            <a:pPr algn="ctr">
              <a:lnSpc>
                <a:spcPct val="115000"/>
              </a:lnSpc>
              <a:spcAft>
                <a:spcPts val="1000"/>
              </a:spcAft>
            </a:pPr>
            <a:r>
              <a:rPr lang="ru-RU" sz="2000" b="1" i="1" dirty="0"/>
              <a:t> К</a:t>
            </a:r>
            <a:r>
              <a:rPr lang="ru-RU" sz="2000" b="1" dirty="0">
                <a:latin typeface="Arial" panose="020B0604020202020204" pitchFamily="34" charset="0"/>
                <a:ea typeface="Times New Roman" panose="02020603050405020304" pitchFamily="18" charset="0"/>
                <a:cs typeface="Calibri" panose="020F0502020204030204" pitchFamily="34" charset="0"/>
              </a:rPr>
              <a:t>омбинированное финансирование жилищного строительства </a:t>
            </a:r>
          </a:p>
          <a:p>
            <a:pPr algn="ctr">
              <a:lnSpc>
                <a:spcPct val="115000"/>
              </a:lnSpc>
              <a:spcAft>
                <a:spcPts val="1000"/>
              </a:spcAft>
            </a:pPr>
            <a:r>
              <a:rPr lang="ru-RU" sz="2000" dirty="0">
                <a:effectLst/>
                <a:latin typeface="Arial" panose="020B0604020202020204" pitchFamily="34" charset="0"/>
                <a:ea typeface="Times New Roman" panose="02020603050405020304" pitchFamily="18" charset="0"/>
                <a:cs typeface="Calibri" panose="020F0502020204030204" pitchFamily="34" charset="0"/>
              </a:rPr>
              <a:t> </a:t>
            </a:r>
            <a:endParaRPr lang="ru-RU" sz="1100" dirty="0">
              <a:effectLst/>
              <a:ea typeface="Times New Roman" panose="02020603050405020304" pitchFamily="18" charset="0"/>
              <a:cs typeface="Calibri" panose="020F0502020204030204" pitchFamily="34" charset="0"/>
            </a:endParaRPr>
          </a:p>
          <a:p>
            <a:pPr algn="just">
              <a:lnSpc>
                <a:spcPct val="115000"/>
              </a:lnSpc>
              <a:spcAft>
                <a:spcPts val="1000"/>
              </a:spcAft>
            </a:pPr>
            <a:r>
              <a:rPr lang="ru-RU" sz="2000" dirty="0">
                <a:effectLst/>
                <a:latin typeface="Arial" panose="020B0604020202020204" pitchFamily="34" charset="0"/>
                <a:ea typeface="Times New Roman" panose="02020603050405020304" pitchFamily="18" charset="0"/>
                <a:cs typeface="Calibri" panose="020F0502020204030204" pitchFamily="34" charset="0"/>
              </a:rPr>
              <a:t> </a:t>
            </a:r>
            <a:endParaRPr lang="ru-RU" sz="1100" dirty="0">
              <a:effectLst/>
              <a:ea typeface="Times New Roman" panose="02020603050405020304" pitchFamily="18" charset="0"/>
              <a:cs typeface="Calibri" panose="020F0502020204030204" pitchFamily="34" charset="0"/>
            </a:endParaRPr>
          </a:p>
          <a:p>
            <a:pPr>
              <a:lnSpc>
                <a:spcPct val="115000"/>
              </a:lnSpc>
              <a:spcAft>
                <a:spcPts val="1000"/>
              </a:spcAft>
            </a:pPr>
            <a:r>
              <a:rPr lang="ru-RU" sz="1100" dirty="0">
                <a:effectLst/>
                <a:ea typeface="Times New Roman" panose="02020603050405020304" pitchFamily="18" charset="0"/>
                <a:cs typeface="Calibri" panose="020F0502020204030204" pitchFamily="34" charset="0"/>
              </a:rPr>
              <a:t> </a:t>
            </a: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59259912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331640" y="1051747"/>
            <a:ext cx="6552728" cy="3483005"/>
          </a:xfrm>
          <a:prstGeom prst="rect">
            <a:avLst/>
          </a:prstGeom>
        </p:spPr>
        <p:txBody>
          <a:bodyPr wrap="square">
            <a:spAutoFit/>
          </a:bodyPr>
          <a:lstStyle/>
          <a:p>
            <a:pPr marL="8890" marR="39370" indent="444500" algn="just">
              <a:lnSpc>
                <a:spcPct val="153000"/>
              </a:lnSpc>
              <a:spcAft>
                <a:spcPts val="25"/>
              </a:spcAft>
            </a:pP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Понятие «инвестирование» находится в тесном взаимодействии с понятием «финансирование», так как использование средств предполагает их предварительное образование. Под финансированием объектов недвижимости понимается предоставление капитала для формирования финансовых средств с целью приобретения, создания (развития) объектов недвижимости, под инвестированием – их использование. </a:t>
            </a:r>
            <a:endParaRPr lang="ru-RU"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165286847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59632" y="839830"/>
            <a:ext cx="6336704" cy="3853491"/>
          </a:xfrm>
          <a:prstGeom prst="rect">
            <a:avLst/>
          </a:prstGeom>
        </p:spPr>
        <p:txBody>
          <a:bodyPr wrap="square">
            <a:spAutoFit/>
          </a:bodyPr>
          <a:lstStyle/>
          <a:p>
            <a:pPr marL="8890" marR="39370" indent="444500" algn="just">
              <a:lnSpc>
                <a:spcPct val="153000"/>
              </a:lnSpc>
              <a:spcAft>
                <a:spcPts val="25"/>
              </a:spcAft>
            </a:pP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В настоящее время порядка 80% жилья строится за счет частного капитала и примерно 20% – за счет государственных средств (в конце 1980-х гг. доля государственных средств в жилищном финансировании составляла 85%). Среди основных форм финансирования жилья можно выделить финансирование с помощью только собственного капитала, заемного капитала и с помощью смешанного капитала (собственного и заемного). </a:t>
            </a:r>
            <a:endParaRPr lang="ru-RU"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9765410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43608" y="980728"/>
            <a:ext cx="6912768" cy="4093428"/>
          </a:xfrm>
          <a:prstGeom prst="rect">
            <a:avLst/>
          </a:prstGeom>
        </p:spPr>
        <p:txBody>
          <a:bodyPr wrap="square">
            <a:spAutoFit/>
          </a:bodyPr>
          <a:lstStyle/>
          <a:p>
            <a:pPr marL="8890" marR="39370" indent="444500" algn="just"/>
            <a:r>
              <a:rPr lang="ru-RU"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Финансирование жилых объектов с помощью только собственного капитала осуществляется довольно редко и относится в большей степени к специальным видам финансирования (строительные кредиты, различные виды муниципального финансирования), которые требуют особых технологий финансирования, кредитования и страхования. При этом сама заемная форма может иметь сложную структуру, состоящую из ряда кредитов и займов. Финансирование приобретения населением жилья с помощью только заемных средств также является довольно редким и требует дополнительного страхования или иного дополнительного обеспечения. </a:t>
            </a:r>
            <a:endParaRPr lang="ru-RU"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110832989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15616" y="836712"/>
            <a:ext cx="6696744" cy="3170099"/>
          </a:xfrm>
          <a:prstGeom prst="rect">
            <a:avLst/>
          </a:prstGeom>
        </p:spPr>
        <p:txBody>
          <a:bodyPr wrap="square">
            <a:spAutoFit/>
          </a:bodyPr>
          <a:lstStyle/>
          <a:p>
            <a:pPr marL="8890" marR="39370" indent="444500" algn="just"/>
            <a:r>
              <a:rPr lang="ru-RU"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Преобладающая форма финансирования жилой недвижимости – смешанная. При этом заемный капитал также может состоять из нескольких видов кредитов или займов. Собственный капитал может быть внесен одноразово, например в форме долевого участия, а может накапливаться за счет различных систем сбережений, жилищно-накопительных кооперативов, страховых полисов, различных счетов, продажи имеющегося имущества и других внешних накоплений. </a:t>
            </a:r>
            <a:endParaRPr lang="ru-RU"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185121370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835696" y="1340768"/>
            <a:ext cx="5256584" cy="1631216"/>
          </a:xfrm>
          <a:prstGeom prst="rect">
            <a:avLst/>
          </a:prstGeom>
        </p:spPr>
        <p:txBody>
          <a:bodyPr wrap="square">
            <a:spAutoFit/>
          </a:bodyPr>
          <a:lstStyle/>
          <a:p>
            <a:pPr marL="8890" marR="39370" indent="444500" algn="just"/>
            <a:r>
              <a:rPr lang="ru-RU"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Приобрести жилье можно и воспользовавшись ссудой застройщика, а построить индивидуальный жилой дом можно через участие в фонде развития жилищного строительства. </a:t>
            </a:r>
            <a:endParaRPr lang="ru-RU"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288725488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dirty="0">
                <a:latin typeface="Arial" panose="020B0604020202020204" pitchFamily="34" charset="0"/>
                <a:cs typeface="Arial" panose="020B0604020202020204" pitchFamily="34" charset="0"/>
              </a:rPr>
              <a:t>Стандартная схема беспроцентной рассрочки </a:t>
            </a:r>
          </a:p>
        </p:txBody>
      </p:sp>
      <p:pic>
        <p:nvPicPr>
          <p:cNvPr id="4" name="Picture 1034032"/>
          <p:cNvPicPr/>
          <p:nvPr/>
        </p:nvPicPr>
        <p:blipFill>
          <a:blip r:embed="rId2"/>
          <a:stretch>
            <a:fillRect/>
          </a:stretch>
        </p:blipFill>
        <p:spPr>
          <a:xfrm>
            <a:off x="1331640" y="1484785"/>
            <a:ext cx="6480720" cy="3032288"/>
          </a:xfrm>
          <a:prstGeom prst="rect">
            <a:avLst/>
          </a:prstGeom>
        </p:spPr>
      </p:pic>
      <p:sp>
        <p:nvSpPr>
          <p:cNvPr id="5" name="Нижний колонтитул 4"/>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1845930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27584" y="1295400"/>
            <a:ext cx="7416824" cy="42672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0"/>
              </a:spcAft>
            </a:pPr>
            <a:r>
              <a:rPr lang="ru-RU" sz="1100" dirty="0">
                <a:effectLst/>
                <a:ea typeface="Times New Roman" panose="02020603050405020304" pitchFamily="18" charset="0"/>
                <a:cs typeface="Calibri" panose="020F0502020204030204" pitchFamily="34" charset="0"/>
              </a:rPr>
              <a:t> </a:t>
            </a:r>
          </a:p>
          <a:p>
            <a:pPr>
              <a:lnSpc>
                <a:spcPct val="115000"/>
              </a:lnSpc>
              <a:spcAft>
                <a:spcPts val="1000"/>
              </a:spcAft>
            </a:pPr>
            <a:r>
              <a:rPr lang="ru-RU" sz="2200" dirty="0">
                <a:effectLst/>
                <a:latin typeface="Arial" panose="020B0604020202020204" pitchFamily="34" charset="0"/>
                <a:ea typeface="Times New Roman" panose="02020603050405020304" pitchFamily="18" charset="0"/>
                <a:cs typeface="Calibri" panose="020F0502020204030204" pitchFamily="34" charset="0"/>
              </a:rPr>
              <a:t>Некоторые виды недвижимого имущества могут юридически переходить в движимое имущество. Так, например, леса и многолетние насаждения по определению относятся к недвижимому имуществу, а заготовленный лес – это уже движимое имущество.</a:t>
            </a:r>
            <a:endParaRPr lang="ru-RU" sz="1100" dirty="0">
              <a:effectLst/>
              <a:ea typeface="Times New Roman" panose="02020603050405020304" pitchFamily="18" charset="0"/>
              <a:cs typeface="Calibri" panose="020F0502020204030204" pitchFamily="34" charset="0"/>
            </a:endParaRPr>
          </a:p>
          <a:p>
            <a:pPr marL="28575" marR="28575" algn="just">
              <a:lnSpc>
                <a:spcPct val="115000"/>
              </a:lnSpc>
              <a:spcAft>
                <a:spcPts val="750"/>
              </a:spcAft>
            </a:pPr>
            <a:r>
              <a:rPr lang="ru-RU" sz="2200" dirty="0">
                <a:effectLst/>
                <a:latin typeface="Arial" panose="020B0604020202020204" pitchFamily="34" charset="0"/>
                <a:ea typeface="Times New Roman" panose="02020603050405020304" pitchFamily="18" charset="0"/>
                <a:cs typeface="Calibri" panose="020F0502020204030204" pitchFamily="34" charset="0"/>
              </a:rPr>
              <a:t> </a:t>
            </a:r>
            <a:endParaRPr lang="ru-RU" sz="1100" dirty="0">
              <a:effectLst/>
              <a:ea typeface="Times New Roman" panose="02020603050405020304" pitchFamily="18" charset="0"/>
              <a:cs typeface="Calibri" panose="020F050202020403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88629800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a:latin typeface="Arial" panose="020B0604020202020204" pitchFamily="34" charset="0"/>
                <a:cs typeface="Arial" panose="020B0604020202020204" pitchFamily="34" charset="0"/>
              </a:rPr>
              <a:t>Рассрочка платежей после сдачи дома Госкомиссии </a:t>
            </a:r>
          </a:p>
        </p:txBody>
      </p:sp>
      <p:pic>
        <p:nvPicPr>
          <p:cNvPr id="4" name="Picture 1034034"/>
          <p:cNvPicPr/>
          <p:nvPr/>
        </p:nvPicPr>
        <p:blipFill>
          <a:blip r:embed="rId2"/>
          <a:stretch>
            <a:fillRect/>
          </a:stretch>
        </p:blipFill>
        <p:spPr>
          <a:xfrm>
            <a:off x="1475656" y="1417638"/>
            <a:ext cx="6192688" cy="3186638"/>
          </a:xfrm>
          <a:prstGeom prst="rect">
            <a:avLst/>
          </a:prstGeom>
        </p:spPr>
      </p:pic>
      <p:sp>
        <p:nvSpPr>
          <p:cNvPr id="5" name="Нижний колонтитул 4"/>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413981181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332656"/>
            <a:ext cx="8229600" cy="1143000"/>
          </a:xfrm>
        </p:spPr>
        <p:txBody>
          <a:bodyPr>
            <a:normAutofit/>
          </a:bodyPr>
          <a:lstStyle/>
          <a:p>
            <a:r>
              <a:rPr lang="ru-RU" sz="2400" dirty="0">
                <a:latin typeface="Arial" panose="020B0604020202020204" pitchFamily="34" charset="0"/>
                <a:cs typeface="Arial" panose="020B0604020202020204" pitchFamily="34" charset="0"/>
              </a:rPr>
              <a:t>Рассрочка платежей при наличии жилья </a:t>
            </a:r>
            <a:br>
              <a:rPr lang="ru-RU" sz="2400" dirty="0">
                <a:latin typeface="Arial" panose="020B0604020202020204" pitchFamily="34" charset="0"/>
                <a:cs typeface="Arial" panose="020B0604020202020204" pitchFamily="34" charset="0"/>
              </a:rPr>
            </a:br>
            <a:endParaRPr lang="ru-RU" sz="2400" dirty="0">
              <a:latin typeface="Arial" panose="020B0604020202020204" pitchFamily="34" charset="0"/>
              <a:cs typeface="Arial" panose="020B0604020202020204" pitchFamily="34" charset="0"/>
            </a:endParaRPr>
          </a:p>
        </p:txBody>
      </p:sp>
      <p:pic>
        <p:nvPicPr>
          <p:cNvPr id="4" name="Picture 1034036"/>
          <p:cNvPicPr/>
          <p:nvPr/>
        </p:nvPicPr>
        <p:blipFill>
          <a:blip r:embed="rId2"/>
          <a:stretch>
            <a:fillRect/>
          </a:stretch>
        </p:blipFill>
        <p:spPr>
          <a:xfrm>
            <a:off x="1331640" y="1340768"/>
            <a:ext cx="6264696" cy="3423002"/>
          </a:xfrm>
          <a:prstGeom prst="rect">
            <a:avLst/>
          </a:prstGeom>
        </p:spPr>
      </p:pic>
      <p:sp>
        <p:nvSpPr>
          <p:cNvPr id="5" name="Нижний колонтитул 4"/>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345311692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23728" y="2204864"/>
            <a:ext cx="4572000" cy="732445"/>
          </a:xfrm>
          <a:prstGeom prst="rect">
            <a:avLst/>
          </a:prstGeom>
        </p:spPr>
        <p:txBody>
          <a:bodyPr>
            <a:spAutoFit/>
          </a:bodyPr>
          <a:lstStyle/>
          <a:p>
            <a:pPr marL="105410" marR="144780" indent="-6350" algn="ctr">
              <a:lnSpc>
                <a:spcPct val="108000"/>
              </a:lnSpc>
              <a:spcAft>
                <a:spcPts val="270"/>
              </a:spcAft>
            </a:pPr>
            <a:r>
              <a:rPr lang="ru-RU"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Основные схемы финансирования жилья </a:t>
            </a:r>
            <a:endParaRPr lang="ru-RU"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43512993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47664" y="1628800"/>
            <a:ext cx="6120680" cy="2554545"/>
          </a:xfrm>
          <a:prstGeom prst="rect">
            <a:avLst/>
          </a:prstGeom>
        </p:spPr>
        <p:txBody>
          <a:bodyPr wrap="square">
            <a:spAutoFit/>
          </a:bodyPr>
          <a:lstStyle/>
          <a:p>
            <a:pPr algn="just"/>
            <a:r>
              <a:rPr lang="ru-RU"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Собственные накопления ни в одной из развитых стран не являются основным источником средств при покупке жилья. В Штатах приоритет получила двухуровневая ипотека, в Европе – одноуровневая. В Германии один из главных инструментов – </a:t>
            </a:r>
            <a:r>
              <a:rPr lang="ru-RU"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стройсберкассы</a:t>
            </a:r>
            <a:r>
              <a:rPr lang="ru-RU"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В Чехии через аналогичный механизм за 13 лет привлекли в жилищную сферу примерно 11 млрд евро </a:t>
            </a:r>
            <a:endParaRPr lang="ru-RU" sz="2000" dirty="0">
              <a:latin typeface="Arial" panose="020B0604020202020204" pitchFamily="34"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360038641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57200"/>
            <a:ext cx="8229600" cy="1143000"/>
          </a:xfrm>
        </p:spPr>
        <p:txBody>
          <a:bodyPr>
            <a:normAutofit/>
          </a:bodyPr>
          <a:lstStyle/>
          <a:p>
            <a:r>
              <a:rPr lang="ru-RU" sz="2400" dirty="0">
                <a:latin typeface="Arial" panose="020B0604020202020204" pitchFamily="34" charset="0"/>
                <a:cs typeface="Arial" panose="020B0604020202020204" pitchFamily="34" charset="0"/>
              </a:rPr>
              <a:t>Классические схемы финансирования жилья </a:t>
            </a:r>
            <a:br>
              <a:rPr lang="ru-RU" sz="2400" dirty="0">
                <a:latin typeface="Arial" panose="020B0604020202020204" pitchFamily="34" charset="0"/>
                <a:cs typeface="Arial" panose="020B0604020202020204" pitchFamily="34" charset="0"/>
              </a:rPr>
            </a:br>
            <a:endParaRPr lang="ru-RU" sz="2400" dirty="0">
              <a:latin typeface="Arial" panose="020B0604020202020204" pitchFamily="34" charset="0"/>
              <a:cs typeface="Arial" panose="020B0604020202020204" pitchFamily="34" charset="0"/>
            </a:endParaRPr>
          </a:p>
        </p:txBody>
      </p:sp>
      <p:pic>
        <p:nvPicPr>
          <p:cNvPr id="4" name="Picture 1034038"/>
          <p:cNvPicPr/>
          <p:nvPr/>
        </p:nvPicPr>
        <p:blipFill>
          <a:blip r:embed="rId2"/>
          <a:stretch>
            <a:fillRect/>
          </a:stretch>
        </p:blipFill>
        <p:spPr>
          <a:xfrm>
            <a:off x="899592" y="1600200"/>
            <a:ext cx="6912767" cy="2965450"/>
          </a:xfrm>
          <a:prstGeom prst="rect">
            <a:avLst/>
          </a:prstGeom>
        </p:spPr>
      </p:pic>
      <p:sp>
        <p:nvSpPr>
          <p:cNvPr id="5" name="Нижний колонтитул 4"/>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404317687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15616" y="1340768"/>
            <a:ext cx="6696744" cy="3679790"/>
          </a:xfrm>
          <a:prstGeom prst="rect">
            <a:avLst/>
          </a:prstGeom>
        </p:spPr>
        <p:txBody>
          <a:bodyPr wrap="square">
            <a:spAutoFit/>
          </a:bodyPr>
          <a:lstStyle/>
          <a:p>
            <a:pPr marL="8890" marR="39370" indent="444500" algn="just"/>
            <a:r>
              <a:rPr lang="ru-RU" i="1" dirty="0">
                <a:solidFill>
                  <a:srgbClr val="000000"/>
                </a:solidFill>
                <a:latin typeface="Arial" panose="020B0604020202020204" pitchFamily="34" charset="0"/>
                <a:ea typeface="Times New Roman" panose="02020603050405020304" pitchFamily="18" charset="0"/>
                <a:cs typeface="Arial" panose="020B0604020202020204" pitchFamily="34" charset="0"/>
              </a:rPr>
              <a:t>Ипотечный кредит</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 это долгосрочная ссуда с обязательством возврата в обозначенный договором срок, с выплатой процентов по кредиту (плата за кредит) и обеспечением выплаты итогового обязательства залогом недвижимости. Таким образом, залоговое право является основным признаком ипотечного кредита, сущность которого заключается в том, что недвижимость, заложенная по договору об ипотеке в обеспечение исполнение одного обязательства (предшествующего ипотеке), может быть предоставлено в залог в обеспечение исполнения другого обязательства того же или иного должника, тому или иному залогодержателю (последующая ипотека). </a:t>
            </a:r>
          </a:p>
          <a:p>
            <a:pPr marL="450850">
              <a:lnSpc>
                <a:spcPct val="107000"/>
              </a:lnSpc>
              <a:spcAft>
                <a:spcPts val="0"/>
              </a:spcAft>
            </a:pPr>
            <a:r>
              <a:rPr lang="ru-RU" sz="1600" dirty="0">
                <a:solidFill>
                  <a:srgbClr val="000000"/>
                </a:solidFill>
                <a:latin typeface="Times New Roman" panose="02020603050405020304" pitchFamily="18" charset="0"/>
                <a:ea typeface="Times New Roman" panose="02020603050405020304" pitchFamily="18" charset="0"/>
              </a:rPr>
              <a:t> </a:t>
            </a:r>
            <a:endParaRPr lang="ru-RU" sz="1600" dirty="0">
              <a:solidFill>
                <a:srgbClr val="000000"/>
              </a:solidFill>
              <a:effectLst/>
              <a:latin typeface="Times New Roman" panose="02020603050405020304" pitchFamily="18" charset="0"/>
              <a:ea typeface="Times New Roman" panose="02020603050405020304" pitchFamily="18"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94663599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87624" y="1484784"/>
            <a:ext cx="6768752" cy="3139321"/>
          </a:xfrm>
          <a:prstGeom prst="rect">
            <a:avLst/>
          </a:prstGeom>
        </p:spPr>
        <p:txBody>
          <a:bodyPr wrap="square">
            <a:spAutoFit/>
          </a:bodyPr>
          <a:lstStyle/>
          <a:p>
            <a:pPr marL="8890" marR="39370" indent="444500" algn="just"/>
            <a:r>
              <a:rPr lang="ru-RU" dirty="0"/>
              <a:t>Мировой опыт показывает, что ипотека способствует экономическому развитию, превращает недвижимость в работающий капитал, дает кредитору гарантированный доход, а населению – возможность покупки жилья. </a:t>
            </a:r>
          </a:p>
          <a:p>
            <a:pPr marL="8890" marR="39370" indent="444500" algn="just"/>
            <a:r>
              <a:rPr lang="ru-RU" dirty="0"/>
              <a:t>Однако, чтобы ипотека получила развитие в той или иной стране, необходимы: стабильность экономики, надежность и эффективность финансово-кредитной системы, наличие развитого рынка ценных бумаг, активное участие государства как гаранта устойчивости всей системы отношений при реализации схем ипотечного кредитования. </a:t>
            </a:r>
          </a:p>
          <a:p>
            <a:pPr marL="8890" marR="39370" indent="444500" algn="just"/>
            <a:endParaRPr lang="ru-RU" dirty="0">
              <a:solidFill>
                <a:srgbClr val="000000"/>
              </a:solidFill>
              <a:effectLst/>
              <a:latin typeface="Times New Roman" panose="02020603050405020304" pitchFamily="18" charset="0"/>
              <a:ea typeface="Times New Roman" panose="02020603050405020304" pitchFamily="18"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384579703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43608" y="188640"/>
            <a:ext cx="6840760" cy="6408712"/>
          </a:xfrm>
          <a:prstGeom prst="rect">
            <a:avLst/>
          </a:prstGeom>
          <a:ln>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R="39370" algn="just">
              <a:lnSpc>
                <a:spcPct val="115000"/>
              </a:lnSpc>
              <a:spcAft>
                <a:spcPts val="0"/>
              </a:spcAft>
            </a:pPr>
            <a:endParaRPr lang="ru-RU" sz="1600" u="sng" dirty="0">
              <a:effectLst/>
              <a:latin typeface="Arial" panose="020B0604020202020204" pitchFamily="34" charset="0"/>
              <a:ea typeface="Times New Roman" panose="02020603050405020304" pitchFamily="18" charset="0"/>
              <a:cs typeface="Arial" panose="020B0604020202020204" pitchFamily="34" charset="0"/>
            </a:endParaRPr>
          </a:p>
          <a:p>
            <a:pPr marR="39370" algn="just">
              <a:lnSpc>
                <a:spcPct val="115000"/>
              </a:lnSpc>
              <a:spcAft>
                <a:spcPts val="0"/>
              </a:spcAft>
            </a:pPr>
            <a:endParaRPr lang="ru-RU" sz="1600" u="sng" dirty="0">
              <a:latin typeface="Arial" panose="020B0604020202020204" pitchFamily="34" charset="0"/>
              <a:ea typeface="Times New Roman" panose="02020603050405020304" pitchFamily="18" charset="0"/>
              <a:cs typeface="Arial" panose="020B0604020202020204" pitchFamily="34" charset="0"/>
            </a:endParaRPr>
          </a:p>
          <a:p>
            <a:pPr marR="39370" algn="just">
              <a:lnSpc>
                <a:spcPct val="115000"/>
              </a:lnSpc>
              <a:spcAft>
                <a:spcPts val="0"/>
              </a:spcAft>
            </a:pPr>
            <a:r>
              <a:rPr lang="ru-RU" sz="1600" u="sng" dirty="0">
                <a:effectLst/>
                <a:latin typeface="Arial" panose="020B0604020202020204" pitchFamily="34" charset="0"/>
                <a:ea typeface="Times New Roman" panose="02020603050405020304" pitchFamily="18" charset="0"/>
                <a:cs typeface="Arial" panose="020B0604020202020204" pitchFamily="34" charset="0"/>
              </a:rPr>
              <a:t>1. Одноуровневая схема ипотечного кредитования (немецкая модель).</a:t>
            </a:r>
            <a:r>
              <a:rPr lang="ru-RU" sz="1600" dirty="0">
                <a:effectLst/>
                <a:latin typeface="Arial" panose="020B0604020202020204" pitchFamily="34" charset="0"/>
                <a:ea typeface="Times New Roman" panose="02020603050405020304" pitchFamily="18" charset="0"/>
                <a:cs typeface="Arial" panose="020B0604020202020204" pitchFamily="34" charset="0"/>
              </a:rPr>
              <a:t> В модели выделяют два общих типа схем кредитования: связь заемщика и кредитора при помощи ипотечных банков и ссудно-сберегательных учреждений. Количество обслуживающих организаций – минимально, как правило, только страховая организация. Срок кредитования составляет 10-12 лет. Все ставки и выплаты кредита являются фиксированными и равномерными</a:t>
            </a:r>
          </a:p>
          <a:p>
            <a:pPr marL="8890" marR="39370" indent="351155" algn="just">
              <a:lnSpc>
                <a:spcPct val="115000"/>
              </a:lnSpc>
              <a:spcAft>
                <a:spcPts val="0"/>
              </a:spcAft>
            </a:pPr>
            <a:r>
              <a:rPr lang="ru-RU" sz="1600" dirty="0">
                <a:effectLst/>
                <a:latin typeface="Arial" panose="020B0604020202020204" pitchFamily="34" charset="0"/>
                <a:ea typeface="Times New Roman" panose="02020603050405020304" pitchFamily="18" charset="0"/>
                <a:cs typeface="Arial" panose="020B0604020202020204" pitchFamily="34" charset="0"/>
              </a:rPr>
              <a:t>Порядок движения финансовых потоков: 1 – накопительный вклад; 2 – ипотечный кредит; 3 – оплата жилья по договору купли-продажи или договору подряда (собственный и заемный капитал); 4 – возврат ипотечного кредита и процентов по нему; 5 – страховая премия по договору страхования заложенного имущества; 6 – доход от продажи ценных бумаг (закладных листов); 7 – доход по ценным бумагам (закладным листам) и их погашение </a:t>
            </a:r>
          </a:p>
          <a:p>
            <a:pPr marL="8890" marR="39370" indent="351155" algn="just">
              <a:lnSpc>
                <a:spcPct val="115000"/>
              </a:lnSpc>
              <a:spcAft>
                <a:spcPts val="0"/>
              </a:spcAft>
            </a:pPr>
            <a:endParaRPr lang="ru-RU" sz="1600" dirty="0">
              <a:effectLst/>
              <a:latin typeface="Arial" panose="020B0604020202020204" pitchFamily="34" charset="0"/>
              <a:ea typeface="Times New Roman" panose="02020603050405020304" pitchFamily="18" charset="0"/>
              <a:cs typeface="Arial" panose="020B0604020202020204" pitchFamily="34" charset="0"/>
            </a:endParaRPr>
          </a:p>
          <a:p>
            <a:pPr marL="180340" marR="39370" algn="just">
              <a:lnSpc>
                <a:spcPct val="115000"/>
              </a:lnSpc>
              <a:spcAft>
                <a:spcPts val="0"/>
              </a:spcAft>
            </a:pPr>
            <a:r>
              <a:rPr lang="ru-RU" sz="1600" dirty="0">
                <a:effectLst/>
                <a:latin typeface="Arial" panose="020B0604020202020204" pitchFamily="34" charset="0"/>
                <a:ea typeface="Times New Roman" panose="02020603050405020304" pitchFamily="18" charset="0"/>
                <a:cs typeface="Calibri" panose="020F0502020204030204" pitchFamily="34" charset="0"/>
              </a:rPr>
              <a:t> </a:t>
            </a:r>
            <a:endParaRPr lang="ru-RU" sz="1100" dirty="0">
              <a:effectLst/>
              <a:ea typeface="Times New Roman" panose="02020603050405020304" pitchFamily="18" charset="0"/>
              <a:cs typeface="Calibri" panose="020F0502020204030204" pitchFamily="34" charset="0"/>
            </a:endParaRPr>
          </a:p>
          <a:p>
            <a:pPr marL="180340" marR="39370">
              <a:lnSpc>
                <a:spcPct val="115000"/>
              </a:lnSpc>
              <a:spcAft>
                <a:spcPts val="0"/>
              </a:spcAft>
            </a:pPr>
            <a:r>
              <a:rPr lang="ru-RU" sz="1800" dirty="0">
                <a:effectLst/>
                <a:latin typeface="Arial" panose="020B0604020202020204" pitchFamily="34" charset="0"/>
                <a:ea typeface="Times New Roman" panose="02020603050405020304" pitchFamily="18" charset="0"/>
                <a:cs typeface="Calibri" panose="020F0502020204030204" pitchFamily="34" charset="0"/>
              </a:rPr>
              <a:t> </a:t>
            </a:r>
            <a:endParaRPr lang="ru-RU" sz="1100" dirty="0">
              <a:effectLst/>
              <a:ea typeface="Times New Roman" panose="02020603050405020304" pitchFamily="18" charset="0"/>
              <a:cs typeface="Calibri" panose="020F0502020204030204" pitchFamily="34" charset="0"/>
            </a:endParaRPr>
          </a:p>
          <a:p>
            <a:pPr marR="36195" algn="just">
              <a:lnSpc>
                <a:spcPct val="115000"/>
              </a:lnSpc>
              <a:spcAft>
                <a:spcPts val="0"/>
              </a:spcAft>
            </a:pPr>
            <a:r>
              <a:rPr lang="ru-RU" sz="1100" dirty="0">
                <a:effectLst/>
                <a:ea typeface="Times New Roman" panose="02020603050405020304" pitchFamily="18" charset="0"/>
                <a:cs typeface="Calibri" panose="020F0502020204030204" pitchFamily="34" charset="0"/>
              </a:rPr>
              <a:t> </a:t>
            </a: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406602265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59632" y="404664"/>
            <a:ext cx="6840760" cy="5826210"/>
          </a:xfrm>
          <a:prstGeom prst="rect">
            <a:avLst/>
          </a:prstGeom>
        </p:spPr>
        <p:txBody>
          <a:bodyPr wrap="square">
            <a:spAutoFit/>
          </a:bodyPr>
          <a:lstStyle/>
          <a:p>
            <a:pPr marL="8890" marR="39370" indent="351155" algn="just">
              <a:lnSpc>
                <a:spcPct val="115000"/>
              </a:lnSpc>
            </a:pPr>
            <a:endParaRPr lang="ru-RU" dirty="0">
              <a:latin typeface="Arial" panose="020B0604020202020204" pitchFamily="34" charset="0"/>
              <a:cs typeface="Arial" panose="020B0604020202020204" pitchFamily="34" charset="0"/>
            </a:endParaRPr>
          </a:p>
          <a:p>
            <a:pPr marL="8890" marR="39370" indent="351155" algn="just">
              <a:lnSpc>
                <a:spcPct val="115000"/>
              </a:lnSpc>
              <a:spcAft>
                <a:spcPts val="0"/>
              </a:spcAft>
            </a:pPr>
            <a:r>
              <a:rPr lang="ru-RU" dirty="0">
                <a:latin typeface="Arial" panose="020B0604020202020204" pitchFamily="34" charset="0"/>
                <a:ea typeface="Times New Roman" panose="02020603050405020304" pitchFamily="18" charset="0"/>
                <a:cs typeface="Arial" panose="020B0604020202020204" pitchFamily="34" charset="0"/>
              </a:rPr>
              <a:t>Предусмотрено заключение основных видов договоров: </a:t>
            </a:r>
          </a:p>
          <a:p>
            <a:pPr marL="342900" marR="39370" lvl="0" indent="-342900" algn="just" fontAlgn="base">
              <a:lnSpc>
                <a:spcPct val="115000"/>
              </a:lnSpc>
              <a:spcAft>
                <a:spcPts val="0"/>
              </a:spcAft>
              <a:buClr>
                <a:srgbClr val="000000"/>
              </a:buClr>
              <a:buSzPts val="1400"/>
              <a:buFont typeface="Arial" panose="020B0604020202020204" pitchFamily="34" charset="0"/>
              <a:buChar char="•"/>
            </a:pPr>
            <a:r>
              <a:rPr lang="ru-RU" dirty="0">
                <a:uFill>
                  <a:solidFill>
                    <a:srgbClr val="000000"/>
                  </a:solidFill>
                </a:uFill>
                <a:latin typeface="Arial" panose="020B0604020202020204" pitchFamily="34" charset="0"/>
                <a:ea typeface="Arial" panose="020B0604020202020204" pitchFamily="34" charset="0"/>
                <a:cs typeface="Arial" panose="020B0604020202020204" pitchFamily="34" charset="0"/>
              </a:rPr>
              <a:t>между заемщиком и кредитором – договор о накопительном жилищном вкладе, а затем – кредитный договор и договор об ипотеке; </a:t>
            </a:r>
          </a:p>
          <a:p>
            <a:pPr marL="342900" marR="39370" lvl="0" indent="-342900" algn="just" fontAlgn="base">
              <a:lnSpc>
                <a:spcPct val="115000"/>
              </a:lnSpc>
              <a:spcAft>
                <a:spcPts val="0"/>
              </a:spcAft>
              <a:buClr>
                <a:srgbClr val="000000"/>
              </a:buClr>
              <a:buSzPts val="1400"/>
              <a:buFont typeface="Arial" panose="020B0604020202020204" pitchFamily="34" charset="0"/>
              <a:buChar char="•"/>
            </a:pPr>
            <a:r>
              <a:rPr lang="ru-RU" dirty="0">
                <a:uFill>
                  <a:solidFill>
                    <a:srgbClr val="000000"/>
                  </a:solidFill>
                </a:uFill>
                <a:latin typeface="Arial" panose="020B0604020202020204" pitchFamily="34" charset="0"/>
                <a:ea typeface="Arial" panose="020B0604020202020204" pitchFamily="34" charset="0"/>
                <a:cs typeface="Arial" panose="020B0604020202020204" pitchFamily="34" charset="0"/>
              </a:rPr>
              <a:t>между заемщиком и страховой организацией – договор страхования заложенного жилья; </a:t>
            </a:r>
          </a:p>
          <a:p>
            <a:pPr marL="342900" marR="39370" lvl="0" indent="-342900" algn="just" fontAlgn="base">
              <a:lnSpc>
                <a:spcPct val="115000"/>
              </a:lnSpc>
              <a:spcAft>
                <a:spcPts val="0"/>
              </a:spcAft>
              <a:buClr>
                <a:srgbClr val="000000"/>
              </a:buClr>
              <a:buSzPts val="1400"/>
              <a:buFont typeface="Arial" panose="020B0604020202020204" pitchFamily="34" charset="0"/>
              <a:buChar char="•"/>
            </a:pPr>
            <a:r>
              <a:rPr lang="ru-RU" dirty="0">
                <a:uFill>
                  <a:solidFill>
                    <a:srgbClr val="000000"/>
                  </a:solidFill>
                </a:uFill>
                <a:latin typeface="Arial" panose="020B0604020202020204" pitchFamily="34" charset="0"/>
                <a:ea typeface="Arial" panose="020B0604020202020204" pitchFamily="34" charset="0"/>
                <a:cs typeface="Arial" panose="020B0604020202020204" pitchFamily="34" charset="0"/>
              </a:rPr>
              <a:t>между заемщиком и продавцом (строителем) – договор купли-продажи жилья. </a:t>
            </a:r>
          </a:p>
          <a:p>
            <a:pPr marL="8890" marR="39370" indent="351155" algn="just">
              <a:lnSpc>
                <a:spcPct val="115000"/>
              </a:lnSpc>
            </a:pPr>
            <a:r>
              <a:rPr lang="ru-RU" dirty="0">
                <a:latin typeface="Arial" panose="020B0604020202020204" pitchFamily="34" charset="0"/>
                <a:cs typeface="Arial" panose="020B0604020202020204" pitchFamily="34" charset="0"/>
              </a:rPr>
              <a:t>Проблема ресурсного обеспечения кредитов решается ипотечными банками следующим образом: помимо краткосрочных средств (депозитных вкладов граждан, займов, средств на счетах граждан) привлекаются и долгосрочные денежные ресурсы, получаемые за счет долгосрочных займов, продажи собственных ценных бумаг (облигаций, сертификатов и других, обеспеченных выданными кредитами). </a:t>
            </a:r>
          </a:p>
          <a:p>
            <a:pPr marL="8890" marR="39370" algn="just">
              <a:lnSpc>
                <a:spcPct val="115000"/>
              </a:lnSpc>
              <a:spcAft>
                <a:spcPts val="0"/>
              </a:spcAft>
            </a:pPr>
            <a:endParaRPr lang="ru-RU" dirty="0">
              <a:latin typeface="Arial" panose="020B0604020202020204" pitchFamily="34" charset="0"/>
              <a:ea typeface="Times New Roman" panose="02020603050405020304" pitchFamily="18"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11925577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846138"/>
            <a:ext cx="7884876" cy="5078313"/>
          </a:xfrm>
          <a:prstGeom prst="rect">
            <a:avLst/>
          </a:prstGeom>
        </p:spPr>
        <p:txBody>
          <a:bodyPr wrap="square">
            <a:spAutoFit/>
          </a:bodyPr>
          <a:lstStyle/>
          <a:p>
            <a:pPr algn="just"/>
            <a:r>
              <a:rPr lang="ru-RU" dirty="0">
                <a:latin typeface="Arial" panose="020B0604020202020204" pitchFamily="34" charset="0"/>
                <a:cs typeface="Arial" panose="020B0604020202020204" pitchFamily="34" charset="0"/>
              </a:rPr>
              <a:t>Для кредитора возможно рефинансирование ипотечных кредитов за счет выпуска ценных бумаг – закладных листов и тем самым минимизирование возможных рисков. Процент выплаты дохода по закладным листам практически соответствует проценту по ипотечному кредиту, с небольшой разницей на покрытие расходов и получение прибыли. </a:t>
            </a:r>
          </a:p>
          <a:p>
            <a:pPr algn="just"/>
            <a:r>
              <a:rPr lang="ru-RU" dirty="0">
                <a:latin typeface="Arial" panose="020B0604020202020204" pitchFamily="34" charset="0"/>
                <a:cs typeface="Arial" panose="020B0604020202020204" pitchFamily="34" charset="0"/>
              </a:rPr>
              <a:t>Кредитор регулирует весь процесс ипотечного кредитования заемщика исходя лишь из собственных интересов. Этим объясняется возможность заемщика получить низкий процент и удешевить ипотечный </a:t>
            </a:r>
          </a:p>
          <a:p>
            <a:pPr algn="just"/>
            <a:r>
              <a:rPr lang="ru-RU" dirty="0">
                <a:latin typeface="Arial" panose="020B0604020202020204" pitchFamily="34" charset="0"/>
                <a:cs typeface="Arial" panose="020B0604020202020204" pitchFamily="34" charset="0"/>
              </a:rPr>
              <a:t>кредит. </a:t>
            </a:r>
          </a:p>
          <a:p>
            <a:pPr algn="just"/>
            <a:r>
              <a:rPr lang="ru-RU" dirty="0">
                <a:latin typeface="Arial" panose="020B0604020202020204" pitchFamily="34" charset="0"/>
                <a:cs typeface="Arial" panose="020B0604020202020204" pitchFamily="34" charset="0"/>
              </a:rPr>
              <a:t>Кредитное учреждение не может осуществлять никаких активных операций, кроме предоставления кредитов вкладчикам. Тем самым снижается рискованность ипотечных кредитов, ибо они выдаются заемщикам, которые формально подтвердили свою кредитоспособность, а также способность в течение длительного срока ежемесячно осуществлять фиксированные платежи, приблизительно равные ежемесячным платежам по ипотечному кредиту. </a:t>
            </a: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4272499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75752" y="836712"/>
            <a:ext cx="5992495" cy="389372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0"/>
              </a:spcAft>
            </a:pPr>
            <a:r>
              <a:rPr lang="ru-RU" sz="1100" dirty="0">
                <a:effectLst/>
                <a:ea typeface="Times New Roman" panose="02020603050405020304" pitchFamily="18" charset="0"/>
                <a:cs typeface="Calibri" panose="020F0502020204030204" pitchFamily="34" charset="0"/>
              </a:rPr>
              <a:t> </a:t>
            </a:r>
          </a:p>
          <a:p>
            <a:pPr algn="just">
              <a:spcAft>
                <a:spcPts val="1500"/>
              </a:spcAft>
            </a:pPr>
            <a:r>
              <a:rPr lang="ru-RU" sz="2200" dirty="0">
                <a:effectLst/>
                <a:latin typeface="Arial" panose="020B0604020202020204" pitchFamily="34" charset="0"/>
                <a:ea typeface="Times New Roman" panose="02020603050405020304" pitchFamily="18" charset="0"/>
              </a:rPr>
              <a:t>«Недвижимое имущество (например, дома, поля, лагуны, долины, пруды и пр.) не может быть утрачено как движимое». </a:t>
            </a:r>
            <a:endParaRPr lang="ru-RU" sz="1050" dirty="0">
              <a:effectLst/>
              <a:latin typeface="Times New Roman" panose="02020603050405020304" pitchFamily="18" charset="0"/>
              <a:ea typeface="Times New Roman" panose="02020603050405020304" pitchFamily="18" charset="0"/>
            </a:endParaRPr>
          </a:p>
          <a:p>
            <a:pPr algn="r">
              <a:spcAft>
                <a:spcPts val="1500"/>
              </a:spcAft>
            </a:pPr>
            <a:r>
              <a:rPr lang="ru-RU" sz="2200" dirty="0">
                <a:effectLst/>
                <a:latin typeface="Arial" panose="020B0604020202020204" pitchFamily="34" charset="0"/>
                <a:ea typeface="Times New Roman" panose="02020603050405020304" pitchFamily="18" charset="0"/>
              </a:rPr>
              <a:t>Лука </a:t>
            </a:r>
            <a:r>
              <a:rPr lang="ru-RU" sz="2200" dirty="0" err="1">
                <a:effectLst/>
                <a:latin typeface="Arial" panose="020B0604020202020204" pitchFamily="34" charset="0"/>
                <a:ea typeface="Times New Roman" panose="02020603050405020304" pitchFamily="18" charset="0"/>
              </a:rPr>
              <a:t>Пачоли</a:t>
            </a:r>
            <a:endParaRPr lang="ru-RU" sz="1050" dirty="0">
              <a:effectLst/>
              <a:latin typeface="Times New Roman" panose="02020603050405020304" pitchFamily="18" charset="0"/>
              <a:ea typeface="Times New Roman" panose="02020603050405020304" pitchFamily="18" charset="0"/>
            </a:endParaRPr>
          </a:p>
          <a:p>
            <a:pPr marL="28575" marR="28575" algn="just">
              <a:lnSpc>
                <a:spcPct val="115000"/>
              </a:lnSpc>
              <a:spcAft>
                <a:spcPts val="750"/>
              </a:spcAft>
            </a:pPr>
            <a:r>
              <a:rPr lang="ru-RU" sz="2200" dirty="0">
                <a:effectLst/>
                <a:latin typeface="Arial" panose="020B0604020202020204" pitchFamily="34" charset="0"/>
                <a:ea typeface="Times New Roman" panose="02020603050405020304" pitchFamily="18" charset="0"/>
                <a:cs typeface="Calibri" panose="020F0502020204030204" pitchFamily="34" charset="0"/>
              </a:rPr>
              <a:t> </a:t>
            </a:r>
            <a:endParaRPr lang="ru-RU" sz="1100" dirty="0">
              <a:effectLst/>
              <a:ea typeface="Times New Roman" panose="02020603050405020304" pitchFamily="18" charset="0"/>
              <a:cs typeface="Calibri" panose="020F050202020403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27274371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476672"/>
            <a:ext cx="7992888" cy="5266057"/>
          </a:xfrm>
          <a:prstGeom prst="rect">
            <a:avLst/>
          </a:prstGeom>
        </p:spPr>
        <p:txBody>
          <a:bodyPr wrap="square">
            <a:spAutoFit/>
          </a:bodyPr>
          <a:lstStyle/>
          <a:p>
            <a:pPr marL="8890" marR="39370" algn="just">
              <a:lnSpc>
                <a:spcPct val="115000"/>
              </a:lnSpc>
              <a:spcAft>
                <a:spcPts val="630"/>
              </a:spcAft>
            </a:pPr>
            <a:r>
              <a:rPr lang="ru-RU" u="sng" dirty="0">
                <a:latin typeface="Arial" panose="020B0604020202020204" pitchFamily="34" charset="0"/>
                <a:ea typeface="Times New Roman" panose="02020603050405020304" pitchFamily="18" charset="0"/>
                <a:cs typeface="Calibri" panose="020F0502020204030204" pitchFamily="34" charset="0"/>
              </a:rPr>
              <a:t>2. Двухуровневая схема ипотечного кредитования (американская модель). </a:t>
            </a:r>
            <a:r>
              <a:rPr lang="ru-RU" dirty="0">
                <a:latin typeface="Arial" panose="020B0604020202020204" pitchFamily="34" charset="0"/>
                <a:ea typeface="Times New Roman" panose="02020603050405020304" pitchFamily="18" charset="0"/>
                <a:cs typeface="Calibri" panose="020F0502020204030204" pitchFamily="34" charset="0"/>
              </a:rPr>
              <a:t>В этой модели кроме заемщика и кредитора участвуют посредник (ипотечное агентство) и/или участник финансового рынка (ипотечная финансово-инвестиционная компания), которые действуют на вторичном рынке закладных.</a:t>
            </a:r>
            <a:endParaRPr lang="ru-RU" sz="1400" dirty="0">
              <a:latin typeface="Calibri" panose="020F0502020204030204" pitchFamily="34" charset="0"/>
              <a:ea typeface="Times New Roman" panose="02020603050405020304" pitchFamily="18" charset="0"/>
              <a:cs typeface="Calibri" panose="020F0502020204030204" pitchFamily="34" charset="0"/>
            </a:endParaRPr>
          </a:p>
          <a:p>
            <a:pPr marL="8890" marR="39370" algn="just">
              <a:lnSpc>
                <a:spcPct val="115000"/>
              </a:lnSpc>
              <a:spcAft>
                <a:spcPts val="1000"/>
              </a:spcAft>
            </a:pPr>
            <a:r>
              <a:rPr lang="ru-RU" dirty="0">
                <a:latin typeface="Arial" panose="020B0604020202020204" pitchFamily="34" charset="0"/>
                <a:ea typeface="Times New Roman" panose="02020603050405020304" pitchFamily="18" charset="0"/>
                <a:cs typeface="Calibri" panose="020F0502020204030204" pitchFamily="34" charset="0"/>
              </a:rPr>
              <a:t>Чтобы быстрее вернуть средства, затраченные на выдачу ипотечного кредита, кредитор может продавать ипотечные кредиты ипотечному агентству или ипотечной финансово-инвестиционной компании, которые, таким образом, рефинансируют кредит. После покупки они немедленно возмещают кредитору выплаченные заемщику средства и взамен просят переводить получаемые им от заемщика ежемесячные выплаты за вычетом прибыли (маржи) кредитора. Величину ежемесячных выплат, т. е. ставку, по которой посредник или участник финансового рынка обязуется покупать ипотечные кредиты, они устанавливают самостоятельно на основании требований инвесторов к доходности соответствующих финансовых инструментов.  </a:t>
            </a:r>
            <a:endParaRPr lang="ru-RU" sz="1400" dirty="0">
              <a:latin typeface="Calibri" panose="020F0502020204030204" pitchFamily="34" charset="0"/>
              <a:ea typeface="Times New Roman" panose="02020603050405020304" pitchFamily="18" charset="0"/>
              <a:cs typeface="Calibri" panose="020F050202020403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128079525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55576" y="908721"/>
            <a:ext cx="7560840" cy="4233467"/>
          </a:xfrm>
          <a:prstGeom prst="rect">
            <a:avLst/>
          </a:prstGeom>
        </p:spPr>
        <p:txBody>
          <a:bodyPr wrap="square">
            <a:spAutoFit/>
          </a:bodyPr>
          <a:lstStyle/>
          <a:p>
            <a:pPr marL="8890" marR="39370" algn="just">
              <a:lnSpc>
                <a:spcPct val="115000"/>
              </a:lnSpc>
              <a:spcAft>
                <a:spcPts val="0"/>
              </a:spcAft>
            </a:pPr>
            <a:r>
              <a:rPr lang="ru-RU" dirty="0">
                <a:latin typeface="Arial" panose="020B0604020202020204" pitchFamily="34" charset="0"/>
                <a:ea typeface="Times New Roman" panose="02020603050405020304" pitchFamily="18" charset="0"/>
                <a:cs typeface="Calibri" panose="020F0502020204030204" pitchFamily="34" charset="0"/>
              </a:rPr>
              <a:t>Таким образом, кредитное учреждение получает доход на переуступке закладных и комиссионные за их обслуживание. Ипотечная финансово инвестиционная компании получает доход за счет дополнительной эмиссии первичных закладных, цель которой состоит в качественном преобразовании ценных бумаг в наиболее ликвидный вид, посредством группирования закладных в ипотечные пулы по сходным характеристикам (виду недвижимости, процентной ставки, срокам кредитования и т. д.). </a:t>
            </a:r>
            <a:endParaRPr lang="ru-RU" sz="1400" dirty="0">
              <a:latin typeface="Calibri" panose="020F0502020204030204" pitchFamily="34" charset="0"/>
              <a:ea typeface="Times New Roman" panose="02020603050405020304" pitchFamily="18" charset="0"/>
              <a:cs typeface="Calibri" panose="020F0502020204030204" pitchFamily="34" charset="0"/>
            </a:endParaRPr>
          </a:p>
          <a:p>
            <a:pPr marL="8890" marR="39370" algn="just">
              <a:lnSpc>
                <a:spcPct val="115000"/>
              </a:lnSpc>
              <a:spcAft>
                <a:spcPts val="0"/>
              </a:spcAft>
            </a:pPr>
            <a:r>
              <a:rPr lang="ru-RU" dirty="0">
                <a:latin typeface="Arial" panose="020B0604020202020204" pitchFamily="34" charset="0"/>
                <a:ea typeface="Times New Roman" panose="02020603050405020304" pitchFamily="18" charset="0"/>
                <a:cs typeface="Calibri" panose="020F0502020204030204" pitchFamily="34" charset="0"/>
              </a:rPr>
              <a:t>Процентная ставка по использованию ипотечного кредита варьирует от 7 до 20%. Сумма кредита может составлять 75-90% от стоимости закладываемого жилья, 80-90% от стоимости приобретения или строительства жилья. Срок кредитования обычно составляет от 15 до 30 лет. </a:t>
            </a:r>
            <a:endParaRPr lang="ru-RU" sz="1400" dirty="0">
              <a:latin typeface="Calibri" panose="020F0502020204030204" pitchFamily="34" charset="0"/>
              <a:ea typeface="Times New Roman" panose="02020603050405020304" pitchFamily="18" charset="0"/>
              <a:cs typeface="Calibri" panose="020F050202020403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192717410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27584" y="418945"/>
            <a:ext cx="7776864" cy="3831818"/>
          </a:xfrm>
          <a:prstGeom prst="rect">
            <a:avLst/>
          </a:prstGeom>
        </p:spPr>
        <p:txBody>
          <a:bodyPr wrap="square">
            <a:spAutoFit/>
          </a:bodyPr>
          <a:lstStyle/>
          <a:p>
            <a:pPr marL="8890" marR="39370" algn="just">
              <a:lnSpc>
                <a:spcPct val="115000"/>
              </a:lnSpc>
              <a:spcAft>
                <a:spcPts val="0"/>
              </a:spcAft>
            </a:pPr>
            <a:r>
              <a:rPr lang="ru-RU" dirty="0">
                <a:latin typeface="Arial" panose="020B0604020202020204" pitchFamily="34" charset="0"/>
                <a:ea typeface="Times New Roman" panose="02020603050405020304" pitchFamily="18" charset="0"/>
                <a:cs typeface="Calibri" panose="020F0502020204030204" pitchFamily="34" charset="0"/>
              </a:rPr>
              <a:t>Реализация договорных отношений при двухуровневой модели ипотечного кредитования представлена следующим образом:  </a:t>
            </a:r>
            <a:endParaRPr lang="ru-RU" sz="1200" dirty="0">
              <a:latin typeface="Calibri" panose="020F0502020204030204" pitchFamily="34" charset="0"/>
              <a:ea typeface="Times New Roman" panose="02020603050405020304" pitchFamily="18" charset="0"/>
              <a:cs typeface="Calibri" panose="020F0502020204030204" pitchFamily="34" charset="0"/>
            </a:endParaRPr>
          </a:p>
          <a:p>
            <a:pPr marL="342900" marR="39370" lvl="0" indent="-342900" algn="just" fontAlgn="base">
              <a:lnSpc>
                <a:spcPct val="115000"/>
              </a:lnSpc>
              <a:spcAft>
                <a:spcPts val="0"/>
              </a:spcAft>
              <a:buClr>
                <a:srgbClr val="000000"/>
              </a:buClr>
              <a:buSzPts val="1400"/>
              <a:buFont typeface="+mj-lt"/>
              <a:buAutoNum type="arabicParenR"/>
              <a:tabLst>
                <a:tab pos="540385" algn="l"/>
              </a:tabLst>
            </a:pPr>
            <a:r>
              <a:rPr lang="ru-RU" dirty="0">
                <a:uFill>
                  <a:solidFill>
                    <a:srgbClr val="000000"/>
                  </a:solidFill>
                </a:uFill>
                <a:latin typeface="Arial" panose="020B0604020202020204" pitchFamily="34" charset="0"/>
                <a:ea typeface="Times New Roman" panose="02020603050405020304" pitchFamily="18" charset="0"/>
                <a:cs typeface="Times New Roman" panose="02020603050405020304" pitchFamily="18" charset="0"/>
              </a:rPr>
              <a:t>заключаются кредитный договор и договор об ипотеке основных </a:t>
            </a:r>
            <a:endParaRPr lang="ru-RU" sz="12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1106170" marR="39370" indent="-1106170" algn="just">
              <a:lnSpc>
                <a:spcPct val="115000"/>
              </a:lnSpc>
              <a:spcAft>
                <a:spcPts val="0"/>
              </a:spcAft>
              <a:tabLst>
                <a:tab pos="540385" algn="l"/>
              </a:tabLst>
            </a:pPr>
            <a:r>
              <a:rPr lang="ru-RU" dirty="0">
                <a:latin typeface="Arial" panose="020B0604020202020204" pitchFamily="34" charset="0"/>
                <a:ea typeface="Times New Roman" panose="02020603050405020304" pitchFamily="18" charset="0"/>
                <a:cs typeface="Calibri" panose="020F0502020204030204" pitchFamily="34" charset="0"/>
              </a:rPr>
              <a:t>участников – заемщика и кредитора; </a:t>
            </a:r>
            <a:endParaRPr lang="ru-RU" sz="1200" dirty="0">
              <a:latin typeface="Calibri" panose="020F0502020204030204" pitchFamily="34" charset="0"/>
              <a:ea typeface="Times New Roman" panose="02020603050405020304" pitchFamily="18" charset="0"/>
              <a:cs typeface="Calibri" panose="020F0502020204030204" pitchFamily="34" charset="0"/>
            </a:endParaRPr>
          </a:p>
          <a:p>
            <a:pPr marR="39370" lvl="0" algn="just" fontAlgn="base">
              <a:lnSpc>
                <a:spcPct val="115000"/>
              </a:lnSpc>
              <a:spcAft>
                <a:spcPts val="0"/>
              </a:spcAft>
              <a:buClr>
                <a:srgbClr val="000000"/>
              </a:buClr>
              <a:buSzPts val="1400"/>
              <a:tabLst>
                <a:tab pos="540385" algn="l"/>
              </a:tabLst>
            </a:pPr>
            <a:r>
              <a:rPr lang="ru-RU" dirty="0">
                <a:uFill>
                  <a:solidFill>
                    <a:srgbClr val="000000"/>
                  </a:solidFill>
                </a:uFill>
                <a:latin typeface="Arial" panose="020B0604020202020204" pitchFamily="34" charset="0"/>
                <a:ea typeface="Times New Roman" panose="02020603050405020304" pitchFamily="18" charset="0"/>
                <a:cs typeface="Times New Roman" panose="02020603050405020304" pitchFamily="18" charset="0"/>
              </a:rPr>
              <a:t>2) после получения кредита заемщик заключает договор купли/продажи жилья с продавцом или его строителем, после чего число участников увеличивается, что ведет к минимизации рисков основных участников. Со страховой организацией заключаются договора страхования предпринимательского риска и заложенного жилья; </a:t>
            </a:r>
            <a:endParaRPr lang="ru-RU" sz="12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r>
              <a:rPr lang="ru-RU" dirty="0">
                <a:latin typeface="Arial" panose="020B0604020202020204" pitchFamily="34" charset="0"/>
                <a:ea typeface="Times New Roman" panose="02020603050405020304" pitchFamily="18" charset="0"/>
              </a:rPr>
              <a:t>На вторичном ипотечном рынке между кредитором и ипотечным агентством заключаются соглашение </a:t>
            </a:r>
            <a:endParaRPr lang="ru-RU" dirty="0"/>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324943949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43608" y="764704"/>
            <a:ext cx="7272808" cy="5760640"/>
          </a:xfrm>
          <a:prstGeom prst="rect">
            <a:avLst/>
          </a:prstGeom>
          <a:ln>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8890" marR="39370" algn="just">
              <a:lnSpc>
                <a:spcPct val="115000"/>
              </a:lnSpc>
              <a:spcAft>
                <a:spcPts val="1000"/>
              </a:spcAft>
            </a:pPr>
            <a:endParaRPr lang="ru-RU" dirty="0">
              <a:effectLst/>
              <a:latin typeface="Arial" panose="020B0604020202020204" pitchFamily="34" charset="0"/>
              <a:ea typeface="Times New Roman" panose="02020603050405020304" pitchFamily="18" charset="0"/>
              <a:cs typeface="Arial" panose="020B0604020202020204" pitchFamily="34" charset="0"/>
            </a:endParaRPr>
          </a:p>
          <a:p>
            <a:pPr marL="8890" marR="39370" algn="just">
              <a:lnSpc>
                <a:spcPct val="115000"/>
              </a:lnSpc>
              <a:spcAft>
                <a:spcPts val="1000"/>
              </a:spcAft>
            </a:pPr>
            <a:endParaRPr lang="ru-RU" dirty="0">
              <a:latin typeface="Arial" panose="020B0604020202020204" pitchFamily="34" charset="0"/>
              <a:ea typeface="Times New Roman" panose="02020603050405020304" pitchFamily="18" charset="0"/>
              <a:cs typeface="Arial" panose="020B0604020202020204" pitchFamily="34" charset="0"/>
            </a:endParaRPr>
          </a:p>
          <a:p>
            <a:pPr marL="8890" marR="39370" algn="just">
              <a:lnSpc>
                <a:spcPct val="115000"/>
              </a:lnSpc>
              <a:spcAft>
                <a:spcPts val="1000"/>
              </a:spcAft>
            </a:pPr>
            <a:r>
              <a:rPr lang="ru-RU" sz="1600" dirty="0">
                <a:effectLst/>
                <a:latin typeface="Arial" panose="020B0604020202020204" pitchFamily="34" charset="0"/>
                <a:ea typeface="Times New Roman" panose="02020603050405020304" pitchFamily="18" charset="0"/>
                <a:cs typeface="Arial" panose="020B0604020202020204" pitchFamily="34" charset="0"/>
              </a:rPr>
              <a:t>3. </a:t>
            </a:r>
            <a:r>
              <a:rPr lang="ru-RU" sz="1600" u="sng" dirty="0">
                <a:effectLst/>
                <a:latin typeface="Arial" panose="020B0604020202020204" pitchFamily="34" charset="0"/>
                <a:ea typeface="Times New Roman" panose="02020603050405020304" pitchFamily="18" charset="0"/>
                <a:cs typeface="Arial" panose="020B0604020202020204" pitchFamily="34" charset="0"/>
              </a:rPr>
              <a:t>Схема строительного кредита. </a:t>
            </a:r>
            <a:r>
              <a:rPr lang="ru-RU" sz="1600" dirty="0">
                <a:effectLst/>
                <a:latin typeface="Arial" panose="020B0604020202020204" pitchFamily="34" charset="0"/>
                <a:ea typeface="Times New Roman" panose="02020603050405020304" pitchFamily="18" charset="0"/>
                <a:cs typeface="Arial" panose="020B0604020202020204" pitchFamily="34" charset="0"/>
              </a:rPr>
              <a:t>Наряду с обязательными участниками (заемщиком и кредитором) в данной модели присутствует организация, осуществляющая строительство жилья, на которое заемщиком получен ипотечный кредит. Кредитором, выдающим строительный и ипотечные кредиты, может быть одно кредитное учреждение (тогда это называется «спаренный, или кредитный, кредит») или два различных специализированных кредитных учреждения. Для жилищного инвестирования в этой схеме используются три вида капитала: заемный капитал строительной организации (строительный кредит), а также собственный и заемный капитал (ипотечный кредит) заемщика. </a:t>
            </a:r>
          </a:p>
          <a:p>
            <a:pPr marL="8890" marR="39370" algn="just">
              <a:lnSpc>
                <a:spcPct val="115000"/>
              </a:lnSpc>
              <a:spcAft>
                <a:spcPts val="1000"/>
              </a:spcAft>
            </a:pPr>
            <a:r>
              <a:rPr lang="ru-RU" sz="1600" dirty="0">
                <a:effectLst/>
                <a:latin typeface="Arial" panose="020B0604020202020204" pitchFamily="34" charset="0"/>
                <a:ea typeface="Times New Roman" panose="02020603050405020304" pitchFamily="18" charset="0"/>
                <a:cs typeface="Arial" panose="020B0604020202020204" pitchFamily="34" charset="0"/>
              </a:rPr>
              <a:t>При такой модели строительной организации не нужно изыскивать дополнительные собственные средства на строительство конкретного объекта. Раздельное кредитование полностью отделяет риски, связанные со строительством и ипотечным кредитованием как правовыми залоговыми отношениями. </a:t>
            </a:r>
          </a:p>
          <a:p>
            <a:pPr marL="450850" algn="ctr">
              <a:lnSpc>
                <a:spcPct val="107000"/>
              </a:lnSpc>
              <a:spcAft>
                <a:spcPts val="900"/>
              </a:spcAft>
            </a:pPr>
            <a:r>
              <a:rPr lang="ru-RU" dirty="0">
                <a:effectLst/>
                <a:latin typeface="Arial" panose="020B0604020202020204" pitchFamily="34" charset="0"/>
                <a:ea typeface="Times New Roman" panose="02020603050405020304" pitchFamily="18" charset="0"/>
                <a:cs typeface="Arial" panose="020B0604020202020204" pitchFamily="34" charset="0"/>
              </a:rPr>
              <a:t> </a:t>
            </a:r>
          </a:p>
          <a:p>
            <a:pPr marR="36195" algn="just">
              <a:lnSpc>
                <a:spcPct val="115000"/>
              </a:lnSpc>
              <a:spcAft>
                <a:spcPts val="0"/>
              </a:spcAft>
            </a:pPr>
            <a:r>
              <a:rPr lang="ru-RU" sz="1100" dirty="0">
                <a:effectLst/>
                <a:ea typeface="Times New Roman" panose="02020603050405020304" pitchFamily="18" charset="0"/>
                <a:cs typeface="Calibri" panose="020F0502020204030204" pitchFamily="34" charset="0"/>
              </a:rPr>
              <a:t> </a:t>
            </a: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50674870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490261"/>
            <a:ext cx="7704856" cy="5635902"/>
          </a:xfrm>
          <a:prstGeom prst="rect">
            <a:avLst/>
          </a:prstGeom>
        </p:spPr>
        <p:txBody>
          <a:bodyPr wrap="square">
            <a:spAutoFit/>
          </a:bodyPr>
          <a:lstStyle/>
          <a:p>
            <a:pPr marL="8890" marR="39370" algn="just">
              <a:lnSpc>
                <a:spcPct val="115000"/>
              </a:lnSpc>
              <a:spcAft>
                <a:spcPts val="1000"/>
              </a:spcAft>
            </a:pPr>
            <a:r>
              <a:rPr lang="ru-RU" dirty="0">
                <a:latin typeface="Arial" panose="020B0604020202020204" pitchFamily="34" charset="0"/>
                <a:ea typeface="Times New Roman" panose="02020603050405020304" pitchFamily="18" charset="0"/>
                <a:cs typeface="Calibri" panose="020F0502020204030204" pitchFamily="34" charset="0"/>
              </a:rPr>
              <a:t>Срок кредитования строительного кредита составляет от 6 до 18 месяцев. Выплаты кредита и погашение процентов по нему являются фиксированными и равномерными платежами. Заемщик приобретает у строительной организации жилье за счет ипотечного кредита, расплачиваясь с ней как с непосредственным продавцом жилья, а затем строительная организация, в свою очередь, расплачивается за строительный кредит. Основной долг кредита возвращается строительной организацией после окончания строительства и продажи готового жилья. </a:t>
            </a:r>
            <a:endParaRPr lang="ru-RU" sz="1400" dirty="0">
              <a:ea typeface="Times New Roman" panose="02020603050405020304" pitchFamily="18" charset="0"/>
              <a:cs typeface="Calibri" panose="020F0502020204030204" pitchFamily="34" charset="0"/>
            </a:endParaRPr>
          </a:p>
          <a:p>
            <a:pPr marL="8890" marR="39370" algn="just">
              <a:lnSpc>
                <a:spcPct val="115000"/>
              </a:lnSpc>
              <a:spcAft>
                <a:spcPts val="1000"/>
              </a:spcAft>
            </a:pPr>
            <a:r>
              <a:rPr lang="ru-RU" dirty="0">
                <a:latin typeface="Arial" panose="020B0604020202020204" pitchFamily="34" charset="0"/>
                <a:ea typeface="Times New Roman" panose="02020603050405020304" pitchFamily="18" charset="0"/>
                <a:cs typeface="Calibri" panose="020F0502020204030204" pitchFamily="34" charset="0"/>
              </a:rPr>
              <a:t>Кредитор оплачивает этапы строительно-монтажных работ, выполняемые строительной организацией в соответствии с заключенным договором по финансированию строительства. Учреждение, предоставляющее средства по договору, кредитует строительные организации только тогда, когда последние получают гарантированное обязательство о предоставлении последующего ипотечного кредита в ипотечном банке или другом финансовом учреждении заемщику под залог уже построенной части жилья. </a:t>
            </a:r>
            <a:endParaRPr lang="ru-RU" sz="1400" dirty="0">
              <a:ea typeface="Times New Roman" panose="02020603050405020304" pitchFamily="18" charset="0"/>
              <a:cs typeface="Calibri" panose="020F050202020403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37224226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15616" y="836712"/>
            <a:ext cx="6768752" cy="3477875"/>
          </a:xfrm>
          <a:prstGeom prst="rect">
            <a:avLst/>
          </a:prstGeom>
        </p:spPr>
        <p:txBody>
          <a:bodyPr wrap="square">
            <a:spAutoFit/>
          </a:bodyPr>
          <a:lstStyle/>
          <a:p>
            <a:pPr marL="8890" marR="39370" indent="444500" algn="just"/>
            <a:r>
              <a:rPr lang="ru-RU"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В России выбор сделан сверху, директивно: на вторичном рынке – ипотека по американской модели, на первичном – «</a:t>
            </a:r>
            <a:r>
              <a:rPr lang="ru-RU"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долевка</a:t>
            </a:r>
            <a:r>
              <a:rPr lang="ru-RU"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(в рамках нового закона) и жилищно-накопительные кооперативы (ЖНК), которые жестко регулируются законом. </a:t>
            </a:r>
          </a:p>
          <a:p>
            <a:pPr marL="8890" marR="39370" indent="444500" algn="just"/>
            <a:r>
              <a:rPr lang="ru-RU"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Ипотека для большинства граждан (особенно в регионах) недоступна или неприемлема по финансовым условиям; закон о долевом участии пока на практике не работает; ЖНК еще только осваиваются в новых рамках: чего окажется больше – плюсов или минусов.  </a:t>
            </a:r>
            <a:endParaRPr lang="ru-RU"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97632285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55576" y="404664"/>
            <a:ext cx="7344816" cy="5909310"/>
          </a:xfrm>
          <a:prstGeom prst="rect">
            <a:avLst/>
          </a:prstGeom>
        </p:spPr>
        <p:txBody>
          <a:bodyPr wrap="square">
            <a:spAutoFit/>
          </a:bodyPr>
          <a:lstStyle/>
          <a:p>
            <a:pPr algn="just"/>
            <a:r>
              <a:rPr lang="ru-RU" dirty="0">
                <a:latin typeface="Arial" panose="020B0604020202020204" pitchFamily="34" charset="0"/>
                <a:cs typeface="Arial" panose="020B0604020202020204" pitchFamily="34" charset="0"/>
              </a:rPr>
              <a:t>Ипотечное кредитование в России имеет длительную историю. В 1754 г. императрица Елизавета учредила государственный банк, который выдавал дворянам ссуды под залог населенных имений. </a:t>
            </a:r>
          </a:p>
          <a:p>
            <a:pPr algn="just"/>
            <a:r>
              <a:rPr lang="ru-RU" dirty="0">
                <a:latin typeface="Arial" panose="020B0604020202020204" pitchFamily="34" charset="0"/>
                <a:cs typeface="Arial" panose="020B0604020202020204" pitchFamily="34" charset="0"/>
              </a:rPr>
              <a:t>В конце 50-х – начале 60-х гг. XIX в. была предпринята банковская реформа, которая сделала ипотечное кредитование хорошо отлаженным финансовым рынком страны, приносящим стабильный доход. </a:t>
            </a:r>
          </a:p>
          <a:p>
            <a:pPr algn="just"/>
            <a:r>
              <a:rPr lang="ru-RU" dirty="0">
                <a:latin typeface="Arial" panose="020B0604020202020204" pitchFamily="34" charset="0"/>
                <a:cs typeface="Arial" panose="020B0604020202020204" pitchFamily="34" charset="0"/>
              </a:rPr>
              <a:t> С начала 70-х гг. XIX в. в России действовало 11 акционерных ипотечных (земельных) банков. </a:t>
            </a:r>
          </a:p>
          <a:p>
            <a:pPr algn="just"/>
            <a:r>
              <a:rPr lang="ru-RU" dirty="0">
                <a:latin typeface="Arial" panose="020B0604020202020204" pitchFamily="34" charset="0"/>
                <a:cs typeface="Arial" panose="020B0604020202020204" pitchFamily="34" charset="0"/>
              </a:rPr>
              <a:t>В 1873 г. был основан Центральный банк Российского поземельного кредита. </a:t>
            </a:r>
          </a:p>
          <a:p>
            <a:pPr algn="just"/>
            <a:r>
              <a:rPr lang="ru-RU" dirty="0">
                <a:latin typeface="Arial" panose="020B0604020202020204" pitchFamily="34" charset="0"/>
                <a:cs typeface="Arial" panose="020B0604020202020204" pitchFamily="34" charset="0"/>
              </a:rPr>
              <a:t>По российскому законодательству XIX в., на одной территории не могли действовать одновременно более двух земельных банков, чтобы не создавать ненужной конкуренции.  </a:t>
            </a:r>
          </a:p>
          <a:p>
            <a:pPr algn="just"/>
            <a:r>
              <a:rPr lang="ru-RU" dirty="0">
                <a:latin typeface="Arial" panose="020B0604020202020204" pitchFamily="34" charset="0"/>
                <a:cs typeface="Arial" panose="020B0604020202020204" pitchFamily="34" charset="0"/>
              </a:rPr>
              <a:t>Большой популярностью пользовались ссудо-сберегательные и ссудные товарищества. В первом десятилетии XX в. они объединили интересы 8 млн. человек. </a:t>
            </a:r>
          </a:p>
          <a:p>
            <a:endParaRPr lang="ru-RU" dirty="0"/>
          </a:p>
          <a:p>
            <a:endParaRPr lang="ru-RU" dirty="0"/>
          </a:p>
          <a:p>
            <a:endParaRPr lang="ru-RU" dirty="0"/>
          </a:p>
          <a:p>
            <a:endParaRPr lang="ru-RU" dirty="0"/>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384950304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836712"/>
            <a:ext cx="8424936" cy="5632311"/>
          </a:xfrm>
          <a:prstGeom prst="rect">
            <a:avLst/>
          </a:prstGeom>
        </p:spPr>
        <p:txBody>
          <a:bodyPr wrap="square">
            <a:spAutoFit/>
          </a:bodyPr>
          <a:lstStyle/>
          <a:p>
            <a:pPr marL="6350" marR="41910" indent="-6350" algn="just"/>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В условиях перехода России к рыночным отношениям возникла необходимость формирования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псевдоипотечных</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схем, в которых сочетались элементы классических схем ипотечного кредитования. </a:t>
            </a:r>
          </a:p>
          <a:p>
            <a:pPr marL="8890" marR="39370" indent="444500" algn="just"/>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Первые программы ипотечного кредитования в РФ были разработаны акционерным обществом «Корпорация “Жилищная инициатива”» совместно со Сбербанком России и Госстрахом России. Эти программы предусматривают несколько схем ипотечного кредитования жилищного строительства: </a:t>
            </a:r>
          </a:p>
          <a:p>
            <a:pPr marL="8890" marR="39370" indent="444500" algn="just"/>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1.«</a:t>
            </a:r>
            <a:r>
              <a:rPr lang="ru-RU" i="1" dirty="0">
                <a:solidFill>
                  <a:srgbClr val="000000"/>
                </a:solidFill>
                <a:latin typeface="Arial" panose="020B0604020202020204" pitchFamily="34" charset="0"/>
                <a:ea typeface="Times New Roman" panose="02020603050405020304" pitchFamily="18" charset="0"/>
                <a:cs typeface="Arial" panose="020B0604020202020204" pitchFamily="34" charset="0"/>
              </a:rPr>
              <a:t>Форвард-кредитинвест</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Эта схема была рассчитана на коммерческих застройщиков (юридических лиц), которые осуществляют строительство жилья с целью его дальнейшей продажи состоятельным клиентам, включая коммерческие структуры. Предметом залога в этом случае являлся сам строительный объект. </a:t>
            </a:r>
          </a:p>
          <a:p>
            <a:pPr marL="8890" marR="39370" lvl="0" indent="444500" algn="just"/>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2. «</a:t>
            </a:r>
            <a:r>
              <a:rPr lang="ru-RU"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Ретрокредитинвест</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Данная схема была предназначена для граждан, желающих улучшить свои жилищные условия. Кредит выдавался под залог существующей квартиры и только в том случае, если ее рыночная стоимость была выше затрат по строительству новой. </a:t>
            </a:r>
          </a:p>
          <a:p>
            <a:pPr marL="8890" marR="39370" lvl="0" indent="444500" algn="just"/>
            <a:endParaRPr lang="ru-RU" dirty="0"/>
          </a:p>
          <a:p>
            <a:pPr marL="8890" marR="39370" lvl="0" indent="444500" algn="just"/>
            <a:endParaRPr lang="ru-RU" dirty="0"/>
          </a:p>
          <a:p>
            <a:pPr marL="8890" marR="39370" indent="444500" algn="just"/>
            <a:endParaRPr lang="ru-RU"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257837109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11560" y="274638"/>
            <a:ext cx="7992888" cy="4801314"/>
          </a:xfrm>
          <a:prstGeom prst="rect">
            <a:avLst/>
          </a:prstGeom>
        </p:spPr>
        <p:txBody>
          <a:bodyPr wrap="square">
            <a:spAutoFit/>
          </a:bodyPr>
          <a:lstStyle/>
          <a:p>
            <a:pPr marR="39370" algn="just" fontAlgn="base">
              <a:buClr>
                <a:srgbClr val="000000"/>
              </a:buClr>
              <a:buSzPts val="1400"/>
            </a:pPr>
            <a:r>
              <a:rPr lang="ru-RU"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3. </a:t>
            </a:r>
            <a:r>
              <a:rPr lang="ru-RU"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a:t>
            </a:r>
            <a:r>
              <a:rPr lang="ru-RU" dirty="0" err="1">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Ф</a:t>
            </a:r>
            <a:r>
              <a:rPr lang="ru-RU" i="1" dirty="0" err="1">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ьючерсинвест</a:t>
            </a:r>
            <a:r>
              <a:rPr lang="ru-RU"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 Эта схема предназначалась для граждан, не желающих закладывать свои объекты недвижимости. По ней были возможны два варианта: </a:t>
            </a:r>
          </a:p>
          <a:p>
            <a:pPr marL="342900" marR="39370" indent="-342900" algn="just" fontAlgn="base">
              <a:buClr>
                <a:srgbClr val="000000"/>
              </a:buClr>
              <a:buSzPts val="1400"/>
              <a:buFont typeface="Arial" panose="020B0604020202020204" pitchFamily="34" charset="0"/>
              <a:buChar char="•"/>
            </a:pPr>
            <a:r>
              <a:rPr lang="ru-RU"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квартира продавалась с аукциона с условием отсрочки выселения до окончания строительства нового жилья. Бывший собственник жилья самостоятельно вкладывал вырученные от продажи квартиры деньги в строительство объекта, принимая на себя финансовый риск и оплачивая счета инвестора-застройщика; </a:t>
            </a:r>
          </a:p>
          <a:p>
            <a:pPr marL="342900" marR="39370" indent="-342900" algn="just" fontAlgn="base">
              <a:buClr>
                <a:srgbClr val="000000"/>
              </a:buClr>
              <a:buSzPts val="1400"/>
              <a:buFont typeface="Arial" panose="020B0604020202020204" pitchFamily="34" charset="0"/>
              <a:buChar char="•"/>
            </a:pPr>
            <a:r>
              <a:rPr lang="ru-RU"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собственник жилья поручал продажу старого жилья и строительство нового инвестору-застройщику, перекладывая на последнего все финансовые риски нестабильности окончательной цены нового строительства. </a:t>
            </a:r>
          </a:p>
          <a:p>
            <a:pPr marR="39370" algn="just" fontAlgn="base">
              <a:buClr>
                <a:srgbClr val="000000"/>
              </a:buClr>
              <a:buSzPts val="1400"/>
            </a:pPr>
            <a:r>
              <a:rPr lang="ru-RU"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4. «</a:t>
            </a:r>
            <a:r>
              <a:rPr lang="ru-RU" i="1" dirty="0" err="1">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Комбинвест</a:t>
            </a:r>
            <a:r>
              <a:rPr lang="ru-RU"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 В основу этой программы положена комбинированная схема организации процесса инвестирования жилья через систему </a:t>
            </a:r>
            <a:r>
              <a:rPr lang="ru-RU" dirty="0" err="1">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жилстройсбережений</a:t>
            </a:r>
            <a:r>
              <a:rPr lang="ru-RU"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 и долевого инвестирования этих сбережений в конкретные объекты и предоставление соответствующего жилья гражданам</a:t>
            </a:r>
            <a:r>
              <a:rPr lang="ru-RU" dirty="0"/>
              <a:t>.</a:t>
            </a:r>
            <a:endParaRPr lang="ru-RU"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235518573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47664" y="980728"/>
            <a:ext cx="5904656" cy="3059171"/>
          </a:xfrm>
          <a:prstGeom prst="rect">
            <a:avLst/>
          </a:prstGeom>
        </p:spPr>
        <p:txBody>
          <a:bodyPr wrap="square">
            <a:spAutoFit/>
          </a:bodyPr>
          <a:lstStyle/>
          <a:p>
            <a:pPr marL="8890" marR="39370" indent="444500" algn="just">
              <a:lnSpc>
                <a:spcPct val="153000"/>
              </a:lnSpc>
              <a:spcAft>
                <a:spcPts val="25"/>
              </a:spcAft>
            </a:pP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Особенности региональной экономики и возможности привлечения бюджетных ресурсов в регионах определили появление различных схем ипотечного жилищного кредитования. Однако, как свидетельствует опыт развитых стран, без федеральной поддержки ипотечное кредитование развиваться не может.  </a:t>
            </a:r>
            <a:endParaRPr lang="ru-RU"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2632533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1752836"/>
            <a:ext cx="7920880" cy="3352841"/>
          </a:xfrm>
          <a:prstGeom prst="rect">
            <a:avLst/>
          </a:prstGeom>
        </p:spPr>
        <p:txBody>
          <a:bodyPr wrap="square">
            <a:spAutoFit/>
          </a:bodyPr>
          <a:lstStyle/>
          <a:p>
            <a:pPr algn="just">
              <a:lnSpc>
                <a:spcPct val="107000"/>
              </a:lnSpc>
              <a:spcAft>
                <a:spcPts val="800"/>
              </a:spcAft>
            </a:pPr>
            <a:r>
              <a:rPr lang="ru-RU" sz="2200" dirty="0">
                <a:latin typeface="Arial" panose="020B0604020202020204" pitchFamily="34" charset="0"/>
                <a:ea typeface="Times New Roman" panose="02020603050405020304" pitchFamily="18" charset="0"/>
                <a:cs typeface="Arial" panose="020B0604020202020204" pitchFamily="34" charset="0"/>
              </a:rPr>
              <a:t>В XIX в. в России были широко распространены понятия </a:t>
            </a:r>
            <a:r>
              <a:rPr lang="ru-RU" sz="2200" i="1" dirty="0">
                <a:latin typeface="Arial" panose="020B0604020202020204" pitchFamily="34" charset="0"/>
                <a:ea typeface="Times New Roman" panose="02020603050405020304" pitchFamily="18" charset="0"/>
                <a:cs typeface="Arial" panose="020B0604020202020204" pitchFamily="34" charset="0"/>
              </a:rPr>
              <a:t>имение</a:t>
            </a:r>
            <a:r>
              <a:rPr lang="ru-RU" sz="2200" dirty="0">
                <a:latin typeface="Arial" panose="020B0604020202020204" pitchFamily="34" charset="0"/>
                <a:ea typeface="Times New Roman" panose="02020603050405020304" pitchFamily="18" charset="0"/>
                <a:cs typeface="Arial" panose="020B0604020202020204" pitchFamily="34" charset="0"/>
              </a:rPr>
              <a:t>, </a:t>
            </a:r>
            <a:r>
              <a:rPr lang="ru-RU" sz="2200" i="1" dirty="0">
                <a:latin typeface="Arial" panose="020B0604020202020204" pitchFamily="34" charset="0"/>
                <a:ea typeface="Times New Roman" panose="02020603050405020304" pitchFamily="18" charset="0"/>
                <a:cs typeface="Arial" panose="020B0604020202020204" pitchFamily="34" charset="0"/>
              </a:rPr>
              <a:t>поместье</a:t>
            </a:r>
            <a:r>
              <a:rPr lang="ru-RU" sz="2200" dirty="0">
                <a:latin typeface="Arial" panose="020B0604020202020204" pitchFamily="34" charset="0"/>
                <a:ea typeface="Times New Roman" panose="02020603050405020304" pitchFamily="18" charset="0"/>
                <a:cs typeface="Arial" panose="020B0604020202020204" pitchFamily="34" charset="0"/>
              </a:rPr>
              <a:t>, что определялось как имущество или личная собственность в виде земельного владения помещика, обычно с усадьбой. В советской экономике понятие </a:t>
            </a:r>
            <a:r>
              <a:rPr lang="ru-RU" sz="2200" i="1" dirty="0">
                <a:latin typeface="Arial" panose="020B0604020202020204" pitchFamily="34" charset="0"/>
                <a:ea typeface="Times New Roman" panose="02020603050405020304" pitchFamily="18" charset="0"/>
                <a:cs typeface="Arial" panose="020B0604020202020204" pitchFamily="34" charset="0"/>
              </a:rPr>
              <a:t>недвижимость</a:t>
            </a:r>
            <a:r>
              <a:rPr lang="ru-RU" sz="2200" dirty="0">
                <a:latin typeface="Arial" panose="020B0604020202020204" pitchFamily="34" charset="0"/>
                <a:ea typeface="Times New Roman" panose="02020603050405020304" pitchFamily="18" charset="0"/>
                <a:cs typeface="Arial" panose="020B0604020202020204" pitchFamily="34" charset="0"/>
              </a:rPr>
              <a:t> не применялось, было лишь известно, что «недвижимость (это) в феодальном и буржуазном праве земельные участки, стоящие на них капитальные здания, сооружения и некоторые другие объекты».</a:t>
            </a:r>
            <a:endParaRPr lang="ru-RU" sz="22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761557594"/>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47664" y="1700808"/>
            <a:ext cx="5832648" cy="1598451"/>
          </a:xfrm>
          <a:prstGeom prst="rect">
            <a:avLst/>
          </a:prstGeom>
        </p:spPr>
        <p:txBody>
          <a:bodyPr wrap="square">
            <a:spAutoFit/>
          </a:bodyPr>
          <a:lstStyle/>
          <a:p>
            <a:pPr marL="105410" marR="143510" indent="-6350" algn="ctr">
              <a:lnSpc>
                <a:spcPct val="108000"/>
              </a:lnSpc>
              <a:spcAft>
                <a:spcPts val="675"/>
              </a:spcAft>
            </a:pPr>
            <a:r>
              <a:rPr lang="ru-RU" b="1" dirty="0">
                <a:solidFill>
                  <a:srgbClr val="000000"/>
                </a:solidFill>
                <a:latin typeface="Arial" panose="020B0604020202020204" pitchFamily="34" charset="0"/>
                <a:ea typeface="Times New Roman" panose="02020603050405020304" pitchFamily="18" charset="0"/>
                <a:cs typeface="Arial" panose="020B0604020202020204" pitchFamily="34" charset="0"/>
              </a:rPr>
              <a:t>Комбинированное финансирование жилищного строительства  </a:t>
            </a:r>
            <a:endPar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105410" marR="144780" indent="-6350" algn="ctr">
              <a:lnSpc>
                <a:spcPct val="108000"/>
              </a:lnSpc>
              <a:spcAft>
                <a:spcPts val="295"/>
              </a:spcAft>
            </a:pPr>
            <a:r>
              <a:rPr lang="ru-RU" b="1" dirty="0">
                <a:solidFill>
                  <a:srgbClr val="000000"/>
                </a:solidFill>
                <a:latin typeface="Arial" panose="020B0604020202020204" pitchFamily="34" charset="0"/>
                <a:ea typeface="Times New Roman" panose="02020603050405020304" pitchFamily="18" charset="0"/>
                <a:cs typeface="Arial" panose="020B0604020202020204" pitchFamily="34" charset="0"/>
              </a:rPr>
              <a:t>(накопительные и потребительские схемы, долевое строительство) </a:t>
            </a:r>
            <a:endPar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450850" indent="444500">
              <a:lnSpc>
                <a:spcPct val="107000"/>
              </a:lnSpc>
              <a:spcAft>
                <a:spcPts val="250"/>
              </a:spcAft>
            </a:pPr>
            <a:r>
              <a:rPr lang="ru-RU" sz="1100" dirty="0">
                <a:solidFill>
                  <a:srgbClr val="000000"/>
                </a:solidFill>
                <a:latin typeface="Times New Roman" panose="02020603050405020304" pitchFamily="18" charset="0"/>
                <a:ea typeface="Times New Roman" panose="02020603050405020304" pitchFamily="18" charset="0"/>
              </a:rPr>
              <a:t> </a:t>
            </a:r>
            <a:endParaRPr lang="ru-RU" dirty="0">
              <a:solidFill>
                <a:srgbClr val="000000"/>
              </a:solidFill>
              <a:effectLst/>
              <a:latin typeface="Times New Roman" panose="02020603050405020304" pitchFamily="18" charset="0"/>
              <a:ea typeface="Times New Roman" panose="02020603050405020304" pitchFamily="18"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353438169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691680" y="1484784"/>
            <a:ext cx="5256584" cy="3005823"/>
          </a:xfrm>
          <a:prstGeom prst="rect">
            <a:avLst/>
          </a:prstGeom>
        </p:spPr>
        <p:txBody>
          <a:bodyPr wrap="square">
            <a:spAutoFit/>
          </a:bodyPr>
          <a:lstStyle/>
          <a:p>
            <a:pPr marL="8890" marR="39370" indent="444500" algn="just">
              <a:lnSpc>
                <a:spcPct val="153000"/>
              </a:lnSpc>
              <a:spcAft>
                <a:spcPts val="25"/>
              </a:spcAft>
            </a:pP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Спрос на финансовые инструменты, используемые для финансирования приобретения жилой недвижимости, постоянно растет. К ним можно отнести накопительные (строительные ссудно-сберегательные кассы) и потребительские схемы. </a:t>
            </a:r>
            <a:endParaRPr lang="ru-RU"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324734581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83568" y="1051747"/>
            <a:ext cx="7704856" cy="3717043"/>
          </a:xfrm>
          <a:prstGeom prst="rect">
            <a:avLst/>
          </a:prstGeom>
        </p:spPr>
        <p:txBody>
          <a:bodyPr wrap="square">
            <a:spAutoFit/>
          </a:bodyPr>
          <a:lstStyle/>
          <a:p>
            <a:pPr marL="8890" marR="39370" indent="444500" algn="just">
              <a:spcAft>
                <a:spcPts val="600"/>
              </a:spcAft>
            </a:pP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При нехватке средств для выдачи ипотечных кредитов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ссудносберегательное</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учреждение использует внутренние системы накопления части капитала самим заемщиком. При этом кредитор вправе использовать данные денежные ресурсы в своей деятельности. Для заемщика также выгодна такая схема отношений, так как его участие в работе кредитного учреждения служит дополнительной гарантией будущего кредита. </a:t>
            </a:r>
          </a:p>
          <a:p>
            <a:pPr algn="just">
              <a:spcAft>
                <a:spcPts val="600"/>
              </a:spcAft>
            </a:pPr>
            <a:r>
              <a:rPr lang="ru-RU" dirty="0">
                <a:latin typeface="Arial" panose="020B0604020202020204" pitchFamily="34" charset="0"/>
                <a:cs typeface="Arial" panose="020B0604020202020204" pitchFamily="34" charset="0"/>
              </a:rPr>
              <a:t>При взаимодействии с ссудно-сберегательным учреждением заемщик накапливает первичный (собственный) капитал, который является </a:t>
            </a:r>
          </a:p>
          <a:p>
            <a:pPr algn="just"/>
            <a:r>
              <a:rPr lang="ru-RU" dirty="0">
                <a:latin typeface="Arial" panose="020B0604020202020204" pitchFamily="34" charset="0"/>
                <a:cs typeface="Arial" panose="020B0604020202020204" pitchFamily="34" charset="0"/>
              </a:rPr>
              <a:t>обязательным условием выдачи ипотечного кредита (заемного капитала). </a:t>
            </a:r>
          </a:p>
          <a:p>
            <a:pPr marL="8890" marR="39370" indent="444500" algn="just">
              <a:lnSpc>
                <a:spcPct val="153000"/>
              </a:lnSpc>
              <a:spcAft>
                <a:spcPts val="25"/>
              </a:spcAft>
            </a:pPr>
            <a:endParaRPr lang="ru-RU" dirty="0">
              <a:solidFill>
                <a:srgbClr val="000000"/>
              </a:solidFill>
              <a:effectLst/>
              <a:latin typeface="Times New Roman" panose="02020603050405020304" pitchFamily="18" charset="0"/>
              <a:ea typeface="Times New Roman" panose="02020603050405020304" pitchFamily="18"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384801402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11560" y="811323"/>
            <a:ext cx="7704856" cy="3970318"/>
          </a:xfrm>
          <a:prstGeom prst="rect">
            <a:avLst/>
          </a:prstGeom>
        </p:spPr>
        <p:txBody>
          <a:bodyPr wrap="square">
            <a:spAutoFit/>
          </a:bodyPr>
          <a:lstStyle/>
          <a:p>
            <a:pPr marL="8890" marR="39370" indent="444500" algn="just"/>
            <a:r>
              <a:rPr lang="ru-RU" i="1" dirty="0">
                <a:solidFill>
                  <a:srgbClr val="000000"/>
                </a:solidFill>
                <a:latin typeface="Arial" panose="020B0604020202020204" pitchFamily="34" charset="0"/>
                <a:ea typeface="Times New Roman" panose="02020603050405020304" pitchFamily="18" charset="0"/>
                <a:cs typeface="Arial" panose="020B0604020202020204" pitchFamily="34" charset="0"/>
              </a:rPr>
              <a:t>Строительные ссудно-сберегательные кассы </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(ССК) – это не только финансовый инструмент, который должен работать на покупателя жилой недвижимости путем предоставления кредита за счет общего накопления финансового ресурса в пределах инфляционного удорожания. Они представляют собой также систему инвестора, что удлиняет саму схему реализации проекта и приводит к дополнительным издержкам, которых в системе ССК не должно быть. Система ССК должна работать как финансовый инструмент накопления и приобретения жилья в рассрочку, т. е. должна быть альтернативной финансовой системой по строительству жилья за счет собственных накоплений.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Стройсберкассы</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 это ссудо-сберегательная, т. е. хозяйственная, схема (немецкая модель), и в них должен быть прописан данный вид деятельности как единственный. </a:t>
            </a:r>
            <a:endParaRPr lang="ru-RU"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284387839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15616" y="1340768"/>
            <a:ext cx="6264696" cy="2421625"/>
          </a:xfrm>
          <a:prstGeom prst="rect">
            <a:avLst/>
          </a:prstGeom>
        </p:spPr>
        <p:txBody>
          <a:bodyPr wrap="square">
            <a:spAutoFit/>
          </a:bodyPr>
          <a:lstStyle/>
          <a:p>
            <a:pPr marL="8890" marR="39370" indent="444500" algn="just"/>
            <a:r>
              <a:rPr lang="ru-RU"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В соответствии с Федеральным законом финансирование жилищного строительства возможно или через договор долевого участия в новостройке (ДДУ), или с помощью жилищно-накопительных Кооперативов (ЖНК). </a:t>
            </a:r>
          </a:p>
          <a:p>
            <a:pPr marL="450850">
              <a:lnSpc>
                <a:spcPct val="107000"/>
              </a:lnSpc>
              <a:spcAft>
                <a:spcPts val="0"/>
              </a:spcAft>
            </a:pPr>
            <a:endParaRPr lang="ru-RU" sz="1600" dirty="0">
              <a:solidFill>
                <a:srgbClr val="000000"/>
              </a:solidFill>
              <a:latin typeface="Times New Roman" panose="02020603050405020304" pitchFamily="18" charset="0"/>
              <a:ea typeface="Times New Roman" panose="02020603050405020304" pitchFamily="18" charset="0"/>
            </a:endParaRPr>
          </a:p>
          <a:p>
            <a:pPr marL="450850">
              <a:lnSpc>
                <a:spcPct val="107000"/>
              </a:lnSpc>
              <a:spcAft>
                <a:spcPts val="0"/>
              </a:spcAft>
            </a:pPr>
            <a:r>
              <a:rPr lang="ru-RU" sz="1600" dirty="0">
                <a:solidFill>
                  <a:srgbClr val="000000"/>
                </a:solidFill>
                <a:latin typeface="Times New Roman" panose="02020603050405020304" pitchFamily="18" charset="0"/>
                <a:ea typeface="Times New Roman" panose="02020603050405020304" pitchFamily="18" charset="0"/>
              </a:rPr>
              <a:t>ФЗ № 214 от 30.12.2004 г. «Об участии в долевом строительстве». </a:t>
            </a:r>
            <a:endParaRPr lang="ru-RU" sz="1600" dirty="0">
              <a:solidFill>
                <a:srgbClr val="000000"/>
              </a:solidFill>
              <a:effectLst/>
              <a:latin typeface="Times New Roman" panose="02020603050405020304" pitchFamily="18" charset="0"/>
              <a:ea typeface="Times New Roman" panose="02020603050405020304" pitchFamily="18"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118138912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03648" y="1412776"/>
            <a:ext cx="6768752" cy="3277870"/>
          </a:xfrm>
          <a:prstGeom prst="rect">
            <a:avLst/>
          </a:prstGeom>
          <a:ln>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8890" marR="39370" algn="just">
              <a:lnSpc>
                <a:spcPct val="115000"/>
              </a:lnSpc>
              <a:spcAft>
                <a:spcPts val="1000"/>
              </a:spcAft>
            </a:pPr>
            <a:endParaRPr lang="ru-RU" i="1" dirty="0">
              <a:effectLst/>
              <a:latin typeface="Arial" panose="020B0604020202020204" pitchFamily="34" charset="0"/>
              <a:ea typeface="Times New Roman" panose="02020603050405020304" pitchFamily="18" charset="0"/>
              <a:cs typeface="Arial" panose="020B0604020202020204" pitchFamily="34" charset="0"/>
            </a:endParaRPr>
          </a:p>
          <a:p>
            <a:pPr marL="8890" marR="39370" algn="just">
              <a:lnSpc>
                <a:spcPct val="115000"/>
              </a:lnSpc>
              <a:spcAft>
                <a:spcPts val="1000"/>
              </a:spcAft>
            </a:pPr>
            <a:r>
              <a:rPr lang="ru-RU" i="1" dirty="0">
                <a:effectLst/>
                <a:latin typeface="Arial" panose="020B0604020202020204" pitchFamily="34" charset="0"/>
                <a:ea typeface="Times New Roman" panose="02020603050405020304" pitchFamily="18" charset="0"/>
                <a:cs typeface="Arial" panose="020B0604020202020204" pitchFamily="34" charset="0"/>
              </a:rPr>
              <a:t>Жилищно-накопительный кооператив</a:t>
            </a:r>
            <a:r>
              <a:rPr lang="ru-RU" dirty="0">
                <a:effectLst/>
                <a:latin typeface="Arial" panose="020B0604020202020204" pitchFamily="34" charset="0"/>
                <a:ea typeface="Times New Roman" panose="02020603050405020304" pitchFamily="18" charset="0"/>
                <a:cs typeface="Arial" panose="020B0604020202020204" pitchFamily="34" charset="0"/>
              </a:rPr>
              <a:t> (ЖНК) создается для приобретения комнаты, квартиры или индивидуального дома, гаража либо места для парковки. В отличие от ЖСК, который, как правило, создавался для строительства одного дома, жилищно-накопительный кооператив «работает» с разными домами, приобретая жилье для пайщиков как на первичном, так и на вторичном рынке. Кроме того, он может сам выступать в качестве застройщика или участника строительства.</a:t>
            </a:r>
          </a:p>
          <a:p>
            <a:pPr marL="450850" algn="ctr">
              <a:lnSpc>
                <a:spcPct val="107000"/>
              </a:lnSpc>
              <a:spcAft>
                <a:spcPts val="900"/>
              </a:spcAft>
            </a:pPr>
            <a:r>
              <a:rPr lang="ru-RU" sz="1100" dirty="0">
                <a:effectLst/>
                <a:ea typeface="Times New Roman" panose="02020603050405020304" pitchFamily="18" charset="0"/>
                <a:cs typeface="Calibri" panose="020F0502020204030204" pitchFamily="34" charset="0"/>
              </a:rPr>
              <a:t> </a:t>
            </a:r>
          </a:p>
          <a:p>
            <a:pPr marR="36195" algn="just">
              <a:lnSpc>
                <a:spcPct val="115000"/>
              </a:lnSpc>
              <a:spcAft>
                <a:spcPts val="0"/>
              </a:spcAft>
            </a:pPr>
            <a:r>
              <a:rPr lang="ru-RU" sz="1100" dirty="0">
                <a:effectLst/>
                <a:ea typeface="Times New Roman" panose="02020603050405020304" pitchFamily="18" charset="0"/>
                <a:cs typeface="Calibri" panose="020F0502020204030204" pitchFamily="34" charset="0"/>
              </a:rPr>
              <a:t> </a:t>
            </a: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4148667676"/>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15616" y="1790065"/>
            <a:ext cx="6912768" cy="3277870"/>
          </a:xfrm>
          <a:prstGeom prst="rect">
            <a:avLst/>
          </a:prstGeom>
          <a:ln>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8890" marR="39370" algn="just">
              <a:lnSpc>
                <a:spcPct val="115000"/>
              </a:lnSpc>
              <a:spcAft>
                <a:spcPts val="1000"/>
              </a:spcAft>
            </a:pPr>
            <a:endParaRPr lang="ru-RU" dirty="0">
              <a:effectLst/>
              <a:latin typeface="Arial" panose="020B0604020202020204" pitchFamily="34" charset="0"/>
              <a:ea typeface="Times New Roman" panose="02020603050405020304" pitchFamily="18" charset="0"/>
              <a:cs typeface="Arial" panose="020B0604020202020204" pitchFamily="34" charset="0"/>
            </a:endParaRPr>
          </a:p>
          <a:p>
            <a:pPr marL="8890" marR="39370" algn="just">
              <a:lnSpc>
                <a:spcPct val="115000"/>
              </a:lnSpc>
              <a:spcAft>
                <a:spcPts val="1000"/>
              </a:spcAft>
            </a:pPr>
            <a:endParaRPr lang="ru-RU" dirty="0">
              <a:latin typeface="Arial" panose="020B0604020202020204" pitchFamily="34" charset="0"/>
              <a:ea typeface="Times New Roman" panose="02020603050405020304" pitchFamily="18" charset="0"/>
              <a:cs typeface="Arial" panose="020B0604020202020204" pitchFamily="34" charset="0"/>
            </a:endParaRPr>
          </a:p>
          <a:p>
            <a:pPr marL="8890" marR="39370" algn="just">
              <a:lnSpc>
                <a:spcPct val="115000"/>
              </a:lnSpc>
              <a:spcAft>
                <a:spcPts val="1000"/>
              </a:spcAft>
            </a:pPr>
            <a:r>
              <a:rPr lang="ru-RU" dirty="0">
                <a:effectLst/>
                <a:latin typeface="Arial" panose="020B0604020202020204" pitchFamily="34" charset="0"/>
                <a:ea typeface="Times New Roman" panose="02020603050405020304" pitchFamily="18" charset="0"/>
                <a:cs typeface="Arial" panose="020B0604020202020204" pitchFamily="34" charset="0"/>
              </a:rPr>
              <a:t>Установлен государственный контроль за деятельностью ЖНК, за его финансовой устойчивостью и правильным направлением денег. Этот контроль возложен на Федеральную службу по финансовым рынкам (ФСФР). С целью предотвращения злоупотребления четко разделены взносы на приобретение жилья и взносы на содержание кооперативов (это разные счета и разные статьи). Законом установлен минимальный срок накопления – один год. </a:t>
            </a:r>
          </a:p>
          <a:p>
            <a:pPr marL="8890" marR="39370" algn="just">
              <a:lnSpc>
                <a:spcPct val="115000"/>
              </a:lnSpc>
              <a:spcAft>
                <a:spcPts val="1000"/>
              </a:spcAft>
            </a:pPr>
            <a:r>
              <a:rPr lang="ru-RU" sz="1400" dirty="0">
                <a:effectLst/>
                <a:latin typeface="Arial" panose="020B0604020202020204" pitchFamily="34" charset="0"/>
                <a:ea typeface="Times New Roman" panose="02020603050405020304" pitchFamily="18" charset="0"/>
                <a:cs typeface="Calibri" panose="020F0502020204030204" pitchFamily="34" charset="0"/>
              </a:rPr>
              <a:t> </a:t>
            </a:r>
            <a:endParaRPr lang="ru-RU" sz="1100" dirty="0">
              <a:effectLst/>
              <a:ea typeface="Times New Roman" panose="02020603050405020304" pitchFamily="18" charset="0"/>
              <a:cs typeface="Calibri" panose="020F0502020204030204" pitchFamily="34" charset="0"/>
            </a:endParaRPr>
          </a:p>
          <a:p>
            <a:pPr marL="450850" algn="ctr">
              <a:lnSpc>
                <a:spcPct val="107000"/>
              </a:lnSpc>
              <a:spcAft>
                <a:spcPts val="900"/>
              </a:spcAft>
            </a:pPr>
            <a:r>
              <a:rPr lang="ru-RU" sz="1100" dirty="0">
                <a:effectLst/>
                <a:ea typeface="Times New Roman" panose="02020603050405020304" pitchFamily="18" charset="0"/>
                <a:cs typeface="Calibri" panose="020F0502020204030204" pitchFamily="34" charset="0"/>
              </a:rPr>
              <a:t> </a:t>
            </a:r>
          </a:p>
          <a:p>
            <a:pPr marR="36195" algn="just">
              <a:lnSpc>
                <a:spcPct val="115000"/>
              </a:lnSpc>
              <a:spcAft>
                <a:spcPts val="0"/>
              </a:spcAft>
            </a:pPr>
            <a:r>
              <a:rPr lang="ru-RU" sz="1100" dirty="0">
                <a:effectLst/>
                <a:ea typeface="Times New Roman" panose="02020603050405020304" pitchFamily="18" charset="0"/>
                <a:cs typeface="Calibri" panose="020F0502020204030204" pitchFamily="34" charset="0"/>
              </a:rPr>
              <a:t> </a:t>
            </a: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198711037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27584" y="620688"/>
            <a:ext cx="7128792" cy="5616624"/>
          </a:xfrm>
          <a:prstGeom prst="rect">
            <a:avLst/>
          </a:prstGeom>
          <a:ln>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8890" marR="39370" algn="just">
              <a:lnSpc>
                <a:spcPct val="115000"/>
              </a:lnSpc>
              <a:spcAft>
                <a:spcPts val="1000"/>
              </a:spcAft>
            </a:pPr>
            <a:endParaRPr lang="ru-RU" sz="1400" dirty="0">
              <a:effectLst/>
              <a:latin typeface="Arial" panose="020B0604020202020204" pitchFamily="34" charset="0"/>
              <a:ea typeface="Times New Roman" panose="02020603050405020304" pitchFamily="18" charset="0"/>
              <a:cs typeface="Calibri" panose="020F0502020204030204" pitchFamily="34" charset="0"/>
            </a:endParaRPr>
          </a:p>
          <a:p>
            <a:pPr marL="8890" marR="39370" algn="just">
              <a:lnSpc>
                <a:spcPct val="115000"/>
              </a:lnSpc>
              <a:spcAft>
                <a:spcPts val="1000"/>
              </a:spcAft>
            </a:pPr>
            <a:endParaRPr lang="ru-RU" sz="1400" dirty="0">
              <a:latin typeface="Arial" panose="020B0604020202020204" pitchFamily="34" charset="0"/>
              <a:ea typeface="Times New Roman" panose="02020603050405020304" pitchFamily="18" charset="0"/>
              <a:cs typeface="Calibri" panose="020F0502020204030204" pitchFamily="34" charset="0"/>
            </a:endParaRPr>
          </a:p>
          <a:p>
            <a:pPr marL="8890" marR="39370" algn="just">
              <a:lnSpc>
                <a:spcPct val="115000"/>
              </a:lnSpc>
              <a:spcAft>
                <a:spcPts val="1000"/>
              </a:spcAft>
            </a:pPr>
            <a:r>
              <a:rPr lang="ru-RU" u="sng" dirty="0">
                <a:effectLst/>
                <a:latin typeface="Arial" panose="020B0604020202020204" pitchFamily="34" charset="0"/>
                <a:ea typeface="Times New Roman" panose="02020603050405020304" pitchFamily="18" charset="0"/>
                <a:cs typeface="Arial" panose="020B0604020202020204" pitchFamily="34" charset="0"/>
              </a:rPr>
              <a:t>Как работает жилищно-накопительная схема. </a:t>
            </a:r>
            <a:r>
              <a:rPr lang="ru-RU" dirty="0">
                <a:effectLst/>
                <a:latin typeface="Arial" panose="020B0604020202020204" pitchFamily="34" charset="0"/>
                <a:ea typeface="Times New Roman" panose="02020603050405020304" pitchFamily="18" charset="0"/>
                <a:cs typeface="Arial" panose="020B0604020202020204" pitchFamily="34" charset="0"/>
              </a:rPr>
              <a:t>По закону о ЖНК пайщик должен сначала накопить минимальную часть взноса (не менее 30% от стоимости жилья), после чего кооператив добавляет к этой сумме еще 30% из собственных средств, а на остальные 40% берет для пайщика банковский кредит и выделяет ему квартиру. Человек может сразу в нее заселиться, но, пока он полностью не рассчитается с кооперативом, квартира будет находиться в собственности ЖНК. </a:t>
            </a:r>
          </a:p>
          <a:p>
            <a:pPr marL="8890" marR="39370" algn="just">
              <a:lnSpc>
                <a:spcPct val="115000"/>
              </a:lnSpc>
              <a:spcAft>
                <a:spcPts val="1000"/>
              </a:spcAft>
            </a:pPr>
            <a:r>
              <a:rPr lang="ru-RU" dirty="0">
                <a:effectLst/>
                <a:latin typeface="Arial" panose="020B0604020202020204" pitchFamily="34" charset="0"/>
                <a:ea typeface="Times New Roman" panose="02020603050405020304" pitchFamily="18" charset="0"/>
                <a:cs typeface="Arial" panose="020B0604020202020204" pitchFamily="34" charset="0"/>
              </a:rPr>
              <a:t>Де-факто жилищно-накопительные кооперативы в России существовали и ранее, но их деятельность была урегулирована в достаточной мере. Назывались такие кооперативы по-разному, однако зарегистрированы были в форме ЖСК, хотя «работали» не с одним домом и занимались не только строительством.</a:t>
            </a:r>
          </a:p>
          <a:p>
            <a:pPr marL="8890" marR="39370" algn="just">
              <a:lnSpc>
                <a:spcPct val="115000"/>
              </a:lnSpc>
              <a:spcAft>
                <a:spcPts val="1000"/>
              </a:spcAft>
            </a:pPr>
            <a:r>
              <a:rPr lang="ru-RU" sz="1400" dirty="0">
                <a:effectLst/>
                <a:latin typeface="Arial" panose="020B0604020202020204" pitchFamily="34" charset="0"/>
                <a:ea typeface="Times New Roman" panose="02020603050405020304" pitchFamily="18" charset="0"/>
                <a:cs typeface="Calibri" panose="020F0502020204030204" pitchFamily="34" charset="0"/>
              </a:rPr>
              <a:t> </a:t>
            </a:r>
            <a:endParaRPr lang="ru-RU" sz="1100" dirty="0">
              <a:effectLst/>
              <a:ea typeface="Times New Roman" panose="02020603050405020304" pitchFamily="18" charset="0"/>
              <a:cs typeface="Calibri" panose="020F0502020204030204" pitchFamily="34" charset="0"/>
            </a:endParaRPr>
          </a:p>
          <a:p>
            <a:pPr marL="450850" algn="ctr">
              <a:lnSpc>
                <a:spcPct val="107000"/>
              </a:lnSpc>
              <a:spcAft>
                <a:spcPts val="900"/>
              </a:spcAft>
            </a:pPr>
            <a:r>
              <a:rPr lang="ru-RU" sz="1100" dirty="0">
                <a:effectLst/>
                <a:ea typeface="Times New Roman" panose="02020603050405020304" pitchFamily="18" charset="0"/>
                <a:cs typeface="Calibri" panose="020F0502020204030204" pitchFamily="34" charset="0"/>
              </a:rPr>
              <a:t> </a:t>
            </a:r>
          </a:p>
          <a:p>
            <a:pPr marR="36195" algn="just">
              <a:lnSpc>
                <a:spcPct val="115000"/>
              </a:lnSpc>
              <a:spcAft>
                <a:spcPts val="0"/>
              </a:spcAft>
            </a:pPr>
            <a:r>
              <a:rPr lang="ru-RU" sz="1100" dirty="0">
                <a:effectLst/>
                <a:ea typeface="Times New Roman" panose="02020603050405020304" pitchFamily="18" charset="0"/>
                <a:cs typeface="Calibri" panose="020F0502020204030204" pitchFamily="34" charset="0"/>
              </a:rPr>
              <a:t> </a:t>
            </a: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235637086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639570" y="1790065"/>
            <a:ext cx="5864860" cy="3277870"/>
          </a:xfrm>
          <a:prstGeom prst="rect">
            <a:avLst/>
          </a:prstGeom>
          <a:ln>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8890" marR="39370" algn="just">
              <a:lnSpc>
                <a:spcPct val="115000"/>
              </a:lnSpc>
              <a:spcAft>
                <a:spcPts val="1000"/>
              </a:spcAft>
            </a:pPr>
            <a:r>
              <a:rPr lang="ru-RU" dirty="0">
                <a:effectLst/>
                <a:latin typeface="Arial" panose="020B0604020202020204" pitchFamily="34" charset="0"/>
                <a:ea typeface="Times New Roman" panose="02020603050405020304" pitchFamily="18" charset="0"/>
                <a:cs typeface="Arial" panose="020B0604020202020204" pitchFamily="34" charset="0"/>
              </a:rPr>
              <a:t>За последние десятилетия широкое распространение получило финансирование строительства жилья за счет </a:t>
            </a:r>
            <a:r>
              <a:rPr lang="ru-RU" b="1" dirty="0">
                <a:effectLst/>
                <a:latin typeface="Arial" panose="020B0604020202020204" pitchFamily="34" charset="0"/>
                <a:ea typeface="Times New Roman" panose="02020603050405020304" pitchFamily="18" charset="0"/>
                <a:cs typeface="Arial" panose="020B0604020202020204" pitchFamily="34" charset="0"/>
              </a:rPr>
              <a:t>долевого участия </a:t>
            </a:r>
            <a:r>
              <a:rPr lang="ru-RU" dirty="0">
                <a:effectLst/>
                <a:latin typeface="Arial" panose="020B0604020202020204" pitchFamily="34" charset="0"/>
                <a:ea typeface="Times New Roman" panose="02020603050405020304" pitchFamily="18" charset="0"/>
                <a:cs typeface="Arial" panose="020B0604020202020204" pitchFamily="34" charset="0"/>
              </a:rPr>
              <a:t>в строительстве объектов недвижимости.</a:t>
            </a:r>
          </a:p>
          <a:p>
            <a:pPr marL="8890" marR="39370" algn="just">
              <a:lnSpc>
                <a:spcPct val="115000"/>
              </a:lnSpc>
              <a:spcAft>
                <a:spcPts val="1000"/>
              </a:spcAft>
            </a:pPr>
            <a:r>
              <a:rPr lang="ru-RU" dirty="0">
                <a:effectLst/>
                <a:latin typeface="Arial" panose="020B0604020202020204" pitchFamily="34" charset="0"/>
                <a:ea typeface="Times New Roman" panose="02020603050405020304" pitchFamily="18" charset="0"/>
                <a:cs typeface="Arial" panose="020B0604020202020204" pitchFamily="34" charset="0"/>
              </a:rPr>
              <a:t> </a:t>
            </a:r>
          </a:p>
          <a:p>
            <a:pPr marL="450850" algn="ctr">
              <a:lnSpc>
                <a:spcPct val="107000"/>
              </a:lnSpc>
              <a:spcAft>
                <a:spcPts val="900"/>
              </a:spcAft>
            </a:pPr>
            <a:r>
              <a:rPr lang="ru-RU" sz="1100" dirty="0">
                <a:effectLst/>
                <a:ea typeface="Times New Roman" panose="02020603050405020304" pitchFamily="18" charset="0"/>
                <a:cs typeface="Calibri" panose="020F0502020204030204" pitchFamily="34" charset="0"/>
              </a:rPr>
              <a:t> </a:t>
            </a:r>
          </a:p>
          <a:p>
            <a:pPr marR="36195" algn="just">
              <a:lnSpc>
                <a:spcPct val="115000"/>
              </a:lnSpc>
              <a:spcAft>
                <a:spcPts val="0"/>
              </a:spcAft>
            </a:pPr>
            <a:r>
              <a:rPr lang="ru-RU" sz="1100" dirty="0">
                <a:effectLst/>
                <a:ea typeface="Times New Roman" panose="02020603050405020304" pitchFamily="18" charset="0"/>
                <a:cs typeface="Calibri" panose="020F0502020204030204" pitchFamily="34" charset="0"/>
              </a:rPr>
              <a:t> </a:t>
            </a: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407266471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55576" y="1246188"/>
            <a:ext cx="7416824" cy="4365625"/>
          </a:xfrm>
          <a:prstGeom prst="rect">
            <a:avLst/>
          </a:prstGeom>
          <a:ln>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8890" marR="39370" algn="just">
              <a:lnSpc>
                <a:spcPct val="115000"/>
              </a:lnSpc>
              <a:spcAft>
                <a:spcPts val="1000"/>
              </a:spcAft>
            </a:pPr>
            <a:endParaRPr lang="ru-RU" sz="1400" dirty="0">
              <a:effectLst/>
              <a:latin typeface="Arial" panose="020B0604020202020204" pitchFamily="34" charset="0"/>
              <a:ea typeface="Times New Roman" panose="02020603050405020304" pitchFamily="18" charset="0"/>
              <a:cs typeface="Calibri" panose="020F0502020204030204" pitchFamily="34" charset="0"/>
            </a:endParaRPr>
          </a:p>
          <a:p>
            <a:pPr marL="8890" marR="39370" algn="just">
              <a:lnSpc>
                <a:spcPct val="115000"/>
              </a:lnSpc>
              <a:spcAft>
                <a:spcPts val="1000"/>
              </a:spcAft>
            </a:pPr>
            <a:endParaRPr lang="ru-RU" sz="1400" dirty="0">
              <a:latin typeface="Arial" panose="020B0604020202020204" pitchFamily="34" charset="0"/>
              <a:ea typeface="Times New Roman" panose="02020603050405020304" pitchFamily="18" charset="0"/>
              <a:cs typeface="Calibri" panose="020F0502020204030204" pitchFamily="34" charset="0"/>
            </a:endParaRPr>
          </a:p>
          <a:p>
            <a:pPr marL="8890" marR="39370" algn="just">
              <a:lnSpc>
                <a:spcPct val="115000"/>
              </a:lnSpc>
              <a:spcAft>
                <a:spcPts val="1000"/>
              </a:spcAft>
            </a:pPr>
            <a:endParaRPr lang="ru-RU" dirty="0">
              <a:effectLst/>
              <a:latin typeface="Arial" panose="020B0604020202020204" pitchFamily="34" charset="0"/>
              <a:ea typeface="Times New Roman" panose="02020603050405020304" pitchFamily="18" charset="0"/>
              <a:cs typeface="Arial" panose="020B0604020202020204" pitchFamily="34" charset="0"/>
            </a:endParaRPr>
          </a:p>
          <a:p>
            <a:pPr marL="8890" marR="39370" algn="just">
              <a:lnSpc>
                <a:spcPct val="115000"/>
              </a:lnSpc>
              <a:spcAft>
                <a:spcPts val="1000"/>
              </a:spcAft>
            </a:pPr>
            <a:r>
              <a:rPr lang="ru-RU" dirty="0">
                <a:effectLst/>
                <a:latin typeface="Arial" panose="020B0604020202020204" pitchFamily="34" charset="0"/>
                <a:ea typeface="Times New Roman" panose="02020603050405020304" pitchFamily="18" charset="0"/>
                <a:cs typeface="Arial" panose="020B0604020202020204" pitchFamily="34" charset="0"/>
              </a:rPr>
              <a:t>Федеральный закон от 30 декабря 2004 г. № 214 «Об участии в долевом строительстве многоквартирных домов и иных объектов недвижимости…» ввел в гражданский оборот новый, непоименованный в ГК РФ, вид договора – договор участия в долевом строительстве (ДДУ). </a:t>
            </a:r>
          </a:p>
          <a:p>
            <a:pPr marL="8890" marR="39370" algn="just">
              <a:lnSpc>
                <a:spcPct val="115000"/>
              </a:lnSpc>
              <a:spcAft>
                <a:spcPts val="1000"/>
              </a:spcAft>
            </a:pPr>
            <a:r>
              <a:rPr lang="ru-RU" dirty="0">
                <a:effectLst/>
                <a:latin typeface="Arial" panose="020B0604020202020204" pitchFamily="34" charset="0"/>
                <a:ea typeface="Times New Roman" panose="02020603050405020304" pitchFamily="18" charset="0"/>
                <a:cs typeface="Arial" panose="020B0604020202020204" pitchFamily="34" charset="0"/>
              </a:rPr>
              <a:t>Предметом этого договора является обязательство застройщика самостоятельно и/или с привлечением третьих лиц построить многоквартирный дом или иной объект недвижимости и по окончании строительства передать соответствующий объект долевого строительства, а другая сторона (участник долевого строительства) обязана уплатить определенную договором цену и принять объект. </a:t>
            </a:r>
          </a:p>
          <a:p>
            <a:pPr marL="8890" marR="39370" algn="just">
              <a:lnSpc>
                <a:spcPct val="115000"/>
              </a:lnSpc>
              <a:spcAft>
                <a:spcPts val="1000"/>
              </a:spcAft>
            </a:pPr>
            <a:r>
              <a:rPr lang="ru-RU" dirty="0">
                <a:effectLst/>
                <a:latin typeface="Arial" panose="020B0604020202020204" pitchFamily="34" charset="0"/>
                <a:ea typeface="Times New Roman" panose="02020603050405020304" pitchFamily="18" charset="0"/>
                <a:cs typeface="Arial" panose="020B0604020202020204" pitchFamily="34" charset="0"/>
              </a:rPr>
              <a:t> </a:t>
            </a:r>
          </a:p>
          <a:p>
            <a:pPr marL="8890" marR="39370" algn="just">
              <a:lnSpc>
                <a:spcPct val="115000"/>
              </a:lnSpc>
              <a:spcAft>
                <a:spcPts val="1000"/>
              </a:spcAft>
            </a:pPr>
            <a:r>
              <a:rPr lang="ru-RU" sz="1400" dirty="0">
                <a:effectLst/>
                <a:latin typeface="Arial" panose="020B0604020202020204" pitchFamily="34" charset="0"/>
                <a:ea typeface="Times New Roman" panose="02020603050405020304" pitchFamily="18" charset="0"/>
                <a:cs typeface="Calibri" panose="020F0502020204030204" pitchFamily="34" charset="0"/>
              </a:rPr>
              <a:t> </a:t>
            </a:r>
            <a:endParaRPr lang="ru-RU" sz="1100" dirty="0">
              <a:effectLst/>
              <a:ea typeface="Times New Roman" panose="02020603050405020304" pitchFamily="18" charset="0"/>
              <a:cs typeface="Calibri" panose="020F0502020204030204" pitchFamily="34" charset="0"/>
            </a:endParaRPr>
          </a:p>
          <a:p>
            <a:pPr marL="8890" marR="39370" algn="just">
              <a:lnSpc>
                <a:spcPct val="115000"/>
              </a:lnSpc>
              <a:spcAft>
                <a:spcPts val="1000"/>
              </a:spcAft>
            </a:pPr>
            <a:r>
              <a:rPr lang="ru-RU" sz="1400" dirty="0">
                <a:effectLst/>
                <a:latin typeface="Arial" panose="020B0604020202020204" pitchFamily="34" charset="0"/>
                <a:ea typeface="Times New Roman" panose="02020603050405020304" pitchFamily="18" charset="0"/>
                <a:cs typeface="Calibri" panose="020F0502020204030204" pitchFamily="34" charset="0"/>
              </a:rPr>
              <a:t> </a:t>
            </a:r>
            <a:endParaRPr lang="ru-RU" sz="1100" dirty="0">
              <a:effectLst/>
              <a:ea typeface="Times New Roman" panose="02020603050405020304" pitchFamily="18" charset="0"/>
              <a:cs typeface="Calibri" panose="020F0502020204030204" pitchFamily="34" charset="0"/>
            </a:endParaRPr>
          </a:p>
          <a:p>
            <a:pPr marL="450850" algn="ctr">
              <a:lnSpc>
                <a:spcPct val="107000"/>
              </a:lnSpc>
              <a:spcAft>
                <a:spcPts val="900"/>
              </a:spcAft>
            </a:pPr>
            <a:r>
              <a:rPr lang="ru-RU" sz="1100" dirty="0">
                <a:effectLst/>
                <a:ea typeface="Times New Roman" panose="02020603050405020304" pitchFamily="18" charset="0"/>
                <a:cs typeface="Calibri" panose="020F0502020204030204" pitchFamily="34" charset="0"/>
              </a:rPr>
              <a:t> </a:t>
            </a:r>
          </a:p>
          <a:p>
            <a:pPr marR="36195" algn="just">
              <a:lnSpc>
                <a:spcPct val="115000"/>
              </a:lnSpc>
              <a:spcAft>
                <a:spcPts val="0"/>
              </a:spcAft>
            </a:pPr>
            <a:r>
              <a:rPr lang="ru-RU" sz="1100" dirty="0">
                <a:effectLst/>
                <a:ea typeface="Times New Roman" panose="02020603050405020304" pitchFamily="18" charset="0"/>
                <a:cs typeface="Calibri" panose="020F0502020204030204" pitchFamily="34" charset="0"/>
              </a:rPr>
              <a:t> </a:t>
            </a: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1854164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47664" y="1556792"/>
            <a:ext cx="5688632" cy="1903726"/>
          </a:xfrm>
          <a:prstGeom prst="rect">
            <a:avLst/>
          </a:prstGeom>
        </p:spPr>
        <p:txBody>
          <a:bodyPr wrap="square">
            <a:spAutoFit/>
          </a:bodyPr>
          <a:lstStyle/>
          <a:p>
            <a:pPr algn="just">
              <a:lnSpc>
                <a:spcPct val="107000"/>
              </a:lnSpc>
              <a:spcAft>
                <a:spcPts val="800"/>
              </a:spcAft>
            </a:pPr>
            <a:r>
              <a:rPr lang="ru-RU" sz="2200" dirty="0">
                <a:latin typeface="Arial" panose="020B0604020202020204" pitchFamily="34" charset="0"/>
                <a:ea typeface="Times New Roman" panose="02020603050405020304" pitchFamily="18" charset="0"/>
                <a:cs typeface="Arial" panose="020B0604020202020204" pitchFamily="34" charset="0"/>
              </a:rPr>
              <a:t>В современной теории и практике рынка недвижимости в США различают такие понятия, как </a:t>
            </a:r>
            <a:r>
              <a:rPr lang="ru-RU" sz="2200" i="1" dirty="0">
                <a:latin typeface="Arial" panose="020B0604020202020204" pitchFamily="34" charset="0"/>
                <a:ea typeface="Times New Roman" panose="02020603050405020304" pitchFamily="18" charset="0"/>
                <a:cs typeface="Arial" panose="020B0604020202020204" pitchFamily="34" charset="0"/>
              </a:rPr>
              <a:t>физический объект</a:t>
            </a:r>
            <a:r>
              <a:rPr lang="ru-RU" sz="2200" dirty="0">
                <a:latin typeface="Arial" panose="020B0604020202020204" pitchFamily="34" charset="0"/>
                <a:ea typeface="Times New Roman" panose="02020603050405020304" pitchFamily="18" charset="0"/>
                <a:cs typeface="Arial" panose="020B0604020202020204" pitchFamily="34" charset="0"/>
              </a:rPr>
              <a:t>  и </a:t>
            </a:r>
            <a:r>
              <a:rPr lang="ru-RU" sz="2200" i="1" dirty="0">
                <a:latin typeface="Arial" panose="020B0604020202020204" pitchFamily="34" charset="0"/>
                <a:ea typeface="Times New Roman" panose="02020603050405020304" pitchFamily="18" charset="0"/>
                <a:cs typeface="Arial" panose="020B0604020202020204" pitchFamily="34" charset="0"/>
              </a:rPr>
              <a:t>правовые отношения</a:t>
            </a:r>
            <a:r>
              <a:rPr lang="ru-RU" sz="2200" dirty="0">
                <a:latin typeface="Arial" panose="020B0604020202020204" pitchFamily="34" charset="0"/>
                <a:ea typeface="Times New Roman" panose="02020603050405020304" pitchFamily="18" charset="0"/>
                <a:cs typeface="Arial" panose="020B0604020202020204" pitchFamily="34" charset="0"/>
              </a:rPr>
              <a:t> (вещные права), связанные с недвижимостью. </a:t>
            </a:r>
            <a:endParaRPr lang="ru-RU" sz="22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179387059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83568" y="260648"/>
            <a:ext cx="7488832" cy="5904656"/>
          </a:xfrm>
          <a:prstGeom prst="rect">
            <a:avLst/>
          </a:prstGeom>
          <a:ln>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8890" marR="39370" algn="just">
              <a:lnSpc>
                <a:spcPct val="115000"/>
              </a:lnSpc>
              <a:spcAft>
                <a:spcPts val="1000"/>
              </a:spcAft>
            </a:pPr>
            <a:r>
              <a:rPr lang="ru-RU" sz="1600" dirty="0">
                <a:effectLst/>
                <a:latin typeface="Arial" panose="020B0604020202020204" pitchFamily="34" charset="0"/>
                <a:ea typeface="Times New Roman" panose="02020603050405020304" pitchFamily="18" charset="0"/>
                <a:cs typeface="Arial" panose="020B0604020202020204" pitchFamily="34" charset="0"/>
              </a:rPr>
              <a:t>ДДУ заключается в письменной форме. Этот договор, как и соглашение об уступке прав, вытекающее из него, подлежит государственной регистрации. </a:t>
            </a:r>
          </a:p>
          <a:p>
            <a:pPr marL="8890" marR="39370" algn="just">
              <a:lnSpc>
                <a:spcPct val="115000"/>
              </a:lnSpc>
              <a:spcAft>
                <a:spcPts val="1000"/>
              </a:spcAft>
            </a:pPr>
            <a:r>
              <a:rPr lang="ru-RU" sz="1600" dirty="0">
                <a:effectLst/>
                <a:latin typeface="Arial" panose="020B0604020202020204" pitchFamily="34" charset="0"/>
                <a:ea typeface="Times New Roman" panose="02020603050405020304" pitchFamily="18" charset="0"/>
                <a:cs typeface="Arial" panose="020B0604020202020204" pitchFamily="34" charset="0"/>
              </a:rPr>
              <a:t>Особые требования закон предъявляет к действиям застройщика, предшествующим заключению ДДУ. Застройщик вправе привлекать денежные средства участников долевого строительства только при соблюдении им следующих требований нового закона: </a:t>
            </a:r>
          </a:p>
          <a:p>
            <a:pPr marL="342900" marR="39370" lvl="0" indent="-342900" algn="just">
              <a:lnSpc>
                <a:spcPct val="115000"/>
              </a:lnSpc>
              <a:spcAft>
                <a:spcPts val="1000"/>
              </a:spcAft>
              <a:buFont typeface="Symbol" panose="05050102010706020507" pitchFamily="18" charset="2"/>
              <a:buChar char=""/>
            </a:pPr>
            <a:r>
              <a:rPr lang="ru-RU" sz="1600" dirty="0">
                <a:effectLst/>
                <a:latin typeface="Arial" panose="020B0604020202020204" pitchFamily="34" charset="0"/>
                <a:ea typeface="Times New Roman" panose="02020603050405020304" pitchFamily="18" charset="0"/>
                <a:cs typeface="Arial" panose="020B0604020202020204" pitchFamily="34" charset="0"/>
              </a:rPr>
              <a:t>получения разрешения на строительство; </a:t>
            </a:r>
          </a:p>
          <a:p>
            <a:pPr marL="342900" marR="39370" lvl="0" indent="-342900" algn="just">
              <a:lnSpc>
                <a:spcPct val="115000"/>
              </a:lnSpc>
              <a:spcAft>
                <a:spcPts val="1000"/>
              </a:spcAft>
              <a:buFont typeface="Symbol" panose="05050102010706020507" pitchFamily="18" charset="2"/>
              <a:buChar char=""/>
            </a:pPr>
            <a:r>
              <a:rPr lang="ru-RU" sz="1600" dirty="0">
                <a:effectLst/>
                <a:latin typeface="Arial" panose="020B0604020202020204" pitchFamily="34" charset="0"/>
                <a:ea typeface="Times New Roman" panose="02020603050405020304" pitchFamily="18" charset="0"/>
                <a:cs typeface="Arial" panose="020B0604020202020204" pitchFamily="34" charset="0"/>
              </a:rPr>
              <a:t>опубликования проектной декларации и/или размещения ее в информационно-телекоммуникационных сетях общего пользования;</a:t>
            </a:r>
          </a:p>
          <a:p>
            <a:pPr marL="342900" marR="39370" lvl="0" indent="-342900" algn="just">
              <a:lnSpc>
                <a:spcPct val="115000"/>
              </a:lnSpc>
              <a:spcAft>
                <a:spcPts val="1000"/>
              </a:spcAft>
              <a:buFont typeface="Symbol" panose="05050102010706020507" pitchFamily="18" charset="2"/>
              <a:buChar char=""/>
            </a:pPr>
            <a:r>
              <a:rPr lang="ru-RU" sz="1600" dirty="0">
                <a:effectLst/>
                <a:latin typeface="Arial" panose="020B0604020202020204" pitchFamily="34" charset="0"/>
                <a:ea typeface="Times New Roman" panose="02020603050405020304" pitchFamily="18" charset="0"/>
                <a:cs typeface="Arial" panose="020B0604020202020204" pitchFamily="34" charset="0"/>
              </a:rPr>
              <a:t>предоставления проектной декларации в орган, осуществляющий государственную регистрацию прав на недвижимое имущество и сделок с ним, а также в орган, уполномоченный Правительством РФ осуществлять государственное регулирование, контроль и надзор в области долевого строительства объектов недвижимости; </a:t>
            </a:r>
          </a:p>
          <a:p>
            <a:pPr marL="342900" marR="39370" lvl="0" indent="-342900" algn="just">
              <a:lnSpc>
                <a:spcPct val="115000"/>
              </a:lnSpc>
              <a:spcAft>
                <a:spcPts val="1000"/>
              </a:spcAft>
              <a:buFont typeface="Symbol" panose="05050102010706020507" pitchFamily="18" charset="2"/>
              <a:buChar char=""/>
            </a:pPr>
            <a:r>
              <a:rPr lang="ru-RU" sz="1600" dirty="0">
                <a:effectLst/>
                <a:latin typeface="Arial" panose="020B0604020202020204" pitchFamily="34" charset="0"/>
                <a:ea typeface="Times New Roman" panose="02020603050405020304" pitchFamily="18" charset="0"/>
                <a:cs typeface="Arial" panose="020B0604020202020204" pitchFamily="34" charset="0"/>
              </a:rPr>
              <a:t>осуществления государственной регистрации права собственности застройщика или договора аренды земельного участка, предоставленного для строительства. </a:t>
            </a: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82541431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47664" y="1628800"/>
            <a:ext cx="5760640" cy="1754326"/>
          </a:xfrm>
          <a:prstGeom prst="rect">
            <a:avLst/>
          </a:prstGeom>
        </p:spPr>
        <p:txBody>
          <a:bodyPr wrap="square">
            <a:spAutoFit/>
          </a:bodyPr>
          <a:lstStyle/>
          <a:p>
            <a:pPr marL="8890" marR="39370" indent="444500" algn="just"/>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Разрешение на строительство выдается уполномоченными федеральным органом исполнительной власти, органом исполнительной власти субъекта Российской Федерации или органом местного самоуправления, в зависимости от градостроительного регламента. </a:t>
            </a:r>
            <a:endParaRPr lang="ru-RU"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4167542620"/>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99592" y="1340768"/>
            <a:ext cx="6604838" cy="3356645"/>
          </a:xfrm>
          <a:prstGeom prst="rect">
            <a:avLst/>
          </a:prstGeom>
          <a:ln>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180340" marR="39370" algn="just">
              <a:lnSpc>
                <a:spcPct val="115000"/>
              </a:lnSpc>
              <a:spcAft>
                <a:spcPts val="1000"/>
              </a:spcAft>
            </a:pPr>
            <a:r>
              <a:rPr lang="ru-RU" dirty="0">
                <a:effectLst/>
                <a:latin typeface="Arial" panose="020B0604020202020204" pitchFamily="34" charset="0"/>
                <a:ea typeface="Times New Roman" panose="02020603050405020304" pitchFamily="18" charset="0"/>
                <a:cs typeface="Arial" panose="020B0604020202020204" pitchFamily="34" charset="0"/>
              </a:rPr>
              <a:t>Застройщик – это юридическое лицо, независимо от его организационно-правовой формы, или индивидуальный предприниматель, имеющие в собственности или на праве аренды земельный участок и привлекающие денежные средства участников долевого строительства в соответствии с Федеральным законом для строительства (создания) на этом земельном участке многоквартирных домов и/или иных объектов недвижимости на основании полученного разрешения на строительство.</a:t>
            </a:r>
          </a:p>
          <a:p>
            <a:pPr marR="36195" algn="just">
              <a:lnSpc>
                <a:spcPct val="115000"/>
              </a:lnSpc>
              <a:spcAft>
                <a:spcPts val="0"/>
              </a:spcAft>
            </a:pPr>
            <a:r>
              <a:rPr lang="ru-RU" dirty="0">
                <a:effectLst/>
                <a:latin typeface="Arial" panose="020B0604020202020204" pitchFamily="34" charset="0"/>
                <a:ea typeface="Times New Roman" panose="02020603050405020304" pitchFamily="18" charset="0"/>
                <a:cs typeface="Arial" panose="020B0604020202020204" pitchFamily="34" charset="0"/>
              </a:rPr>
              <a:t> </a:t>
            </a: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1520534779"/>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639570" y="908720"/>
            <a:ext cx="5864860" cy="3788693"/>
          </a:xfrm>
          <a:prstGeom prst="rect">
            <a:avLst/>
          </a:prstGeom>
          <a:ln>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180340" marR="39370" algn="just">
              <a:lnSpc>
                <a:spcPct val="115000"/>
              </a:lnSpc>
              <a:spcAft>
                <a:spcPts val="1000"/>
              </a:spcAft>
            </a:pPr>
            <a:r>
              <a:rPr lang="ru-RU" sz="1600" i="1" dirty="0">
                <a:effectLst/>
                <a:latin typeface="Arial" panose="020B0604020202020204" pitchFamily="34" charset="0"/>
                <a:ea typeface="Times New Roman" panose="02020603050405020304" pitchFamily="18" charset="0"/>
                <a:cs typeface="Calibri" panose="020F0502020204030204" pitchFamily="34" charset="0"/>
              </a:rPr>
              <a:t>Объект долевого строительства</a:t>
            </a:r>
            <a:r>
              <a:rPr lang="ru-RU" sz="1600" dirty="0">
                <a:effectLst/>
                <a:latin typeface="Arial" panose="020B0604020202020204" pitchFamily="34" charset="0"/>
                <a:ea typeface="Times New Roman" panose="02020603050405020304" pitchFamily="18" charset="0"/>
                <a:cs typeface="Calibri" panose="020F0502020204030204" pitchFamily="34" charset="0"/>
              </a:rPr>
              <a:t> – это жилое или нежилое помещение, подлежащее передаче участнику долевого строительства после получения разрешения на ввод в эксплуатацию многоквартирного дома и/или иного объекта недвижимости и входящее в состав указанного многоквартирного дома и/или иного объекта недвижимости, строящегося (создаваемого) также с привлечением денежных средств участника долевого строительства</a:t>
            </a:r>
            <a:r>
              <a:rPr lang="ru-RU" sz="1400" dirty="0">
                <a:effectLst/>
                <a:latin typeface="Arial" panose="020B0604020202020204" pitchFamily="34" charset="0"/>
                <a:ea typeface="Times New Roman" panose="02020603050405020304" pitchFamily="18" charset="0"/>
                <a:cs typeface="Calibri" panose="020F0502020204030204" pitchFamily="34" charset="0"/>
              </a:rPr>
              <a:t>. </a:t>
            </a:r>
            <a:endParaRPr lang="ru-RU" sz="1100" dirty="0">
              <a:effectLst/>
              <a:ea typeface="Times New Roman" panose="02020603050405020304" pitchFamily="18" charset="0"/>
              <a:cs typeface="Calibri" panose="020F0502020204030204" pitchFamily="34" charset="0"/>
            </a:endParaRPr>
          </a:p>
          <a:p>
            <a:pPr marL="180340" marR="39370" algn="just">
              <a:lnSpc>
                <a:spcPct val="115000"/>
              </a:lnSpc>
              <a:spcAft>
                <a:spcPts val="1000"/>
              </a:spcAft>
            </a:pPr>
            <a:r>
              <a:rPr lang="ru-RU" sz="1400" dirty="0">
                <a:effectLst/>
                <a:latin typeface="Arial" panose="020B0604020202020204" pitchFamily="34" charset="0"/>
                <a:ea typeface="Times New Roman" panose="02020603050405020304" pitchFamily="18" charset="0"/>
                <a:cs typeface="Calibri" panose="020F0502020204030204" pitchFamily="34" charset="0"/>
              </a:rPr>
              <a:t> </a:t>
            </a:r>
            <a:endParaRPr lang="ru-RU" sz="1100" dirty="0">
              <a:effectLst/>
              <a:ea typeface="Times New Roman" panose="02020603050405020304" pitchFamily="18" charset="0"/>
              <a:cs typeface="Calibri" panose="020F0502020204030204" pitchFamily="34" charset="0"/>
            </a:endParaRPr>
          </a:p>
          <a:p>
            <a:pPr marR="36195" algn="just">
              <a:lnSpc>
                <a:spcPct val="115000"/>
              </a:lnSpc>
              <a:spcAft>
                <a:spcPts val="0"/>
              </a:spcAft>
            </a:pPr>
            <a:r>
              <a:rPr lang="ru-RU" sz="1100" dirty="0">
                <a:effectLst/>
                <a:ea typeface="Times New Roman" panose="02020603050405020304" pitchFamily="18" charset="0"/>
                <a:cs typeface="Calibri" panose="020F0502020204030204" pitchFamily="34" charset="0"/>
              </a:rPr>
              <a:t> </a:t>
            </a: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1209084037"/>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331640" y="1124744"/>
            <a:ext cx="6316806" cy="3245485"/>
          </a:xfrm>
          <a:prstGeom prst="rect">
            <a:avLst/>
          </a:prstGeom>
          <a:ln>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180340" marR="39370" algn="just">
              <a:lnSpc>
                <a:spcPct val="115000"/>
              </a:lnSpc>
              <a:spcAft>
                <a:spcPts val="1000"/>
              </a:spcAft>
            </a:pPr>
            <a:r>
              <a:rPr lang="ru-RU" sz="1400" i="1" dirty="0">
                <a:effectLst/>
                <a:latin typeface="Arial" panose="020B0604020202020204" pitchFamily="34" charset="0"/>
                <a:ea typeface="Times New Roman" panose="02020603050405020304" pitchFamily="18" charset="0"/>
                <a:cs typeface="Calibri" panose="020F0502020204030204" pitchFamily="34" charset="0"/>
              </a:rPr>
              <a:t> </a:t>
            </a:r>
            <a:endParaRPr lang="ru-RU" sz="1100" dirty="0">
              <a:effectLst/>
              <a:ea typeface="Times New Roman" panose="02020603050405020304" pitchFamily="18" charset="0"/>
              <a:cs typeface="Calibri" panose="020F0502020204030204" pitchFamily="34" charset="0"/>
            </a:endParaRPr>
          </a:p>
          <a:p>
            <a:pPr marL="180340" marR="39370" algn="just">
              <a:lnSpc>
                <a:spcPct val="115000"/>
              </a:lnSpc>
              <a:spcAft>
                <a:spcPts val="1000"/>
              </a:spcAft>
            </a:pPr>
            <a:r>
              <a:rPr lang="ru-RU" i="1" dirty="0">
                <a:effectLst/>
                <a:latin typeface="Arial" panose="020B0604020202020204" pitchFamily="34" charset="0"/>
                <a:ea typeface="Times New Roman" panose="02020603050405020304" pitchFamily="18" charset="0"/>
                <a:cs typeface="Calibri" panose="020F0502020204030204" pitchFamily="34" charset="0"/>
              </a:rPr>
              <a:t>Проектная декларация </a:t>
            </a:r>
            <a:r>
              <a:rPr lang="ru-RU" dirty="0">
                <a:effectLst/>
                <a:latin typeface="Arial" panose="020B0604020202020204" pitchFamily="34" charset="0"/>
                <a:ea typeface="Times New Roman" panose="02020603050405020304" pitchFamily="18" charset="0"/>
                <a:cs typeface="Calibri" panose="020F0502020204030204" pitchFamily="34" charset="0"/>
              </a:rPr>
              <a:t>должна включать в себя информацию о застройщике: фирменное наименование, место нахождения застройщика, режим работы, государственную регистрацию, сведения об учредителях, о величине собственных денежных средств, финансовом результате текущего года и т. п.</a:t>
            </a:r>
            <a:endParaRPr lang="ru-RU" dirty="0">
              <a:effectLst/>
              <a:ea typeface="Times New Roman" panose="02020603050405020304" pitchFamily="18" charset="0"/>
              <a:cs typeface="Calibri" panose="020F0502020204030204" pitchFamily="34" charset="0"/>
            </a:endParaRPr>
          </a:p>
          <a:p>
            <a:pPr marR="36195" algn="just">
              <a:lnSpc>
                <a:spcPct val="115000"/>
              </a:lnSpc>
              <a:spcAft>
                <a:spcPts val="0"/>
              </a:spcAft>
            </a:pPr>
            <a:r>
              <a:rPr lang="ru-RU" dirty="0">
                <a:effectLst/>
                <a:ea typeface="Times New Roman" panose="02020603050405020304" pitchFamily="18" charset="0"/>
                <a:cs typeface="Calibri" panose="020F0502020204030204" pitchFamily="34" charset="0"/>
              </a:rPr>
              <a:t> </a:t>
            </a: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296248506"/>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75656" y="2828836"/>
            <a:ext cx="6408712" cy="1015663"/>
          </a:xfrm>
          <a:prstGeom prst="rect">
            <a:avLst/>
          </a:prstGeom>
        </p:spPr>
        <p:txBody>
          <a:bodyPr wrap="square">
            <a:spAutoFit/>
          </a:bodyPr>
          <a:lstStyle/>
          <a:p>
            <a:pPr algn="just"/>
            <a:r>
              <a:rPr lang="ru-RU"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Застройщик обязан передать участнику долевого строительства объект, качество которого соответствует условиям договора. </a:t>
            </a:r>
            <a:endParaRPr lang="ru-RU" sz="2000" dirty="0">
              <a:latin typeface="Arial" panose="020B0604020202020204" pitchFamily="34"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45391573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71600" y="908720"/>
            <a:ext cx="6912768" cy="3834896"/>
          </a:xfrm>
          <a:prstGeom prst="rect">
            <a:avLst/>
          </a:prstGeom>
        </p:spPr>
        <p:txBody>
          <a:bodyPr wrap="square">
            <a:spAutoFit/>
          </a:bodyPr>
          <a:lstStyle/>
          <a:p>
            <a:pPr marL="493395" marR="37465" indent="444500" algn="just">
              <a:lnSpc>
                <a:spcPct val="152000"/>
              </a:lnSpc>
              <a:spcAft>
                <a:spcPts val="20"/>
              </a:spcAft>
            </a:pPr>
            <a:r>
              <a:rPr lang="ru-RU"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Предоставленный для строительства объекта недвижимости земельный участок, принадлежащий застройщику на праве собственности или праве аренды на него, и строящийся на этом земельном участке объект недвижимости в силу закона считаются находящимися в залоге у дольщиков с момента государственной регистрации договора участия в долевом строительстве. </a:t>
            </a:r>
            <a:endParaRPr lang="ru-RU"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422500351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71600" y="404664"/>
            <a:ext cx="7272808" cy="4647079"/>
          </a:xfrm>
          <a:prstGeom prst="rect">
            <a:avLst/>
          </a:prstGeom>
          <a:ln>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6985" marR="39370">
              <a:lnSpc>
                <a:spcPct val="115000"/>
              </a:lnSpc>
              <a:spcAft>
                <a:spcPts val="0"/>
              </a:spcAft>
            </a:pPr>
            <a:r>
              <a:rPr lang="ru-RU" dirty="0">
                <a:effectLst/>
                <a:latin typeface="Arial" panose="020B0604020202020204" pitchFamily="34" charset="0"/>
                <a:ea typeface="Times New Roman" panose="02020603050405020304" pitchFamily="18" charset="0"/>
                <a:cs typeface="Arial" panose="020B0604020202020204" pitchFamily="34" charset="0"/>
              </a:rPr>
              <a:t>Указанным залогом обеспечивается исполнение следующих обязательств застройщика по договору: </a:t>
            </a:r>
          </a:p>
          <a:p>
            <a:pPr marL="342900" marR="39370" lvl="0" indent="-342900" algn="just" fontAlgn="base">
              <a:lnSpc>
                <a:spcPct val="115000"/>
              </a:lnSpc>
              <a:spcAft>
                <a:spcPts val="0"/>
              </a:spcAft>
              <a:buClr>
                <a:srgbClr val="000000"/>
              </a:buClr>
              <a:buSzPts val="1400"/>
              <a:buFont typeface="+mj-lt"/>
              <a:buAutoNum type="arabicParenR"/>
            </a:pPr>
            <a:r>
              <a:rPr lang="ru-RU" u="none" strike="noStrike" dirty="0">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возврат денежных средств, внесенных участником долевого строительства, в случаях, предусмотренных законом и/или договором; </a:t>
            </a:r>
          </a:p>
          <a:p>
            <a:pPr marL="342900" marR="39370" lvl="0" indent="-342900" algn="just" fontAlgn="base">
              <a:lnSpc>
                <a:spcPct val="115000"/>
              </a:lnSpc>
              <a:spcAft>
                <a:spcPts val="0"/>
              </a:spcAft>
              <a:buClr>
                <a:srgbClr val="000000"/>
              </a:buClr>
              <a:buSzPts val="1400"/>
              <a:buFont typeface="+mj-lt"/>
              <a:buAutoNum type="arabicParenR"/>
            </a:pPr>
            <a:r>
              <a:rPr lang="ru-RU" u="none" strike="noStrike" dirty="0">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уплата дольщику денежных средств, причитающихся ему в возмещение убытков и/или в качестве неустойки (штрафа, пеней) вследствие неисполнения или ненадлежащего исполнения обязательства по передаче участнику долевого строительства объекта долевого строительства, и иных денежных средств, причитающихся ему в соответствии с договором или законом. </a:t>
            </a:r>
          </a:p>
          <a:p>
            <a:pPr marL="180340" marR="39370" algn="just">
              <a:lnSpc>
                <a:spcPct val="115000"/>
              </a:lnSpc>
              <a:spcAft>
                <a:spcPts val="1000"/>
              </a:spcAft>
            </a:pPr>
            <a:r>
              <a:rPr lang="ru-RU" i="1" dirty="0">
                <a:effectLst/>
                <a:latin typeface="Arial" panose="020B0604020202020204" pitchFamily="34" charset="0"/>
                <a:ea typeface="Times New Roman" panose="02020603050405020304" pitchFamily="18" charset="0"/>
                <a:cs typeface="Arial" panose="020B0604020202020204" pitchFamily="34" charset="0"/>
              </a:rPr>
              <a:t> </a:t>
            </a:r>
            <a:endParaRPr lang="ru-RU" dirty="0">
              <a:effectLst/>
              <a:latin typeface="Arial" panose="020B0604020202020204" pitchFamily="34" charset="0"/>
              <a:ea typeface="Times New Roman" panose="02020603050405020304" pitchFamily="18" charset="0"/>
              <a:cs typeface="Arial" panose="020B0604020202020204" pitchFamily="34" charset="0"/>
            </a:endParaRPr>
          </a:p>
          <a:p>
            <a:pPr marR="36195" algn="just">
              <a:lnSpc>
                <a:spcPct val="115000"/>
              </a:lnSpc>
              <a:spcAft>
                <a:spcPts val="0"/>
              </a:spcAft>
            </a:pPr>
            <a:r>
              <a:rPr lang="ru-RU" sz="1100" dirty="0">
                <a:effectLst/>
                <a:ea typeface="Times New Roman" panose="02020603050405020304" pitchFamily="18" charset="0"/>
                <a:cs typeface="Calibri" panose="020F0502020204030204" pitchFamily="34" charset="0"/>
              </a:rPr>
              <a:t> </a:t>
            </a: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3264806475"/>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99592" y="980728"/>
            <a:ext cx="6912768" cy="3401695"/>
          </a:xfrm>
          <a:prstGeom prst="rect">
            <a:avLst/>
          </a:prstGeom>
          <a:ln>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6350" marR="41910" indent="353695" algn="just">
              <a:lnSpc>
                <a:spcPct val="110000"/>
              </a:lnSpc>
              <a:spcAft>
                <a:spcPts val="665"/>
              </a:spcAft>
            </a:pPr>
            <a:r>
              <a:rPr lang="ru-RU" dirty="0">
                <a:effectLst/>
                <a:latin typeface="Arial" panose="020B0604020202020204" pitchFamily="34" charset="0"/>
                <a:ea typeface="Times New Roman" panose="02020603050405020304" pitchFamily="18" charset="0"/>
                <a:cs typeface="Arial" panose="020B0604020202020204" pitchFamily="34" charset="0"/>
              </a:rPr>
              <a:t>Строительные организации разрабатывают альтернативные схемы финансирования строительства жилья: </a:t>
            </a:r>
          </a:p>
          <a:p>
            <a:pPr marL="8890" marR="39370" indent="353695" algn="just">
              <a:lnSpc>
                <a:spcPct val="115000"/>
              </a:lnSpc>
              <a:spcAft>
                <a:spcPts val="1000"/>
              </a:spcAft>
            </a:pPr>
            <a:r>
              <a:rPr lang="ru-RU" dirty="0">
                <a:effectLst/>
                <a:latin typeface="Arial" panose="020B0604020202020204" pitchFamily="34" charset="0"/>
                <a:ea typeface="Times New Roman" panose="02020603050405020304" pitchFamily="18" charset="0"/>
                <a:cs typeface="Arial" panose="020B0604020202020204" pitchFamily="34" charset="0"/>
              </a:rPr>
              <a:t>а) предварительный договор купли-продажи квартиры с последующим заключением основного договора купли-продажи после того, как дом будет введен в эксплуатацию; </a:t>
            </a:r>
          </a:p>
          <a:p>
            <a:pPr marL="8890" marR="39370" indent="353695" algn="just">
              <a:lnSpc>
                <a:spcPct val="115000"/>
              </a:lnSpc>
              <a:spcAft>
                <a:spcPts val="1000"/>
              </a:spcAft>
            </a:pPr>
            <a:r>
              <a:rPr lang="ru-RU" dirty="0">
                <a:effectLst/>
                <a:latin typeface="Arial" panose="020B0604020202020204" pitchFamily="34" charset="0"/>
                <a:ea typeface="Times New Roman" panose="02020603050405020304" pitchFamily="18" charset="0"/>
                <a:cs typeface="Arial" panose="020B0604020202020204" pitchFamily="34" charset="0"/>
              </a:rPr>
              <a:t>б) приобретение векселя на сумму стоимости квартиры с одновременным заключением договора о намерениях, в котором указано, что по истечении срока векселя (примерно в течение полугода после сдачи дома госкомиссии) будет заключен договор переуступки прав. </a:t>
            </a:r>
          </a:p>
          <a:p>
            <a:pPr marL="90170" marR="39370" algn="just">
              <a:lnSpc>
                <a:spcPct val="115000"/>
              </a:lnSpc>
              <a:spcAft>
                <a:spcPts val="0"/>
              </a:spcAft>
            </a:pPr>
            <a:r>
              <a:rPr lang="ru-RU" dirty="0">
                <a:effectLst/>
                <a:latin typeface="Arial" panose="020B0604020202020204" pitchFamily="34" charset="0"/>
                <a:ea typeface="Times New Roman" panose="02020603050405020304" pitchFamily="18" charset="0"/>
                <a:cs typeface="Arial" panose="020B0604020202020204" pitchFamily="34" charset="0"/>
              </a:rPr>
              <a:t> </a:t>
            </a:r>
          </a:p>
          <a:p>
            <a:pPr marR="36195" algn="just">
              <a:lnSpc>
                <a:spcPct val="115000"/>
              </a:lnSpc>
              <a:spcAft>
                <a:spcPts val="0"/>
              </a:spcAft>
            </a:pPr>
            <a:r>
              <a:rPr lang="ru-RU" sz="1100" dirty="0">
                <a:effectLst/>
                <a:ea typeface="Times New Roman" panose="02020603050405020304" pitchFamily="18" charset="0"/>
                <a:cs typeface="Calibri" panose="020F0502020204030204" pitchFamily="34" charset="0"/>
              </a:rPr>
              <a:t> </a:t>
            </a: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1042919252"/>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331640" y="846455"/>
            <a:ext cx="6624736" cy="5165090"/>
          </a:xfrm>
          <a:prstGeom prst="rect">
            <a:avLst/>
          </a:prstGeom>
          <a:ln>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8890" marR="39370" algn="just">
              <a:lnSpc>
                <a:spcPct val="115000"/>
              </a:lnSpc>
              <a:spcAft>
                <a:spcPts val="1000"/>
              </a:spcAft>
            </a:pPr>
            <a:r>
              <a:rPr lang="ru-RU" sz="1600" dirty="0">
                <a:effectLst/>
                <a:latin typeface="Arial" panose="020B0604020202020204" pitchFamily="34" charset="0"/>
                <a:ea typeface="Times New Roman" panose="02020603050405020304" pitchFamily="18" charset="0"/>
                <a:cs typeface="Arial" panose="020B0604020202020204" pitchFamily="34" charset="0"/>
              </a:rPr>
              <a:t>Эти схемы легальны, но они основываются только на доверии к застройщику, ибо в дальнейшем застройщик может не заключить договор переуступки права, а  вернуть деньги (без всяких процентов),  квартиру продать по более высокой цене. </a:t>
            </a:r>
          </a:p>
          <a:p>
            <a:pPr marL="8890" marR="39370" algn="just">
              <a:lnSpc>
                <a:spcPct val="115000"/>
              </a:lnSpc>
              <a:spcAft>
                <a:spcPts val="1000"/>
              </a:spcAft>
            </a:pPr>
            <a:r>
              <a:rPr lang="ru-RU" sz="1600" dirty="0">
                <a:effectLst/>
                <a:latin typeface="Arial" panose="020B0604020202020204" pitchFamily="34" charset="0"/>
                <a:ea typeface="Times New Roman" panose="02020603050405020304" pitchFamily="18" charset="0"/>
                <a:cs typeface="Arial" panose="020B0604020202020204" pitchFamily="34" charset="0"/>
              </a:rPr>
              <a:t>В соответствии с законодательством, вексель как финансовый документ может быть оплачен только деньгами, а как в вексельной схеме, гарантирует возврат денег без процентов, но не квартиру. </a:t>
            </a:r>
          </a:p>
          <a:p>
            <a:pPr marL="8890" marR="39370" algn="just">
              <a:lnSpc>
                <a:spcPct val="115000"/>
              </a:lnSpc>
              <a:spcAft>
                <a:spcPts val="1000"/>
              </a:spcAft>
            </a:pPr>
            <a:r>
              <a:rPr lang="ru-RU" sz="1600" dirty="0">
                <a:effectLst/>
                <a:latin typeface="Arial" panose="020B0604020202020204" pitchFamily="34" charset="0"/>
                <a:ea typeface="Times New Roman" panose="02020603050405020304" pitchFamily="18" charset="0"/>
                <a:cs typeface="Arial" panose="020B0604020202020204" pitchFamily="34" charset="0"/>
              </a:rPr>
              <a:t>В этих схемах есть еще одна проблема: под предварительный договор ни один банк (также, как и под вексель) не выдаст ипотечный кредит. </a:t>
            </a:r>
          </a:p>
          <a:p>
            <a:pPr marL="8890" marR="39370" algn="just">
              <a:lnSpc>
                <a:spcPct val="115000"/>
              </a:lnSpc>
              <a:spcAft>
                <a:spcPts val="1000"/>
              </a:spcAft>
            </a:pPr>
            <a:r>
              <a:rPr lang="ru-RU" sz="1600" dirty="0">
                <a:effectLst/>
                <a:latin typeface="Arial" panose="020B0604020202020204" pitchFamily="34" charset="0"/>
                <a:ea typeface="Times New Roman" panose="02020603050405020304" pitchFamily="18" charset="0"/>
                <a:cs typeface="Arial" panose="020B0604020202020204" pitchFamily="34" charset="0"/>
              </a:rPr>
              <a:t>Все это свидетельствует о незавершенности поиска схем финансирования жилья. </a:t>
            </a:r>
          </a:p>
          <a:p>
            <a:pPr marL="8890" marR="39370" indent="353695" algn="just">
              <a:lnSpc>
                <a:spcPct val="115000"/>
              </a:lnSpc>
              <a:spcAft>
                <a:spcPts val="1000"/>
              </a:spcAft>
            </a:pPr>
            <a:r>
              <a:rPr lang="ru-RU" sz="1600" dirty="0">
                <a:effectLst/>
                <a:latin typeface="Arial" panose="020B0604020202020204" pitchFamily="34" charset="0"/>
                <a:ea typeface="Times New Roman" panose="02020603050405020304" pitchFamily="18" charset="0"/>
                <a:cs typeface="Arial" panose="020B0604020202020204" pitchFamily="34" charset="0"/>
              </a:rPr>
              <a:t> </a:t>
            </a:r>
          </a:p>
          <a:p>
            <a:pPr marL="90170" marR="39370" algn="just">
              <a:lnSpc>
                <a:spcPct val="115000"/>
              </a:lnSpc>
              <a:spcAft>
                <a:spcPts val="0"/>
              </a:spcAft>
            </a:pPr>
            <a:r>
              <a:rPr lang="ru-RU" sz="1400" dirty="0">
                <a:effectLst/>
                <a:latin typeface="Arial" panose="020B0604020202020204" pitchFamily="34" charset="0"/>
                <a:ea typeface="Times New Roman" panose="02020603050405020304" pitchFamily="18" charset="0"/>
                <a:cs typeface="Calibri" panose="020F0502020204030204" pitchFamily="34" charset="0"/>
              </a:rPr>
              <a:t> </a:t>
            </a:r>
            <a:endParaRPr lang="ru-RU" sz="1100" dirty="0">
              <a:effectLst/>
              <a:ea typeface="Times New Roman" panose="02020603050405020304" pitchFamily="18" charset="0"/>
              <a:cs typeface="Calibri" panose="020F0502020204030204" pitchFamily="34" charset="0"/>
            </a:endParaRPr>
          </a:p>
          <a:p>
            <a:pPr marR="36195" algn="just">
              <a:lnSpc>
                <a:spcPct val="115000"/>
              </a:lnSpc>
              <a:spcAft>
                <a:spcPts val="0"/>
              </a:spcAft>
            </a:pPr>
            <a:r>
              <a:rPr lang="ru-RU" sz="1100" dirty="0">
                <a:effectLst/>
                <a:ea typeface="Times New Roman" panose="02020603050405020304" pitchFamily="18" charset="0"/>
                <a:cs typeface="Calibri" panose="020F0502020204030204" pitchFamily="34" charset="0"/>
              </a:rPr>
              <a:t> </a:t>
            </a: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2915058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15616" y="1196752"/>
            <a:ext cx="6840760" cy="2990562"/>
          </a:xfrm>
          <a:prstGeom prst="rect">
            <a:avLst/>
          </a:prstGeom>
        </p:spPr>
        <p:txBody>
          <a:bodyPr wrap="square">
            <a:spAutoFit/>
          </a:bodyPr>
          <a:lstStyle/>
          <a:p>
            <a:pPr algn="just">
              <a:lnSpc>
                <a:spcPct val="107000"/>
              </a:lnSpc>
              <a:spcAft>
                <a:spcPts val="800"/>
              </a:spcAft>
            </a:pPr>
            <a:r>
              <a:rPr lang="ru-RU" sz="2200" dirty="0">
                <a:latin typeface="Arial" panose="020B0604020202020204" pitchFamily="34" charset="0"/>
                <a:ea typeface="Times New Roman" panose="02020603050405020304" pitchFamily="18" charset="0"/>
                <a:cs typeface="Arial" panose="020B0604020202020204" pitchFamily="34" charset="0"/>
              </a:rPr>
              <a:t>Соответственно и в русском языке, если мы говорим о физической сущности  недвижимого имущества, необходимо употребление понятия «объект недвижимости», а если мы подразумеваем правовые отношения (владение, пользование, распоряжение, т. е. собственность) более корректно будет употреблять термин  «недвижимость».</a:t>
            </a:r>
            <a:endParaRPr lang="ru-RU" sz="22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291495420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331640" y="1988841"/>
            <a:ext cx="5526360" cy="707886"/>
          </a:xfrm>
          <a:prstGeom prst="rect">
            <a:avLst/>
          </a:prstGeom>
        </p:spPr>
        <p:txBody>
          <a:bodyPr wrap="square">
            <a:spAutoFit/>
          </a:bodyPr>
          <a:lstStyle/>
          <a:p>
            <a:pPr algn="ctr"/>
            <a:r>
              <a:rPr lang="ru-RU"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Фонды развития жилищного строительства </a:t>
            </a:r>
            <a:endParaRPr lang="ru-RU" sz="2000" dirty="0">
              <a:latin typeface="Arial" panose="020B0604020202020204" pitchFamily="34"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1248885120"/>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99592" y="846455"/>
            <a:ext cx="7128792" cy="5165090"/>
          </a:xfrm>
          <a:prstGeom prst="rect">
            <a:avLst/>
          </a:prstGeom>
          <a:ln>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8890" marR="39370" indent="444500" algn="just"/>
            <a:r>
              <a:rPr lang="ru-RU" dirty="0">
                <a:effectLst/>
                <a:latin typeface="Arial" panose="020B0604020202020204" pitchFamily="34" charset="0"/>
                <a:ea typeface="Times New Roman" panose="02020603050405020304" pitchFamily="18" charset="0"/>
                <a:cs typeface="Arial" panose="020B0604020202020204" pitchFamily="34" charset="0"/>
              </a:rPr>
              <a:t>Фонды развития жилищного строительства создают необходимые условия для обеспечения граждан жильем с использованием механизмов долгосрочного кредитования, развивают конкуренцию строительных подрядных организаций, использование наиболее эффективных проектов жилищного строительства, учитывающих национальные традиции и природно-климатические условия. </a:t>
            </a:r>
          </a:p>
          <a:p>
            <a:pPr marL="6350" marR="41910" indent="443865" algn="just"/>
            <a:r>
              <a:rPr lang="ru-RU" dirty="0">
                <a:effectLst/>
                <a:latin typeface="Arial" panose="020B0604020202020204" pitchFamily="34" charset="0"/>
                <a:ea typeface="Times New Roman" panose="02020603050405020304" pitchFamily="18" charset="0"/>
                <a:cs typeface="Arial" panose="020B0604020202020204" pitchFamily="34" charset="0"/>
              </a:rPr>
              <a:t>Основой функционирования фонда развития считаются поиск и разработка финансово-кредитных механизмов для осуществления жилищного строительства, а условием функционирования – привлечение внебюджетных источников финансирования такого строительства. </a:t>
            </a:r>
          </a:p>
          <a:p>
            <a:pPr marL="8890" marR="39370" algn="just"/>
            <a:r>
              <a:rPr lang="ru-RU" sz="1400" dirty="0">
                <a:effectLst/>
                <a:latin typeface="Arial" panose="020B0604020202020204" pitchFamily="34" charset="0"/>
                <a:ea typeface="Times New Roman" panose="02020603050405020304" pitchFamily="18" charset="0"/>
                <a:cs typeface="Calibri" panose="020F0502020204030204" pitchFamily="34" charset="0"/>
              </a:rPr>
              <a:t> </a:t>
            </a:r>
            <a:endParaRPr lang="ru-RU" sz="1100" dirty="0">
              <a:effectLst/>
              <a:ea typeface="Times New Roman" panose="02020603050405020304" pitchFamily="18" charset="0"/>
              <a:cs typeface="Calibri" panose="020F0502020204030204" pitchFamily="34" charset="0"/>
            </a:endParaRPr>
          </a:p>
          <a:p>
            <a:pPr marL="8890" marR="39370" indent="353695" algn="just">
              <a:lnSpc>
                <a:spcPct val="115000"/>
              </a:lnSpc>
              <a:spcAft>
                <a:spcPts val="1000"/>
              </a:spcAft>
            </a:pPr>
            <a:r>
              <a:rPr lang="ru-RU" sz="1400" dirty="0">
                <a:effectLst/>
                <a:latin typeface="Arial" panose="020B0604020202020204" pitchFamily="34" charset="0"/>
                <a:ea typeface="Times New Roman" panose="02020603050405020304" pitchFamily="18" charset="0"/>
                <a:cs typeface="Calibri" panose="020F0502020204030204" pitchFamily="34" charset="0"/>
              </a:rPr>
              <a:t> </a:t>
            </a:r>
            <a:endParaRPr lang="ru-RU" sz="1100" dirty="0">
              <a:effectLst/>
              <a:ea typeface="Times New Roman" panose="02020603050405020304" pitchFamily="18" charset="0"/>
              <a:cs typeface="Calibri" panose="020F0502020204030204" pitchFamily="34" charset="0"/>
            </a:endParaRPr>
          </a:p>
          <a:p>
            <a:pPr marL="90170" marR="39370" algn="just">
              <a:lnSpc>
                <a:spcPct val="115000"/>
              </a:lnSpc>
              <a:spcAft>
                <a:spcPts val="0"/>
              </a:spcAft>
            </a:pPr>
            <a:r>
              <a:rPr lang="ru-RU" sz="1400" dirty="0">
                <a:effectLst/>
                <a:latin typeface="Arial" panose="020B0604020202020204" pitchFamily="34" charset="0"/>
                <a:ea typeface="Times New Roman" panose="02020603050405020304" pitchFamily="18" charset="0"/>
                <a:cs typeface="Calibri" panose="020F0502020204030204" pitchFamily="34" charset="0"/>
              </a:rPr>
              <a:t> </a:t>
            </a:r>
            <a:endParaRPr lang="ru-RU" sz="1100" dirty="0">
              <a:effectLst/>
              <a:ea typeface="Times New Roman" panose="02020603050405020304" pitchFamily="18" charset="0"/>
              <a:cs typeface="Calibri" panose="020F0502020204030204" pitchFamily="34" charset="0"/>
            </a:endParaRPr>
          </a:p>
          <a:p>
            <a:pPr marR="36195" algn="just">
              <a:lnSpc>
                <a:spcPct val="115000"/>
              </a:lnSpc>
              <a:spcAft>
                <a:spcPts val="0"/>
              </a:spcAft>
            </a:pPr>
            <a:r>
              <a:rPr lang="ru-RU" sz="1100" dirty="0">
                <a:effectLst/>
                <a:ea typeface="Times New Roman" panose="02020603050405020304" pitchFamily="18" charset="0"/>
                <a:cs typeface="Calibri" panose="020F0502020204030204" pitchFamily="34" charset="0"/>
              </a:rPr>
              <a:t> </a:t>
            </a: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180157988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27584" y="200025"/>
            <a:ext cx="7344816" cy="6457950"/>
          </a:xfrm>
          <a:prstGeom prst="rect">
            <a:avLst/>
          </a:prstGeom>
          <a:ln>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6985" marR="43180" indent="172720" algn="just">
              <a:lnSpc>
                <a:spcPct val="115000"/>
              </a:lnSpc>
              <a:spcAft>
                <a:spcPts val="0"/>
              </a:spcAft>
            </a:pPr>
            <a:r>
              <a:rPr lang="ru-RU" sz="1400" dirty="0">
                <a:effectLst/>
                <a:latin typeface="Arial" panose="020B0604020202020204" pitchFamily="34" charset="0"/>
                <a:ea typeface="Times New Roman" panose="02020603050405020304" pitchFamily="18" charset="0"/>
                <a:cs typeface="Arial" panose="020B0604020202020204" pitchFamily="34" charset="0"/>
              </a:rPr>
              <a:t>Фонд создается как субъект управления системой регионального развития жилищного строительства, поэтому в уставе фонда отражены следующие позиции: </a:t>
            </a:r>
          </a:p>
          <a:p>
            <a:pPr marL="6985" marR="43180" indent="172720" algn="just">
              <a:lnSpc>
                <a:spcPct val="115000"/>
              </a:lnSpc>
              <a:spcAft>
                <a:spcPts val="0"/>
              </a:spcAft>
            </a:pPr>
            <a:r>
              <a:rPr lang="ru-RU" sz="1400" dirty="0">
                <a:effectLst/>
                <a:latin typeface="Arial" panose="020B0604020202020204" pitchFamily="34" charset="0"/>
                <a:ea typeface="Times New Roman" panose="02020603050405020304" pitchFamily="18" charset="0"/>
                <a:cs typeface="Arial" panose="020B0604020202020204" pitchFamily="34" charset="0"/>
              </a:rPr>
              <a:t>1. Реализация какой-либо федеральной целевой программы или ее подпрограммы. </a:t>
            </a:r>
          </a:p>
          <a:p>
            <a:pPr marL="6985" marR="43180" indent="172720" algn="just">
              <a:lnSpc>
                <a:spcPct val="115000"/>
              </a:lnSpc>
              <a:spcAft>
                <a:spcPts val="0"/>
              </a:spcAft>
            </a:pPr>
            <a:r>
              <a:rPr lang="ru-RU" sz="1400" dirty="0">
                <a:effectLst/>
                <a:latin typeface="Arial" panose="020B0604020202020204" pitchFamily="34" charset="0"/>
                <a:ea typeface="Times New Roman" panose="02020603050405020304" pitchFamily="18" charset="0"/>
                <a:cs typeface="Arial" panose="020B0604020202020204" pitchFamily="34" charset="0"/>
              </a:rPr>
              <a:t>2. Создание условий для обеспечения отдельных категорий граждан необходимым жильем.</a:t>
            </a:r>
          </a:p>
          <a:p>
            <a:pPr marL="6985" marR="43180" indent="172720" algn="just">
              <a:lnSpc>
                <a:spcPct val="115000"/>
              </a:lnSpc>
              <a:spcAft>
                <a:spcPts val="0"/>
              </a:spcAft>
            </a:pPr>
            <a:r>
              <a:rPr lang="ru-RU" sz="1400" dirty="0">
                <a:effectLst/>
                <a:latin typeface="Arial" panose="020B0604020202020204" pitchFamily="34" charset="0"/>
                <a:ea typeface="Times New Roman" panose="02020603050405020304" pitchFamily="18" charset="0"/>
                <a:cs typeface="Arial" panose="020B0604020202020204" pitchFamily="34" charset="0"/>
              </a:rPr>
              <a:t>3. Создание условий для привлечения внебюджетных источников финансирования жилищного строительства. </a:t>
            </a:r>
          </a:p>
          <a:p>
            <a:pPr marL="6985" marR="43180" indent="172720" algn="just">
              <a:lnSpc>
                <a:spcPct val="115000"/>
              </a:lnSpc>
              <a:spcAft>
                <a:spcPts val="0"/>
              </a:spcAft>
            </a:pPr>
            <a:r>
              <a:rPr lang="ru-RU" sz="1400" dirty="0">
                <a:effectLst/>
                <a:latin typeface="Arial" panose="020B0604020202020204" pitchFamily="34" charset="0"/>
                <a:ea typeface="Times New Roman" panose="02020603050405020304" pitchFamily="18" charset="0"/>
                <a:cs typeface="Arial" panose="020B0604020202020204" pitchFamily="34" charset="0"/>
              </a:rPr>
              <a:t>4. Сохранение квалифицированных кадров и создание фиксированных рабочих мест. </a:t>
            </a:r>
          </a:p>
          <a:p>
            <a:pPr marL="6985" marR="43180" indent="172720" algn="just">
              <a:lnSpc>
                <a:spcPct val="115000"/>
              </a:lnSpc>
              <a:spcAft>
                <a:spcPts val="0"/>
              </a:spcAft>
            </a:pPr>
            <a:r>
              <a:rPr lang="ru-RU" sz="1400" dirty="0">
                <a:effectLst/>
                <a:latin typeface="Arial" panose="020B0604020202020204" pitchFamily="34" charset="0"/>
                <a:ea typeface="Times New Roman" panose="02020603050405020304" pitchFamily="18" charset="0"/>
                <a:cs typeface="Arial" panose="020B0604020202020204" pitchFamily="34" charset="0"/>
              </a:rPr>
              <a:t>5. Увеличение объемов сельскохозяйственного производства. </a:t>
            </a:r>
          </a:p>
          <a:p>
            <a:pPr marL="6985" marR="43180" indent="172720" algn="just">
              <a:lnSpc>
                <a:spcPct val="115000"/>
              </a:lnSpc>
              <a:spcAft>
                <a:spcPts val="0"/>
              </a:spcAft>
            </a:pPr>
            <a:r>
              <a:rPr lang="ru-RU" sz="1400" dirty="0">
                <a:effectLst/>
                <a:latin typeface="Arial" panose="020B0604020202020204" pitchFamily="34" charset="0"/>
                <a:ea typeface="Times New Roman" panose="02020603050405020304" pitchFamily="18" charset="0"/>
                <a:cs typeface="Arial" panose="020B0604020202020204" pitchFamily="34" charset="0"/>
              </a:rPr>
              <a:t>6. Привлечение органов власти к организации работы фонда и аккумуляции добровольных взносов предприятий, организаций и граждан. </a:t>
            </a:r>
          </a:p>
          <a:p>
            <a:pPr marL="6985" marR="43180" indent="172720" algn="just">
              <a:lnSpc>
                <a:spcPct val="115000"/>
              </a:lnSpc>
              <a:spcAft>
                <a:spcPts val="0"/>
              </a:spcAft>
            </a:pPr>
            <a:r>
              <a:rPr lang="ru-RU" sz="1400" dirty="0">
                <a:effectLst/>
                <a:latin typeface="Arial" panose="020B0604020202020204" pitchFamily="34" charset="0"/>
                <a:ea typeface="Times New Roman" panose="02020603050405020304" pitchFamily="18" charset="0"/>
                <a:cs typeface="Arial" panose="020B0604020202020204" pitchFamily="34" charset="0"/>
              </a:rPr>
              <a:t>7. Всестороннее привлечение граждан для участия в жилищном строительстве. </a:t>
            </a:r>
          </a:p>
          <a:p>
            <a:pPr marL="6985" marR="43180" indent="172720" algn="just">
              <a:lnSpc>
                <a:spcPct val="115000"/>
              </a:lnSpc>
              <a:spcAft>
                <a:spcPts val="0"/>
              </a:spcAft>
            </a:pPr>
            <a:r>
              <a:rPr lang="ru-RU" sz="1400" dirty="0">
                <a:effectLst/>
                <a:latin typeface="Arial" panose="020B0604020202020204" pitchFamily="34" charset="0"/>
                <a:ea typeface="Times New Roman" panose="02020603050405020304" pitchFamily="18" charset="0"/>
                <a:cs typeface="Arial" panose="020B0604020202020204" pitchFamily="34" charset="0"/>
              </a:rPr>
              <a:t>8. Эффективное использование средств формирования рынка жилья как условие перемещения рабочей силы из регионов с высоким уровнем безработицы. </a:t>
            </a:r>
          </a:p>
          <a:p>
            <a:pPr marL="6985" marR="43180" indent="172720" algn="just">
              <a:lnSpc>
                <a:spcPct val="115000"/>
              </a:lnSpc>
              <a:spcAft>
                <a:spcPts val="0"/>
              </a:spcAft>
            </a:pPr>
            <a:r>
              <a:rPr lang="ru-RU" sz="1400" dirty="0">
                <a:effectLst/>
                <a:latin typeface="Arial" panose="020B0604020202020204" pitchFamily="34" charset="0"/>
                <a:ea typeface="Times New Roman" panose="02020603050405020304" pitchFamily="18" charset="0"/>
                <a:cs typeface="Arial" panose="020B0604020202020204" pitchFamily="34" charset="0"/>
              </a:rPr>
              <a:t>9. Содействие развитию производственной базы 	жилищного строительства и обеспечение районов жилой застройки объектами инженерно-транспортной и социальной инфраструктуры. </a:t>
            </a:r>
          </a:p>
          <a:p>
            <a:pPr marL="6985" marR="43180" indent="172720" algn="just">
              <a:lnSpc>
                <a:spcPct val="115000"/>
              </a:lnSpc>
              <a:spcAft>
                <a:spcPts val="0"/>
              </a:spcAft>
            </a:pPr>
            <a:r>
              <a:rPr lang="ru-RU" sz="1400" dirty="0">
                <a:effectLst/>
                <a:latin typeface="Arial" panose="020B0604020202020204" pitchFamily="34" charset="0"/>
                <a:ea typeface="Times New Roman" panose="02020603050405020304" pitchFamily="18" charset="0"/>
                <a:cs typeface="Arial" panose="020B0604020202020204" pitchFamily="34" charset="0"/>
              </a:rPr>
              <a:t>10. Развитие конкуренции и рыночных отношений в сфере жилищного строительства.</a:t>
            </a:r>
          </a:p>
          <a:p>
            <a:pPr marL="6350" marR="41910" indent="173990" algn="just">
              <a:lnSpc>
                <a:spcPct val="149000"/>
              </a:lnSpc>
              <a:spcAft>
                <a:spcPts val="10"/>
              </a:spcAft>
            </a:pPr>
            <a:r>
              <a:rPr lang="ru-RU" sz="1400" dirty="0">
                <a:effectLst/>
                <a:latin typeface="Arial" panose="020B0604020202020204" pitchFamily="34" charset="0"/>
                <a:ea typeface="Times New Roman" panose="02020603050405020304" pitchFamily="18" charset="0"/>
                <a:cs typeface="Arial" panose="020B0604020202020204" pitchFamily="34" charset="0"/>
              </a:rPr>
              <a:t> </a:t>
            </a:r>
          </a:p>
          <a:p>
            <a:pPr marR="36195" algn="just">
              <a:lnSpc>
                <a:spcPct val="115000"/>
              </a:lnSpc>
              <a:spcAft>
                <a:spcPts val="0"/>
              </a:spcAft>
            </a:pPr>
            <a:r>
              <a:rPr lang="ru-RU" sz="1100" dirty="0">
                <a:effectLst/>
                <a:ea typeface="Times New Roman" panose="02020603050405020304" pitchFamily="18" charset="0"/>
                <a:cs typeface="Calibri" panose="020F0502020204030204" pitchFamily="34" charset="0"/>
              </a:rPr>
              <a:t> </a:t>
            </a: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1851076928"/>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03648" y="1412776"/>
            <a:ext cx="5832648" cy="3005823"/>
          </a:xfrm>
          <a:prstGeom prst="rect">
            <a:avLst/>
          </a:prstGeom>
        </p:spPr>
        <p:txBody>
          <a:bodyPr wrap="square">
            <a:spAutoFit/>
          </a:bodyPr>
          <a:lstStyle/>
          <a:p>
            <a:pPr marL="8890" marR="39370" indent="444500" algn="just">
              <a:lnSpc>
                <a:spcPct val="153000"/>
              </a:lnSpc>
              <a:spcAft>
                <a:spcPts val="25"/>
              </a:spcAft>
            </a:pP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Правовое регулирование деятельности фонда  осуществляется в соответствии с Конституцией РФ, Гражданским кодексом РФ, Федеральным законом РФ «О некоммерческих организациях», уставом региона, уставами муниципальных образований региона, уставом фонда и другими нормативными и правовыми актами РФ и региона.  </a:t>
            </a:r>
            <a:endParaRPr lang="ru-RU"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1224698664"/>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59632" y="764704"/>
            <a:ext cx="6696744" cy="4330673"/>
          </a:xfrm>
          <a:prstGeom prst="rect">
            <a:avLst/>
          </a:prstGeom>
        </p:spPr>
        <p:txBody>
          <a:bodyPr wrap="square">
            <a:spAutoFit/>
          </a:bodyPr>
          <a:lstStyle/>
          <a:p>
            <a:pPr marL="8890" marR="39370" indent="444500" algn="just">
              <a:lnSpc>
                <a:spcPct val="153000"/>
              </a:lnSpc>
              <a:spcAft>
                <a:spcPts val="25"/>
              </a:spcAft>
            </a:pP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Подобные фонды созданы во многих регионах России, однако основоположником следует считать Белгородскую область. В 1993 г. администрация Белгородской области разработала модель кредитования жилищного строительства для жителей сельской местности. Наряду с заемщиком в качестве основного участника данной модели выступает Фонд развития жилищного строительства и социальных инвестиций, по организационно-правовой форме являющийся государственным унитарным предприятием.  </a:t>
            </a:r>
            <a:endParaRPr lang="ru-RU"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4000095148"/>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43608" y="883920"/>
            <a:ext cx="7056784" cy="5090160"/>
          </a:xfrm>
          <a:prstGeom prst="rect">
            <a:avLst/>
          </a:prstGeom>
          <a:ln>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8890" marR="39370" algn="just">
              <a:lnSpc>
                <a:spcPct val="115000"/>
              </a:lnSpc>
              <a:spcAft>
                <a:spcPts val="1000"/>
              </a:spcAft>
            </a:pPr>
            <a:r>
              <a:rPr lang="ru-RU" sz="1600" dirty="0">
                <a:effectLst/>
                <a:latin typeface="Arial" panose="020B0604020202020204" pitchFamily="34" charset="0"/>
                <a:ea typeface="Times New Roman" panose="02020603050405020304" pitchFamily="18" charset="0"/>
                <a:cs typeface="Arial" panose="020B0604020202020204" pitchFamily="34" charset="0"/>
              </a:rPr>
              <a:t>При такой модели заемщики имеют возможность погашать ипотечный кредит и проценты по нему не только деньгами, но и сельскохозяйственной продукцией для последующей ее реализации через торговую сеть фонда. Пропорции оплаты определяются самими заемщиками. Таким образом, граждане, успешно занимающиеся сельскохозяйственным трудом, но не имеющие денежных средств для приобретения жилых объектов недвижимости, получают шанс улучшить свои жилищные условия. </a:t>
            </a:r>
          </a:p>
          <a:p>
            <a:pPr marL="8890" marR="39370" algn="just">
              <a:lnSpc>
                <a:spcPct val="115000"/>
              </a:lnSpc>
              <a:spcAft>
                <a:spcPts val="1000"/>
              </a:spcAft>
            </a:pPr>
            <a:r>
              <a:rPr lang="ru-RU" sz="1600" dirty="0">
                <a:effectLst/>
                <a:latin typeface="Arial" panose="020B0604020202020204" pitchFamily="34" charset="0"/>
                <a:ea typeface="Times New Roman" panose="02020603050405020304" pitchFamily="18" charset="0"/>
                <a:cs typeface="Arial" panose="020B0604020202020204" pitchFamily="34" charset="0"/>
              </a:rPr>
              <a:t>При фонде созданы организации по переработке предоставляемой заемщиками продукции, оптовые базы и рынки, развивается закупочная и торговая инфраструктуры области, появилась дополнительная прибыль, которую направляют на инженерное обустройство жилищных застройщиков (строительство подъездных дорог, прокладку коммунальных сетей и т. д.). </a:t>
            </a:r>
          </a:p>
          <a:p>
            <a:pPr marL="6985" marR="43180" indent="172720" algn="just">
              <a:lnSpc>
                <a:spcPct val="115000"/>
              </a:lnSpc>
              <a:spcAft>
                <a:spcPts val="0"/>
              </a:spcAft>
            </a:pPr>
            <a:r>
              <a:rPr lang="ru-RU" sz="1600" dirty="0">
                <a:effectLst/>
                <a:latin typeface="Arial" panose="020B0604020202020204" pitchFamily="34" charset="0"/>
                <a:ea typeface="Times New Roman" panose="02020603050405020304" pitchFamily="18" charset="0"/>
                <a:cs typeface="Arial" panose="020B0604020202020204" pitchFamily="34" charset="0"/>
              </a:rPr>
              <a:t> </a:t>
            </a:r>
          </a:p>
          <a:p>
            <a:pPr marR="36195" algn="just">
              <a:lnSpc>
                <a:spcPct val="115000"/>
              </a:lnSpc>
              <a:spcAft>
                <a:spcPts val="0"/>
              </a:spcAft>
            </a:pPr>
            <a:r>
              <a:rPr lang="ru-RU" sz="1100" dirty="0">
                <a:effectLst/>
                <a:ea typeface="Times New Roman" panose="02020603050405020304" pitchFamily="18" charset="0"/>
                <a:cs typeface="Calibri" panose="020F0502020204030204" pitchFamily="34" charset="0"/>
              </a:rPr>
              <a:t> </a:t>
            </a: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137750887"/>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619672" y="980728"/>
            <a:ext cx="5832648" cy="3059171"/>
          </a:xfrm>
          <a:prstGeom prst="rect">
            <a:avLst/>
          </a:prstGeom>
        </p:spPr>
        <p:txBody>
          <a:bodyPr wrap="square">
            <a:spAutoFit/>
          </a:bodyPr>
          <a:lstStyle/>
          <a:p>
            <a:pPr marL="8890" marR="39370" indent="444500" algn="just">
              <a:lnSpc>
                <a:spcPct val="153000"/>
              </a:lnSpc>
              <a:spcAft>
                <a:spcPts val="25"/>
              </a:spcAft>
            </a:pP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Ставка процента по ипотечному кредиту составляет 1-2%. Ипотечный кредит выдается на сумму не более 120 тыс. руб., а недостающие средства заемщики вкладывают в строительство в виде собственных сбережений и личного труда. Срок кредитования, как правило, составляет от 8 до 10 лет, однако может достигать и 15 лет.  </a:t>
            </a:r>
            <a:endParaRPr lang="ru-RU"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2622885526"/>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87624" y="620688"/>
            <a:ext cx="6768752" cy="5090160"/>
          </a:xfrm>
          <a:prstGeom prst="rect">
            <a:avLst/>
          </a:prstGeom>
          <a:ln>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8890" marR="39370" algn="just">
              <a:lnSpc>
                <a:spcPct val="115000"/>
              </a:lnSpc>
              <a:spcAft>
                <a:spcPts val="1000"/>
              </a:spcAft>
            </a:pPr>
            <a:r>
              <a:rPr lang="ru-RU" sz="1600" dirty="0">
                <a:effectLst/>
                <a:latin typeface="Arial" panose="020B0604020202020204" pitchFamily="34" charset="0"/>
                <a:ea typeface="Times New Roman" panose="02020603050405020304" pitchFamily="18" charset="0"/>
                <a:cs typeface="Arial" panose="020B0604020202020204" pitchFamily="34" charset="0"/>
              </a:rPr>
              <a:t>Заемщики рассчитываются с фондом через 3 года после подачи заявления на кредит. Для заемщиков – специалистов в области общественно значимых профессий (врачей, учителей и т. д.), многодетных семей, а также для самостоятельно осуществляющих строительство предусматриваются льготы до 50% кредитного долга. Кроме того, предусмотрены льготы для одиноких мужчин и женщин старше 30 лет, неполных семей с несовершеннолетними детьми и малообеспеченных семей. </a:t>
            </a:r>
          </a:p>
          <a:p>
            <a:pPr marL="8890" marR="39370" algn="just">
              <a:lnSpc>
                <a:spcPct val="115000"/>
              </a:lnSpc>
              <a:spcAft>
                <a:spcPts val="1000"/>
              </a:spcAft>
            </a:pPr>
            <a:r>
              <a:rPr lang="ru-RU" sz="1600" dirty="0">
                <a:effectLst/>
                <a:latin typeface="Arial" panose="020B0604020202020204" pitchFamily="34" charset="0"/>
                <a:ea typeface="Times New Roman" panose="02020603050405020304" pitchFamily="18" charset="0"/>
                <a:cs typeface="Arial" panose="020B0604020202020204" pitchFamily="34" charset="0"/>
              </a:rPr>
              <a:t>Платежеспособность заемщика оценивается по «сельскохозяйственному потенциалу» сельских жителей, т. е. по результативности их подсобного хозяйства. Например, за ипотечный кредит на 3-этажный жилой дом с набором всех коммунально-бытовых услуг площадью 150-200 м заемщик должен поставить региону в целом 10-15 т говядины, или 40-50 т картофеля, или иную продукцию по будущей цене независимо от того, какой она будет. </a:t>
            </a:r>
          </a:p>
          <a:p>
            <a:pPr marL="8890" marR="39370" algn="just">
              <a:lnSpc>
                <a:spcPct val="115000"/>
              </a:lnSpc>
              <a:spcAft>
                <a:spcPts val="1000"/>
              </a:spcAft>
            </a:pPr>
            <a:r>
              <a:rPr lang="ru-RU" sz="1400" dirty="0">
                <a:effectLst/>
                <a:latin typeface="Arial" panose="020B0604020202020204" pitchFamily="34" charset="0"/>
                <a:ea typeface="Times New Roman" panose="02020603050405020304" pitchFamily="18" charset="0"/>
                <a:cs typeface="Calibri" panose="020F0502020204030204" pitchFamily="34" charset="0"/>
              </a:rPr>
              <a:t> </a:t>
            </a:r>
            <a:endParaRPr lang="ru-RU" sz="1100" dirty="0">
              <a:effectLst/>
              <a:ea typeface="Times New Roman" panose="02020603050405020304" pitchFamily="18" charset="0"/>
              <a:cs typeface="Calibri" panose="020F050202020403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1804623628"/>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03648" y="1628800"/>
            <a:ext cx="6192688" cy="1754326"/>
          </a:xfrm>
          <a:prstGeom prst="rect">
            <a:avLst/>
          </a:prstGeom>
        </p:spPr>
        <p:txBody>
          <a:bodyPr wrap="square">
            <a:spAutoFit/>
          </a:bodyPr>
          <a:lstStyle/>
          <a:p>
            <a:pPr algn="just"/>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Наряду с кредитом возможна поэтапная выдача сельским жителям строительных материалов для строительства жилья (их стоимость погашается в течение 5 лет). При использовании строительных материалов по целевому назначению предоставляется новая партия для следующего этапа строительства. </a:t>
            </a:r>
            <a:endParaRPr lang="ru-RU" dirty="0">
              <a:latin typeface="Arial" panose="020B0604020202020204" pitchFamily="34"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208600006"/>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8712968" cy="1944216"/>
          </a:xfrm>
        </p:spPr>
        <p:txBody>
          <a:bodyPr>
            <a:normAutofit fontScale="90000"/>
          </a:bodyPr>
          <a:lstStyle/>
          <a:p>
            <a:pPr algn="just"/>
            <a:r>
              <a:rPr lang="ru-RU" sz="1800" dirty="0">
                <a:latin typeface="Arial" panose="020B0604020202020204" pitchFamily="34" charset="0"/>
                <a:cs typeface="Arial" panose="020B0604020202020204" pitchFamily="34" charset="0"/>
              </a:rPr>
              <a:t>Модель финансирования жилищного строительства при участии Фонда развития жилищного строительства: </a:t>
            </a:r>
            <a:r>
              <a:rPr lang="ru-RU" sz="1600" dirty="0">
                <a:latin typeface="Arial" panose="020B0604020202020204" pitchFamily="34" charset="0"/>
                <a:cs typeface="Arial" panose="020B0604020202020204" pitchFamily="34" charset="0"/>
              </a:rPr>
              <a:t>1 – сотрудничество в области строительства и финансирования жилья; 2 – первоначальный взнос за жилье; 3 – заключение необходимых договоров страхования; 4 – оформление кредита; 5 – предоставление жилья; 6 – погашение кредита сельскохозяйственной продукцией; 7, 8 – поступление сельскохозяйственной продукции в магазины региона </a:t>
            </a:r>
            <a:br>
              <a:rPr lang="ru-RU" dirty="0"/>
            </a:br>
            <a:endParaRPr lang="ru-RU" dirty="0"/>
          </a:p>
        </p:txBody>
      </p:sp>
      <p:pic>
        <p:nvPicPr>
          <p:cNvPr id="4" name="Picture 1034062"/>
          <p:cNvPicPr>
            <a:picLocks noGrp="1"/>
          </p:cNvPicPr>
          <p:nvPr>
            <p:ph idx="1"/>
          </p:nvPr>
        </p:nvPicPr>
        <p:blipFill>
          <a:blip r:embed="rId2"/>
          <a:stretch>
            <a:fillRect/>
          </a:stretch>
        </p:blipFill>
        <p:spPr>
          <a:xfrm>
            <a:off x="813773" y="1412875"/>
            <a:ext cx="7516454" cy="4713288"/>
          </a:xfrm>
          <a:prstGeom prst="rect">
            <a:avLst/>
          </a:prstGeom>
        </p:spPr>
      </p:pic>
      <p:sp>
        <p:nvSpPr>
          <p:cNvPr id="5" name="Нижний колонтитул 4"/>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1311356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835696" y="1916832"/>
            <a:ext cx="4932040" cy="769441"/>
          </a:xfrm>
          <a:prstGeom prst="rect">
            <a:avLst/>
          </a:prstGeom>
        </p:spPr>
        <p:txBody>
          <a:bodyPr wrap="square">
            <a:spAutoFit/>
          </a:bodyPr>
          <a:lstStyle/>
          <a:p>
            <a:pPr algn="ctr"/>
            <a:r>
              <a:rPr lang="ru-RU" sz="2200" b="1" dirty="0">
                <a:latin typeface="Arial" panose="020B0604020202020204" pitchFamily="34" charset="0"/>
                <a:ea typeface="Times New Roman" panose="02020603050405020304" pitchFamily="18" charset="0"/>
                <a:cs typeface="Arial" panose="020B0604020202020204" pitchFamily="34" charset="0"/>
              </a:rPr>
              <a:t>Отнесение материальных объектов к недвижимым</a:t>
            </a:r>
            <a:endParaRPr lang="ru-RU" sz="2200" dirty="0">
              <a:latin typeface="Arial" panose="020B0604020202020204" pitchFamily="34"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2298363445"/>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47664" y="1340768"/>
            <a:ext cx="5760640" cy="2211503"/>
          </a:xfrm>
          <a:prstGeom prst="rect">
            <a:avLst/>
          </a:prstGeom>
        </p:spPr>
        <p:txBody>
          <a:bodyPr wrap="square">
            <a:spAutoFit/>
          </a:bodyPr>
          <a:lstStyle/>
          <a:p>
            <a:pPr marL="8890" marR="39370" indent="444500" algn="just">
              <a:lnSpc>
                <a:spcPct val="153000"/>
              </a:lnSpc>
              <a:spcAft>
                <a:spcPts val="25"/>
              </a:spcAft>
            </a:pP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Все договорные отношения со строительной организацией ведет Фонд развития жилищного строительства и социальных инвестиций (между ними заключается договор на строительство индивидуального жилого дома для заемщика). </a:t>
            </a:r>
            <a:endParaRPr lang="ru-RU"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2596939846"/>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71600" y="651459"/>
            <a:ext cx="7200800" cy="3712683"/>
          </a:xfrm>
          <a:prstGeom prst="rect">
            <a:avLst/>
          </a:prstGeom>
        </p:spPr>
        <p:txBody>
          <a:bodyPr wrap="square">
            <a:spAutoFit/>
          </a:bodyPr>
          <a:lstStyle/>
          <a:p>
            <a:pPr marL="8890" marR="39370" indent="444500" algn="just"/>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Таким образом, региональный фонд развития жилищного строительства, используя накопленный опыт, функционирует на основе действующего законодательства и является единым региональным центром по разрешению проблем в области жилищного строительства для различных категорий граждан. Как правило, схемы финансирования жилищного строительства с участием фонда предполагают использование льготных механизмов, что позволяет решить различные сопутствующие проблемы экономического и социального развития. </a:t>
            </a:r>
          </a:p>
          <a:p>
            <a:pPr marL="8890" marR="39370" indent="444500" algn="just"/>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Фонд развития жилищного строительства — это структура, предназначенная для граждан, желающих улучшить свои жилищные условия, но не имеющих для этого средств. </a:t>
            </a:r>
          </a:p>
          <a:p>
            <a:pPr marL="450850" indent="444500">
              <a:lnSpc>
                <a:spcPct val="107000"/>
              </a:lnSpc>
            </a:pP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ru-RU"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1899800357"/>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63688" y="2060848"/>
            <a:ext cx="5166320" cy="1346074"/>
          </a:xfrm>
          <a:prstGeom prst="rect">
            <a:avLst/>
          </a:prstGeom>
        </p:spPr>
        <p:txBody>
          <a:bodyPr wrap="square">
            <a:spAutoFit/>
          </a:bodyPr>
          <a:lstStyle/>
          <a:p>
            <a:pPr marL="460375" indent="-6350" algn="ctr">
              <a:lnSpc>
                <a:spcPct val="107000"/>
              </a:lnSpc>
              <a:spcAft>
                <a:spcPts val="660"/>
              </a:spcAft>
            </a:pPr>
            <a:r>
              <a:rPr lang="ru-RU" b="1" dirty="0">
                <a:solidFill>
                  <a:srgbClr val="000000"/>
                </a:solidFill>
                <a:latin typeface="Arial" panose="020B0604020202020204" pitchFamily="34" charset="0"/>
                <a:ea typeface="Times New Roman" panose="02020603050405020304" pitchFamily="18" charset="0"/>
                <a:cs typeface="Arial" panose="020B0604020202020204" pitchFamily="34" charset="0"/>
              </a:rPr>
              <a:t>Программы экономического и социального развития на рынке жилой недвижимости </a:t>
            </a:r>
            <a:endPar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450850" indent="444500" algn="ctr">
              <a:lnSpc>
                <a:spcPct val="107000"/>
              </a:lnSpc>
              <a:spcAft>
                <a:spcPts val="635"/>
              </a:spcAft>
            </a:pPr>
            <a:r>
              <a:rPr lang="ru-RU"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ru-RU"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2701806968"/>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188640"/>
            <a:ext cx="8064896" cy="5894115"/>
          </a:xfrm>
        </p:spPr>
      </p:pic>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3704242093"/>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476672"/>
            <a:ext cx="7488832" cy="5226918"/>
          </a:xfrm>
        </p:spPr>
      </p:pic>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3421394379"/>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83568" y="476672"/>
            <a:ext cx="7488832" cy="4278094"/>
          </a:xfrm>
          <a:prstGeom prst="rect">
            <a:avLst/>
          </a:prstGeom>
        </p:spPr>
        <p:txBody>
          <a:bodyPr wrap="square">
            <a:spAutoFit/>
          </a:bodyPr>
          <a:lstStyle/>
          <a:p>
            <a:pPr marL="7938" marR="207645" indent="-7938" algn="just">
              <a:spcAft>
                <a:spcPts val="1200"/>
              </a:spcAft>
            </a:pP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Одними из немногих средств государственного регулирования в условиях рыночной экономики являются программы экономического и социального развития. </a:t>
            </a:r>
          </a:p>
          <a:p>
            <a:pPr marL="7938" marR="207645" indent="-7938" algn="just">
              <a:spcAft>
                <a:spcPts val="1200"/>
              </a:spcAft>
            </a:pP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В рыночных условиях ресурсы на экономическое и социальное развитие выделяются не из бюджета, а привлекаются из различных источников. </a:t>
            </a:r>
          </a:p>
          <a:p>
            <a:pPr marL="7938" marR="207645" indent="-7938" algn="just">
              <a:spcAft>
                <a:spcPts val="1200"/>
              </a:spcAft>
            </a:pP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Поэтому при составлении программ необходима тщательная проработка множества вопросов, в их числе: схема привлечения средств, система страхования инвестиционных и коммерческих рисков, оценка конкурентоспособности намечаемой к производству продукции, формирование механизмов корректировки программы на случай изменения конъюнктуры на рынке, срыва сроков выполнения того или иного осуществления программы, неполного ее финансирования и т. д. </a:t>
            </a:r>
            <a:endParaRPr lang="ru-RU"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1812878699"/>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27584" y="908720"/>
            <a:ext cx="6984776" cy="3139321"/>
          </a:xfrm>
          <a:prstGeom prst="rect">
            <a:avLst/>
          </a:prstGeom>
        </p:spPr>
        <p:txBody>
          <a:bodyPr wrap="square">
            <a:spAutoFit/>
          </a:bodyPr>
          <a:lstStyle/>
          <a:p>
            <a:pPr marL="8890" marR="39370" indent="444500" algn="just"/>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В настоящее время в Российской Федерации 20% от всех действующих программ направлены на развитие рынка недвижимости. </a:t>
            </a:r>
          </a:p>
          <a:p>
            <a:pPr marL="8890" marR="207645" indent="444500" algn="just"/>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Одним из главных способов привлечения средств в развитие рынка недвижимости являются разработка и реализация системы программ федерального и регионального значения. </a:t>
            </a:r>
          </a:p>
          <a:p>
            <a:pPr marL="8890" marR="207645" indent="444500" algn="just"/>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Все программы можно разделить на 3 категории: федеральные целевые; региональные, действующие в рамках федеральных целевых; региональные, действующие только на территории отдельного региона.  </a:t>
            </a:r>
            <a:endParaRPr lang="ru-RU"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2108603513"/>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619672" y="1963150"/>
            <a:ext cx="6120680" cy="2158155"/>
          </a:xfrm>
          <a:prstGeom prst="rect">
            <a:avLst/>
          </a:prstGeom>
        </p:spPr>
        <p:txBody>
          <a:bodyPr wrap="square">
            <a:spAutoFit/>
          </a:bodyPr>
          <a:lstStyle/>
          <a:p>
            <a:pPr marL="7938" marR="206375" indent="-7938" algn="just">
              <a:lnSpc>
                <a:spcPct val="153000"/>
              </a:lnSpc>
              <a:spcAft>
                <a:spcPts val="25"/>
              </a:spcAft>
            </a:pP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Для реализации современных программ используются различные источники финансирования – как внебюджетные средства, так и различные формы государственной поддержки граждан и юридических лиц. </a:t>
            </a:r>
            <a:endParaRPr lang="ru-RU"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709211298"/>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5380"/>
            <a:ext cx="8363272" cy="1029364"/>
          </a:xfrm>
        </p:spPr>
        <p:txBody>
          <a:bodyPr>
            <a:normAutofit fontScale="90000"/>
          </a:bodyPr>
          <a:lstStyle/>
          <a:p>
            <a:br>
              <a:rPr lang="ru-RU" sz="2200" dirty="0">
                <a:latin typeface="Arial" panose="020B0604020202020204" pitchFamily="34" charset="0"/>
                <a:ea typeface="Times New Roman" panose="02020603050405020304" pitchFamily="18" charset="0"/>
                <a:cs typeface="Calibri" panose="020F0502020204030204" pitchFamily="34" charset="0"/>
              </a:rPr>
            </a:br>
            <a:br>
              <a:rPr lang="ru-RU" sz="2200" dirty="0">
                <a:latin typeface="Arial" panose="020B0604020202020204" pitchFamily="34" charset="0"/>
                <a:ea typeface="Times New Roman" panose="02020603050405020304" pitchFamily="18" charset="0"/>
                <a:cs typeface="Calibri" panose="020F0502020204030204" pitchFamily="34" charset="0"/>
              </a:rPr>
            </a:br>
            <a:r>
              <a:rPr lang="ru-RU" sz="1800" b="1" dirty="0">
                <a:latin typeface="Arial" panose="020B0604020202020204" pitchFamily="34" charset="0"/>
                <a:ea typeface="Times New Roman" panose="02020603050405020304" pitchFamily="18" charset="0"/>
                <a:cs typeface="Arial" panose="020B0604020202020204" pitchFamily="34" charset="0"/>
              </a:rPr>
              <a:t>Программы экономического и социального развития на рынке жилой  недвижимости  по следующим основным направлениям: </a:t>
            </a:r>
            <a:br>
              <a:rPr lang="ru-RU" sz="1800" b="1" dirty="0">
                <a:latin typeface="Arial" panose="020B0604020202020204" pitchFamily="34" charset="0"/>
                <a:ea typeface="Times New Roman" panose="02020603050405020304" pitchFamily="18" charset="0"/>
                <a:cs typeface="Arial" panose="020B0604020202020204" pitchFamily="34" charset="0"/>
              </a:rPr>
            </a:br>
            <a:endParaRPr lang="ru-RU" sz="1800" b="1" dirty="0">
              <a:latin typeface="Arial" panose="020B0604020202020204" pitchFamily="34" charset="0"/>
              <a:cs typeface="Arial" panose="020B0604020202020204" pitchFamily="34" charset="0"/>
            </a:endParaRPr>
          </a:p>
        </p:txBody>
      </p:sp>
      <p:sp>
        <p:nvSpPr>
          <p:cNvPr id="4" name="Прямоугольник 3"/>
          <p:cNvSpPr/>
          <p:nvPr/>
        </p:nvSpPr>
        <p:spPr>
          <a:xfrm>
            <a:off x="457200" y="1124744"/>
            <a:ext cx="7992888" cy="5400600"/>
          </a:xfrm>
          <a:prstGeom prst="rect">
            <a:avLst/>
          </a:prstGeom>
          <a:ln>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R="37465" indent="456565" algn="just">
              <a:lnSpc>
                <a:spcPct val="115000"/>
              </a:lnSpc>
              <a:spcAft>
                <a:spcPts val="0"/>
              </a:spcAft>
            </a:pPr>
            <a:endParaRPr lang="ru-RU" sz="1400" dirty="0">
              <a:effectLst/>
              <a:latin typeface="Arial" panose="020B0604020202020204" pitchFamily="34" charset="0"/>
              <a:ea typeface="Times New Roman" panose="02020603050405020304" pitchFamily="18" charset="0"/>
              <a:cs typeface="Calibri" panose="020F0502020204030204" pitchFamily="34" charset="0"/>
            </a:endParaRPr>
          </a:p>
          <a:p>
            <a:pPr marR="37465" indent="456565" algn="just">
              <a:lnSpc>
                <a:spcPct val="115000"/>
              </a:lnSpc>
              <a:spcAft>
                <a:spcPts val="0"/>
              </a:spcAft>
            </a:pPr>
            <a:r>
              <a:rPr lang="ru-RU" sz="1400" i="1" dirty="0">
                <a:effectLst/>
                <a:latin typeface="Arial" panose="020B0604020202020204" pitchFamily="34" charset="0"/>
                <a:ea typeface="Times New Roman" panose="02020603050405020304" pitchFamily="18" charset="0"/>
                <a:cs typeface="Arial" panose="020B0604020202020204" pitchFamily="34" charset="0"/>
              </a:rPr>
              <a:t>1. Определение путей долгосрочного развития экономических процессов в той или иной сфере рынка недвижимости. </a:t>
            </a:r>
          </a:p>
          <a:p>
            <a:pPr marL="8890" marR="207645" algn="just">
              <a:lnSpc>
                <a:spcPct val="115000"/>
              </a:lnSpc>
              <a:spcAft>
                <a:spcPts val="0"/>
              </a:spcAft>
            </a:pPr>
            <a:r>
              <a:rPr lang="ru-RU" sz="1400" dirty="0">
                <a:effectLst/>
                <a:latin typeface="Arial" panose="020B0604020202020204" pitchFamily="34" charset="0"/>
                <a:ea typeface="Times New Roman" panose="02020603050405020304" pitchFamily="18" charset="0"/>
                <a:cs typeface="Arial" panose="020B0604020202020204" pitchFamily="34" charset="0"/>
              </a:rPr>
              <a:t>Главной федеральной целевой программой в области развития жилищного строительства в России является федеральная целевая программа «Жилье», разработанная в 2002 г. и сегодня не утратившая своей актуальности. Программа продлена до 2020 г. В программе определяется долгосрочная государственная жилищная политика в новых экономических условиях и предлагается комплексное решение проблемы перехода к устойчивому функционированию и развитию жилищной сферы. Она позволяет гражданам разных категорий улучшить жилищные условия для своих семей.</a:t>
            </a:r>
          </a:p>
          <a:p>
            <a:pPr marL="8890" marR="207645" algn="just">
              <a:lnSpc>
                <a:spcPct val="115000"/>
              </a:lnSpc>
              <a:spcAft>
                <a:spcPts val="0"/>
              </a:spcAft>
            </a:pPr>
            <a:r>
              <a:rPr lang="ru-RU" sz="1400" dirty="0">
                <a:effectLst/>
                <a:latin typeface="Arial" panose="020B0604020202020204" pitchFamily="34" charset="0"/>
                <a:ea typeface="Times New Roman" panose="02020603050405020304" pitchFamily="18" charset="0"/>
                <a:cs typeface="Arial" panose="020B0604020202020204" pitchFamily="34" charset="0"/>
              </a:rPr>
              <a:t>Основные цели госпрограммы «Жилище» ещё не достигнуты.  Снижение стоимости квартир и домов не произошло, так же, как и процент молодых семей, имеющих удовлетворительные жилищные условия. Но есть определенные успехи. Так: </a:t>
            </a:r>
          </a:p>
          <a:p>
            <a:pPr marL="342900" marR="207645" lvl="0" indent="-342900" algn="just">
              <a:lnSpc>
                <a:spcPct val="115000"/>
              </a:lnSpc>
              <a:spcAft>
                <a:spcPts val="0"/>
              </a:spcAft>
              <a:buFont typeface="Symbol" panose="05050102010706020507" pitchFamily="18" charset="2"/>
              <a:buChar char=""/>
            </a:pPr>
            <a:r>
              <a:rPr lang="ru-RU" sz="1400" dirty="0">
                <a:effectLst/>
                <a:latin typeface="Arial" panose="020B0604020202020204" pitchFamily="34" charset="0"/>
                <a:ea typeface="Times New Roman" panose="02020603050405020304" pitchFamily="18" charset="0"/>
                <a:cs typeface="Arial" panose="020B0604020202020204" pitchFamily="34" charset="0"/>
              </a:rPr>
              <a:t>постепенно увеличивается доля частного жилья россиян;</a:t>
            </a:r>
          </a:p>
          <a:p>
            <a:pPr marL="342900" marR="207645" lvl="0" indent="-342900" algn="just">
              <a:lnSpc>
                <a:spcPct val="115000"/>
              </a:lnSpc>
              <a:spcAft>
                <a:spcPts val="0"/>
              </a:spcAft>
              <a:buFont typeface="Symbol" panose="05050102010706020507" pitchFamily="18" charset="2"/>
              <a:buChar char=""/>
            </a:pPr>
            <a:r>
              <a:rPr lang="ru-RU" sz="1400" dirty="0">
                <a:effectLst/>
                <a:latin typeface="Arial" panose="020B0604020202020204" pitchFamily="34" charset="0"/>
                <a:ea typeface="Times New Roman" panose="02020603050405020304" pitchFamily="18" charset="0"/>
                <a:cs typeface="Arial" panose="020B0604020202020204" pitchFamily="34" charset="0"/>
              </a:rPr>
              <a:t>развивается ипотечное кредитование;</a:t>
            </a:r>
          </a:p>
          <a:p>
            <a:pPr marL="342900" marR="207645" lvl="0" indent="-342900" algn="just">
              <a:lnSpc>
                <a:spcPct val="115000"/>
              </a:lnSpc>
              <a:spcAft>
                <a:spcPts val="0"/>
              </a:spcAft>
              <a:buFont typeface="Symbol" panose="05050102010706020507" pitchFamily="18" charset="2"/>
              <a:buChar char=""/>
            </a:pPr>
            <a:r>
              <a:rPr lang="ru-RU" sz="1400" dirty="0">
                <a:effectLst/>
                <a:latin typeface="Arial" panose="020B0604020202020204" pitchFamily="34" charset="0"/>
                <a:ea typeface="Times New Roman" panose="02020603050405020304" pitchFamily="18" charset="0"/>
                <a:cs typeface="Arial" panose="020B0604020202020204" pitchFamily="34" charset="0"/>
              </a:rPr>
              <a:t>объемы сданного в эксплуатацию жилого фонда растут;</a:t>
            </a:r>
          </a:p>
          <a:p>
            <a:pPr marL="342900" marR="207645" lvl="0" indent="-342900" algn="just">
              <a:lnSpc>
                <a:spcPct val="115000"/>
              </a:lnSpc>
              <a:spcAft>
                <a:spcPts val="0"/>
              </a:spcAft>
              <a:buFont typeface="Symbol" panose="05050102010706020507" pitchFamily="18" charset="2"/>
              <a:buChar char=""/>
            </a:pPr>
            <a:r>
              <a:rPr lang="ru-RU" sz="1400" dirty="0">
                <a:effectLst/>
                <a:latin typeface="Arial" panose="020B0604020202020204" pitchFamily="34" charset="0"/>
                <a:ea typeface="Times New Roman" panose="02020603050405020304" pitchFamily="18" charset="0"/>
                <a:cs typeface="Arial" panose="020B0604020202020204" pitchFamily="34" charset="0"/>
              </a:rPr>
              <a:t>модернизируется инфраструктура городов за счет использования средств бюджета и граждан.</a:t>
            </a:r>
          </a:p>
          <a:p>
            <a:pPr marL="8890" marR="207645" algn="just">
              <a:lnSpc>
                <a:spcPct val="115000"/>
              </a:lnSpc>
              <a:spcAft>
                <a:spcPts val="0"/>
              </a:spcAft>
            </a:pPr>
            <a:r>
              <a:rPr lang="ru-RU" sz="1400" dirty="0">
                <a:effectLst/>
                <a:latin typeface="Arial" panose="020B0604020202020204" pitchFamily="34" charset="0"/>
                <a:ea typeface="Times New Roman" panose="02020603050405020304" pitchFamily="18" charset="0"/>
                <a:cs typeface="Arial" panose="020B0604020202020204" pitchFamily="34" charset="0"/>
              </a:rPr>
              <a:t>Максимальная сумма льготного кредита составляет 3 млн рублей, а в столице и Санкт-Петербурге — 8 млн руб.</a:t>
            </a:r>
          </a:p>
          <a:p>
            <a:pPr marL="8890" marR="205740">
              <a:lnSpc>
                <a:spcPct val="115000"/>
              </a:lnSpc>
              <a:spcAft>
                <a:spcPts val="0"/>
              </a:spcAft>
            </a:pPr>
            <a:r>
              <a:rPr lang="ru-RU" sz="1400" dirty="0">
                <a:effectLst/>
                <a:latin typeface="Arial" panose="020B0604020202020204" pitchFamily="34" charset="0"/>
                <a:ea typeface="Times New Roman" panose="02020603050405020304" pitchFamily="18" charset="0"/>
                <a:cs typeface="Arial" panose="020B0604020202020204" pitchFamily="34" charset="0"/>
              </a:rPr>
              <a:t> </a:t>
            </a:r>
          </a:p>
          <a:p>
            <a:pPr marL="8890" marR="39370" algn="just">
              <a:lnSpc>
                <a:spcPct val="115000"/>
              </a:lnSpc>
              <a:spcAft>
                <a:spcPts val="1000"/>
              </a:spcAft>
            </a:pPr>
            <a:r>
              <a:rPr lang="ru-RU" sz="1400" dirty="0">
                <a:effectLst/>
                <a:latin typeface="Arial" panose="020B0604020202020204" pitchFamily="34" charset="0"/>
                <a:ea typeface="Times New Roman" panose="02020603050405020304" pitchFamily="18" charset="0"/>
                <a:cs typeface="Arial" panose="020B0604020202020204" pitchFamily="34" charset="0"/>
              </a:rPr>
              <a:t> </a:t>
            </a:r>
          </a:p>
          <a:p>
            <a:pPr marL="8890" marR="39370" algn="just">
              <a:lnSpc>
                <a:spcPct val="115000"/>
              </a:lnSpc>
              <a:spcAft>
                <a:spcPts val="1000"/>
              </a:spcAft>
            </a:pPr>
            <a:r>
              <a:rPr lang="ru-RU" sz="1400" dirty="0">
                <a:effectLst/>
                <a:latin typeface="Arial" panose="020B0604020202020204" pitchFamily="34" charset="0"/>
                <a:ea typeface="Times New Roman" panose="02020603050405020304" pitchFamily="18" charset="0"/>
                <a:cs typeface="Calibri" panose="020F0502020204030204" pitchFamily="34" charset="0"/>
              </a:rPr>
              <a:t> </a:t>
            </a:r>
            <a:endParaRPr lang="ru-RU" sz="1100" dirty="0">
              <a:effectLst/>
              <a:ea typeface="Times New Roman" panose="02020603050405020304" pitchFamily="18" charset="0"/>
              <a:cs typeface="Calibri" panose="020F0502020204030204" pitchFamily="34" charset="0"/>
            </a:endParaRPr>
          </a:p>
        </p:txBody>
      </p:sp>
      <p:sp>
        <p:nvSpPr>
          <p:cNvPr id="5" name="Нижний колонтитул 4"/>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3703367302"/>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83568" y="476672"/>
            <a:ext cx="7488832" cy="7587975"/>
          </a:xfrm>
          <a:prstGeom prst="rect">
            <a:avLst/>
          </a:prstGeom>
        </p:spPr>
        <p:txBody>
          <a:bodyPr wrap="square">
            <a:spAutoFit/>
          </a:bodyPr>
          <a:lstStyle/>
          <a:p>
            <a:pPr marL="7938" marR="85725" lvl="0" indent="352425" algn="just" fontAlgn="base">
              <a:buClr>
                <a:srgbClr val="000000"/>
              </a:buClr>
              <a:buSzPts val="1400"/>
            </a:pPr>
            <a:r>
              <a:rPr lang="ru-RU" i="1" dirty="0">
                <a:solidFill>
                  <a:srgbClr val="000000"/>
                </a:solidFill>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2. Развитие конкуренции на рынке недвижимости</a:t>
            </a:r>
            <a:r>
              <a:rPr lang="ru-RU" dirty="0">
                <a:solidFill>
                  <a:srgbClr val="000000"/>
                </a:solidFill>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В Брянской области в рамках региональной программы эффективно используются средства на формирование рынка жилья как условия перемещения рабочей силы из регионов с высоким уровнем безработицы, стимулируется развитие производственной базы жилищного строительства и обустройство районов жилой застройки объектами инженерно-транспортной инфраструктуры. </a:t>
            </a:r>
          </a:p>
          <a:p>
            <a:pPr marL="7938" marR="206375" lvl="0" indent="352425" algn="just"/>
            <a:r>
              <a:rPr lang="ru-RU" i="1" dirty="0">
                <a:latin typeface="Arial" panose="020B0604020202020204" pitchFamily="34" charset="0"/>
                <a:cs typeface="Arial" panose="020B0604020202020204" pitchFamily="34" charset="0"/>
              </a:rPr>
              <a:t>3. Формирование и стабильное функционирование вторичного рынка жилой недвижимости. </a:t>
            </a:r>
            <a:r>
              <a:rPr lang="ru-RU" dirty="0">
                <a:latin typeface="Arial" panose="020B0604020202020204" pitchFamily="34" charset="0"/>
                <a:cs typeface="Arial" panose="020B0604020202020204" pitchFamily="34" charset="0"/>
              </a:rPr>
              <a:t>В Республике Коми действует программа, направленная на кредитование населения с использованием ресурсов банков на вторичном рынке жилья. </a:t>
            </a:r>
          </a:p>
          <a:p>
            <a:pPr marL="7938" marR="206375" indent="352425" algn="just"/>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4. </a:t>
            </a:r>
            <a:r>
              <a:rPr lang="ru-RU" i="1" dirty="0">
                <a:solidFill>
                  <a:srgbClr val="000000"/>
                </a:solidFill>
                <a:latin typeface="Arial" panose="020B0604020202020204" pitchFamily="34" charset="0"/>
                <a:ea typeface="Times New Roman" panose="02020603050405020304" pitchFamily="18" charset="0"/>
                <a:cs typeface="Arial" panose="020B0604020202020204" pitchFamily="34" charset="0"/>
              </a:rPr>
              <a:t>Развитие отдельных территорий. </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В Ленинградской области реализуется план застройки вокруг кольцевой автомобильной дороги в соответствии со специально разработанной региональной программой. В Свердловской области обеспечение населения  доступным и комфортным жильем осуществляется путем реализации механизмов поддержки и развития жилищного строительства и стимулирования спроса на рынке жилья. </a:t>
            </a:r>
          </a:p>
          <a:p>
            <a:r>
              <a:rPr lang="ru-RU" dirty="0"/>
              <a:t> </a:t>
            </a:r>
          </a:p>
          <a:p>
            <a:r>
              <a:rPr lang="ru-RU" dirty="0"/>
              <a:t> </a:t>
            </a:r>
          </a:p>
          <a:p>
            <a:pPr marL="7938" marR="206375" indent="352425" algn="just"/>
            <a:r>
              <a:rPr lang="ru-RU" dirty="0"/>
              <a:t> </a:t>
            </a:r>
          </a:p>
          <a:p>
            <a:pPr marL="7938" marR="206375" lvl="0" indent="352425" algn="just"/>
            <a:endParaRPr lang="ru-RU" dirty="0">
              <a:latin typeface="Arial" panose="020B0604020202020204" pitchFamily="34" charset="0"/>
              <a:cs typeface="Arial" panose="020B0604020202020204" pitchFamily="34" charset="0"/>
            </a:endParaRPr>
          </a:p>
          <a:p>
            <a:pPr marL="7938" marR="206375" lvl="0" indent="352425" algn="just"/>
            <a:endParaRPr lang="ru-RU" dirty="0">
              <a:latin typeface="Arial" panose="020B0604020202020204" pitchFamily="34" charset="0"/>
              <a:cs typeface="Arial" panose="020B0604020202020204" pitchFamily="34" charset="0"/>
            </a:endParaRPr>
          </a:p>
          <a:p>
            <a:pPr marL="8890" marR="206375" indent="444500" algn="just">
              <a:lnSpc>
                <a:spcPct val="153000"/>
              </a:lnSpc>
              <a:spcAft>
                <a:spcPts val="25"/>
              </a:spcAft>
            </a:pPr>
            <a:endParaRPr lang="ru-RU" dirty="0">
              <a:solidFill>
                <a:srgbClr val="000000"/>
              </a:solidFill>
              <a:latin typeface="Times New Roman" panose="02020603050405020304" pitchFamily="18" charset="0"/>
              <a:ea typeface="Times New Roman" panose="02020603050405020304" pitchFamily="18" charset="0"/>
            </a:endParaRPr>
          </a:p>
          <a:p>
            <a:pPr marL="8890" marR="206375" indent="444500" algn="just">
              <a:lnSpc>
                <a:spcPct val="153000"/>
              </a:lnSpc>
              <a:spcAft>
                <a:spcPts val="25"/>
              </a:spcAft>
            </a:pPr>
            <a:endParaRPr lang="ru-RU" dirty="0">
              <a:solidFill>
                <a:srgbClr val="000000"/>
              </a:solidFill>
              <a:effectLst/>
              <a:latin typeface="Times New Roman" panose="02020603050405020304" pitchFamily="18" charset="0"/>
              <a:ea typeface="Times New Roman" panose="02020603050405020304" pitchFamily="18"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3311370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47664" y="1628800"/>
            <a:ext cx="6179185" cy="180020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600"/>
              </a:spcAft>
            </a:pPr>
            <a:endParaRPr lang="ru-RU" sz="2800"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spcAft>
                <a:spcPts val="600"/>
              </a:spcAft>
            </a:pPr>
            <a:r>
              <a:rPr lang="ru-RU" sz="2800" dirty="0">
                <a:effectLst/>
                <a:latin typeface="Arial" panose="020B0604020202020204" pitchFamily="34" charset="0"/>
                <a:ea typeface="Times New Roman" panose="02020603050405020304" pitchFamily="18" charset="0"/>
                <a:cs typeface="Arial" panose="020B0604020202020204" pitchFamily="34" charset="0"/>
              </a:rPr>
              <a:t>Общие сведения о </a:t>
            </a:r>
          </a:p>
          <a:p>
            <a:pPr algn="ctr">
              <a:lnSpc>
                <a:spcPct val="115000"/>
              </a:lnSpc>
              <a:spcAft>
                <a:spcPts val="600"/>
              </a:spcAft>
            </a:pPr>
            <a:r>
              <a:rPr lang="ru-RU" sz="2800" dirty="0">
                <a:effectLst/>
                <a:latin typeface="Arial" panose="020B0604020202020204" pitchFamily="34" charset="0"/>
                <a:ea typeface="Times New Roman" panose="02020603050405020304" pitchFamily="18" charset="0"/>
                <a:cs typeface="Arial" panose="020B0604020202020204" pitchFamily="34" charset="0"/>
              </a:rPr>
              <a:t> недвижимости</a:t>
            </a:r>
          </a:p>
          <a:p>
            <a:pPr algn="ctr">
              <a:lnSpc>
                <a:spcPct val="115000"/>
              </a:lnSpc>
              <a:spcAft>
                <a:spcPts val="600"/>
              </a:spcAft>
            </a:pPr>
            <a:r>
              <a:rPr lang="ru-RU" sz="2800" dirty="0">
                <a:effectLst/>
                <a:latin typeface="Arial" panose="020B0604020202020204" pitchFamily="34" charset="0"/>
                <a:ea typeface="Times New Roman" panose="02020603050405020304" pitchFamily="18" charset="0"/>
                <a:cs typeface="Arial" panose="020B0604020202020204" pitchFamily="34" charset="0"/>
              </a:rPr>
              <a:t> </a:t>
            </a:r>
          </a:p>
          <a:p>
            <a:pPr>
              <a:lnSpc>
                <a:spcPct val="115000"/>
              </a:lnSpc>
              <a:spcAft>
                <a:spcPts val="1000"/>
              </a:spcAft>
            </a:pPr>
            <a:r>
              <a:rPr lang="ru-RU" sz="2200" dirty="0">
                <a:effectLst/>
                <a:latin typeface="Arial" panose="020B0604020202020204" pitchFamily="34" charset="0"/>
                <a:ea typeface="Times New Roman" panose="02020603050405020304" pitchFamily="18" charset="0"/>
                <a:cs typeface="Calibri" panose="020F0502020204030204" pitchFamily="34" charset="0"/>
              </a:rPr>
              <a:t> </a:t>
            </a:r>
            <a:endParaRPr lang="ru-RU" sz="1100" dirty="0">
              <a:effectLst/>
              <a:ea typeface="Times New Roman" panose="02020603050405020304" pitchFamily="18" charset="0"/>
              <a:cs typeface="Calibri" panose="020F0502020204030204" pitchFamily="34" charset="0"/>
            </a:endParaRPr>
          </a:p>
          <a:p>
            <a:pPr>
              <a:lnSpc>
                <a:spcPct val="115000"/>
              </a:lnSpc>
              <a:spcAft>
                <a:spcPts val="1000"/>
              </a:spcAft>
            </a:pPr>
            <a:r>
              <a:rPr lang="ru-RU" sz="1100" dirty="0">
                <a:effectLst/>
                <a:ea typeface="Times New Roman" panose="02020603050405020304" pitchFamily="18" charset="0"/>
                <a:cs typeface="Calibri" panose="020F0502020204030204" pitchFamily="34" charset="0"/>
              </a:rPr>
              <a:t> </a:t>
            </a: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2669827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15616" y="476672"/>
            <a:ext cx="6336704" cy="5862796"/>
          </a:xfrm>
          <a:prstGeom prst="rect">
            <a:avLst/>
          </a:prstGeom>
          <a:ln>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180340" marR="39370" algn="just">
              <a:spcAft>
                <a:spcPts val="600"/>
              </a:spcAft>
            </a:pPr>
            <a:endParaRPr lang="ru-RU" sz="1600" dirty="0">
              <a:effectLst/>
              <a:latin typeface="Arial" panose="020B0604020202020204" pitchFamily="34" charset="0"/>
              <a:ea typeface="Times New Roman" panose="02020603050405020304" pitchFamily="18" charset="0"/>
              <a:cs typeface="Arial" panose="020B0604020202020204" pitchFamily="34" charset="0"/>
            </a:endParaRPr>
          </a:p>
          <a:p>
            <a:pPr marL="180340" marR="39370" algn="just">
              <a:spcAft>
                <a:spcPts val="600"/>
              </a:spcAft>
            </a:pPr>
            <a:endParaRPr lang="ru-RU" sz="1600" dirty="0">
              <a:latin typeface="Arial" panose="020B0604020202020204" pitchFamily="34" charset="0"/>
              <a:ea typeface="Times New Roman" panose="02020603050405020304" pitchFamily="18" charset="0"/>
              <a:cs typeface="Arial" panose="020B0604020202020204" pitchFamily="34" charset="0"/>
            </a:endParaRPr>
          </a:p>
          <a:p>
            <a:pPr marL="180340" marR="39370" algn="just">
              <a:spcAft>
                <a:spcPts val="600"/>
              </a:spcAft>
            </a:pPr>
            <a:r>
              <a:rPr lang="ru-RU" sz="1600" dirty="0">
                <a:effectLst/>
                <a:latin typeface="Arial" panose="020B0604020202020204" pitchFamily="34" charset="0"/>
                <a:ea typeface="Times New Roman" panose="02020603050405020304" pitchFamily="18" charset="0"/>
                <a:cs typeface="Arial" panose="020B0604020202020204" pitchFamily="34" charset="0"/>
              </a:rPr>
              <a:t>До введения в действие первой части ГК РФ в отечественной экономической теории и хозяйственной практике понятие объект недвижимости отсутствовало, а использовалось понятие основные фонды. </a:t>
            </a:r>
          </a:p>
          <a:p>
            <a:pPr marL="87313" marR="39370" algn="just">
              <a:spcAft>
                <a:spcPts val="600"/>
              </a:spcAft>
            </a:pPr>
            <a:r>
              <a:rPr lang="ru-RU" sz="1600" dirty="0">
                <a:effectLst/>
                <a:latin typeface="Arial" panose="020B0604020202020204" pitchFamily="34" charset="0"/>
                <a:ea typeface="Times New Roman" panose="02020603050405020304" pitchFamily="18" charset="0"/>
                <a:cs typeface="Arial" panose="020B0604020202020204" pitchFamily="34" charset="0"/>
              </a:rPr>
              <a:t>К основным фондам отнесены предметы производственного и непроизводственного назначения (здания, сооружения, жилые помещения, машины, оборудование, взрослый рабочий и продуктивный скот, многолетние насаждения и т. д.), которые в своей натуральной форме функционируют и используются в народном хозяйстве на протяжении ряда лет и в течение всего срока службы не теряют своей потребительской формы. </a:t>
            </a:r>
          </a:p>
          <a:p>
            <a:pPr marL="87313" marR="39370" algn="just">
              <a:spcAft>
                <a:spcPts val="600"/>
              </a:spcAft>
            </a:pPr>
            <a:r>
              <a:rPr lang="ru-RU" sz="1600" dirty="0">
                <a:effectLst/>
                <a:latin typeface="Arial" panose="020B0604020202020204" pitchFamily="34" charset="0"/>
                <a:ea typeface="Times New Roman" panose="02020603050405020304" pitchFamily="18" charset="0"/>
                <a:cs typeface="Arial" panose="020B0604020202020204" pitchFamily="34" charset="0"/>
              </a:rPr>
              <a:t> Основные фонды (без машин и оборудования) – составная часть недвижимого имущества, но это понятие является более узким, поскольку в составе основных фондов не учитывается земля. </a:t>
            </a:r>
          </a:p>
          <a:p>
            <a:pPr marL="87313" marR="39370" algn="just">
              <a:spcAft>
                <a:spcPts val="600"/>
              </a:spcAft>
            </a:pPr>
            <a:r>
              <a:rPr lang="ru-RU" sz="1600" dirty="0">
                <a:effectLst/>
                <a:latin typeface="Arial" panose="020B0604020202020204" pitchFamily="34" charset="0"/>
                <a:ea typeface="Times New Roman" panose="02020603050405020304" pitchFamily="18" charset="0"/>
                <a:cs typeface="Arial" panose="020B0604020202020204" pitchFamily="34" charset="0"/>
              </a:rPr>
              <a:t> Выведение земли за рамки товарно-денежных отношений привело к трансформации понятия «объект недвижимости» в понятие «основные фонды». </a:t>
            </a:r>
          </a:p>
          <a:p>
            <a:pPr marL="87313" marR="39370" algn="just">
              <a:lnSpc>
                <a:spcPct val="115000"/>
              </a:lnSpc>
              <a:spcAft>
                <a:spcPts val="1000"/>
              </a:spcAft>
            </a:pPr>
            <a:r>
              <a:rPr lang="ru-RU" sz="1400" dirty="0">
                <a:effectLst/>
                <a:latin typeface="Arial" panose="020B0604020202020204" pitchFamily="34" charset="0"/>
                <a:ea typeface="Times New Roman" panose="02020603050405020304" pitchFamily="18" charset="0"/>
                <a:cs typeface="Calibri" panose="020F0502020204030204" pitchFamily="34" charset="0"/>
              </a:rPr>
              <a:t> </a:t>
            </a:r>
            <a:endParaRPr lang="ru-RU" sz="1100" dirty="0">
              <a:effectLst/>
              <a:ea typeface="Times New Roman" panose="02020603050405020304" pitchFamily="18" charset="0"/>
              <a:cs typeface="Calibri" panose="020F0502020204030204" pitchFamily="34" charset="0"/>
            </a:endParaRPr>
          </a:p>
          <a:p>
            <a:pPr marL="539750" marR="5210810">
              <a:lnSpc>
                <a:spcPct val="150000"/>
              </a:lnSpc>
              <a:spcAft>
                <a:spcPts val="0"/>
              </a:spcAft>
            </a:pPr>
            <a:r>
              <a:rPr lang="ru-RU" sz="1100" dirty="0">
                <a:effectLst/>
                <a:ea typeface="Times New Roman" panose="02020603050405020304" pitchFamily="18" charset="0"/>
                <a:cs typeface="Calibri" panose="020F0502020204030204" pitchFamily="34" charset="0"/>
              </a:rPr>
              <a:t>  </a:t>
            </a:r>
          </a:p>
          <a:p>
            <a:pPr marL="539750" marR="5210810">
              <a:lnSpc>
                <a:spcPct val="150000"/>
              </a:lnSpc>
              <a:spcAft>
                <a:spcPts val="0"/>
              </a:spcAft>
            </a:pPr>
            <a:r>
              <a:rPr lang="ru-RU" sz="1100" dirty="0">
                <a:effectLst/>
                <a:ea typeface="Times New Roman" panose="02020603050405020304" pitchFamily="18" charset="0"/>
                <a:cs typeface="Calibri" panose="020F0502020204030204" pitchFamily="34" charset="0"/>
              </a:rPr>
              <a:t>  </a:t>
            </a:r>
          </a:p>
          <a:p>
            <a:pPr marL="6985" marR="353695" indent="442595" algn="just">
              <a:lnSpc>
                <a:spcPct val="115000"/>
              </a:lnSpc>
              <a:spcAft>
                <a:spcPts val="0"/>
              </a:spcAft>
            </a:pPr>
            <a:r>
              <a:rPr lang="ru-RU" sz="1400" dirty="0">
                <a:effectLst/>
                <a:latin typeface="Arial" panose="020B0604020202020204" pitchFamily="34" charset="0"/>
                <a:ea typeface="Times New Roman" panose="02020603050405020304" pitchFamily="18" charset="0"/>
                <a:cs typeface="Calibri" panose="020F0502020204030204" pitchFamily="34" charset="0"/>
              </a:rPr>
              <a:t> </a:t>
            </a:r>
            <a:endParaRPr lang="ru-RU" sz="1100" dirty="0">
              <a:effectLst/>
              <a:ea typeface="Times New Roman" panose="02020603050405020304" pitchFamily="18" charset="0"/>
              <a:cs typeface="Calibri" panose="020F050202020403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3907638422"/>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57277" y="188640"/>
            <a:ext cx="7776864" cy="4801314"/>
          </a:xfrm>
          <a:prstGeom prst="rect">
            <a:avLst/>
          </a:prstGeom>
        </p:spPr>
        <p:txBody>
          <a:bodyPr wrap="square">
            <a:spAutoFit/>
          </a:bodyPr>
          <a:lstStyle/>
          <a:p>
            <a:pPr indent="360363" algn="just"/>
            <a:r>
              <a:rPr lang="ru-RU" i="1" dirty="0"/>
              <a:t>5. Развитие малоэтажного строительства объектов недвижимости.  </a:t>
            </a:r>
          </a:p>
          <a:p>
            <a:pPr algn="just"/>
            <a:r>
              <a:rPr lang="ru-RU" dirty="0"/>
              <a:t>В Московской области действует региональная государственная программа «Комплексное освоение территорий (малоэтажное строительство)», нацеленная на организацию малоэтажного строительства «под ключ». </a:t>
            </a:r>
          </a:p>
          <a:p>
            <a:pPr algn="just"/>
            <a:r>
              <a:rPr lang="ru-RU" dirty="0"/>
              <a:t>В Ленинградской области в рамках организации строительства кварталов </a:t>
            </a:r>
            <a:r>
              <a:rPr lang="ru-RU" dirty="0" err="1"/>
              <a:t>таун-хаузов</a:t>
            </a:r>
            <a:r>
              <a:rPr lang="ru-RU" dirty="0"/>
              <a:t> (т. е. кварталов типовых жилых домов, прилегающих друг к другу одной из несущих стен) регламентируются правила застройки с учетом социальной инфраструктуры. </a:t>
            </a:r>
          </a:p>
          <a:p>
            <a:pPr lvl="0" indent="360363" algn="just" fontAlgn="base"/>
            <a:r>
              <a:rPr lang="ru-RU" i="1" dirty="0"/>
              <a:t>6. Формирование предпосылок для развития рынка недвижимости в сельской местности</a:t>
            </a:r>
            <a:r>
              <a:rPr lang="ru-RU" dirty="0"/>
              <a:t>. Особенностью развития строительства жилых объектов недвижимости в Белгородской области является предоставление государственным учреждением «Фонд развития жилищного строительства и социальных инвестиций» ипотечных кредитов с правом натуральной формы возврата кредита и процентов (например, сельскохозяйственной продукцией). </a:t>
            </a:r>
          </a:p>
          <a:p>
            <a:pPr lvl="0" indent="360363" algn="just" fontAlgn="base"/>
            <a:endParaRPr lang="ru-RU" dirty="0"/>
          </a:p>
          <a:p>
            <a:pPr indent="360363" algn="just"/>
            <a:endParaRPr lang="ru-RU" dirty="0"/>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4164317211"/>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83568" y="332656"/>
            <a:ext cx="7776864" cy="7294305"/>
          </a:xfrm>
          <a:prstGeom prst="rect">
            <a:avLst/>
          </a:prstGeom>
        </p:spPr>
        <p:txBody>
          <a:bodyPr wrap="square">
            <a:spAutoFit/>
          </a:bodyPr>
          <a:lstStyle/>
          <a:p>
            <a:pPr lvl="0" indent="360363" algn="just" fontAlgn="base"/>
            <a:r>
              <a:rPr lang="ru-RU" i="1" dirty="0"/>
              <a:t>7. Регламентация и правовое фиксирование особенностей развития объектов недвижимости в городах России, не имеющих статуса крупных</a:t>
            </a:r>
            <a:r>
              <a:rPr lang="ru-RU" dirty="0"/>
              <a:t>. </a:t>
            </a:r>
          </a:p>
          <a:p>
            <a:pPr algn="just"/>
            <a:r>
              <a:rPr lang="ru-RU" dirty="0"/>
              <a:t>Для каждого малого и среднего города разрабатывается собственная структура источников финансирования развития рынка недвижимости. </a:t>
            </a:r>
          </a:p>
          <a:p>
            <a:pPr algn="just"/>
            <a:r>
              <a:rPr lang="ru-RU" dirty="0"/>
              <a:t>Так, для городов с населением до 100 тыс. человек на период до 2005 г. действовала федеральная комплексная программа «Развитие малых и средних городов Российской Федерации в условиях экономической реформы», которая имела следующую структуру финансирования: 10% – федеральный бюджет, 12 – бюджеты субъектов РФ, 23 – местные бюджеты, 55% – внебюджетные источники.</a:t>
            </a:r>
          </a:p>
          <a:p>
            <a:pPr indent="360363" algn="just"/>
            <a:r>
              <a:rPr lang="ru-RU" i="1" dirty="0"/>
              <a:t>8. Реализация концепции развития объектов недвижимости как источника блага для отдельных категорий граждан.</a:t>
            </a:r>
            <a:r>
              <a:rPr lang="ru-RU" dirty="0"/>
              <a:t> Для обеспечения постоянным жильем семей военных, уволенных или увольняемых со службы, подпрограмма «Государственные жилищные сертификаты» (программа «Жилье»). Государственным заказчиком программы является Федеральное агентство по строительству и жилищно-коммунальному комплексу – </a:t>
            </a:r>
            <a:r>
              <a:rPr lang="ru-RU" dirty="0" err="1"/>
              <a:t>Росстрой</a:t>
            </a:r>
            <a:r>
              <a:rPr lang="ru-RU" dirty="0"/>
              <a:t>. В реализации программы участвуют все территориальные отделения Сбербанка России и их филиалы. Федеральные и региональные органы исполнительной власти организуют работу по выдаче сертификатов и формированию очереди. Безвозмездная субсидия составляет 80% от расчетной стоимости жилья по социальной норме площади, установленной для семей разной численности. В отдельных случаях субсидия может достигать 100%. </a:t>
            </a:r>
          </a:p>
          <a:p>
            <a:r>
              <a:rPr lang="ru-RU" dirty="0"/>
              <a:t> </a:t>
            </a:r>
          </a:p>
          <a:p>
            <a:pPr indent="360363" algn="just"/>
            <a:r>
              <a:rPr lang="ru-RU" dirty="0"/>
              <a:t> </a:t>
            </a:r>
          </a:p>
          <a:p>
            <a:pPr algn="just"/>
            <a:endParaRPr lang="ru-RU" dirty="0"/>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3819037404"/>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260648"/>
            <a:ext cx="8568952" cy="6793398"/>
          </a:xfrm>
          <a:prstGeom prst="rect">
            <a:avLst/>
          </a:prstGeom>
        </p:spPr>
        <p:txBody>
          <a:bodyPr wrap="square">
            <a:spAutoFit/>
          </a:bodyPr>
          <a:lstStyle/>
          <a:p>
            <a:pPr marL="6985" marR="208915" indent="353060" algn="just">
              <a:lnSpc>
                <a:spcPct val="115000"/>
              </a:lnSpc>
              <a:spcAft>
                <a:spcPts val="0"/>
              </a:spcAft>
            </a:pPr>
            <a:r>
              <a:rPr lang="ru-RU" sz="1500" i="1" dirty="0">
                <a:latin typeface="Arial" panose="020B0604020202020204" pitchFamily="34" charset="0"/>
                <a:ea typeface="Times New Roman" panose="02020603050405020304" pitchFamily="18" charset="0"/>
                <a:cs typeface="Arial" panose="020B0604020202020204" pitchFamily="34" charset="0"/>
              </a:rPr>
              <a:t>9. Создание условий для привлечения российских предпринимателей в развитие рынка недвижимости.</a:t>
            </a:r>
            <a:r>
              <a:rPr lang="ru-RU" sz="1500" dirty="0">
                <a:latin typeface="Arial" panose="020B0604020202020204" pitchFamily="34" charset="0"/>
                <a:ea typeface="Times New Roman" panose="02020603050405020304" pitchFamily="18" charset="0"/>
                <a:cs typeface="Arial" panose="020B0604020202020204" pitchFamily="34" charset="0"/>
              </a:rPr>
              <a:t> В Башкортостане для формирования и развития рынка жилья учрежден Фонд жилищного строительства, предоставляющий товарные кредиты в виде материальных ресурсов, полученных от предприятий недоимщиков по налогам и платежам в республиканский бюджет. Таким образом, к развитию рынка жилья косвенно привлечены предпринимательские силы республики. Фонд предоставляет кредиты организациям-операторам, в качестве которых отбираются в основном сельские межрайонные передвижные механизированные колонны. Кредит на завершение строительства жилого дома предоставляется в виде строительных материалов. </a:t>
            </a:r>
          </a:p>
          <a:p>
            <a:pPr indent="442913" algn="just"/>
            <a:r>
              <a:rPr lang="ru-RU" sz="1500" i="1" dirty="0">
                <a:latin typeface="Arial" panose="020B0604020202020204" pitchFamily="34" charset="0"/>
                <a:cs typeface="Arial" panose="020B0604020202020204" pitchFamily="34" charset="0"/>
              </a:rPr>
              <a:t>10. Создание предпосылок для привлечения собственных средств населения на рынок недвижимости. </a:t>
            </a:r>
            <a:r>
              <a:rPr lang="ru-RU" sz="1500" dirty="0">
                <a:latin typeface="Arial" panose="020B0604020202020204" pitchFamily="34" charset="0"/>
                <a:cs typeface="Arial" panose="020B0604020202020204" pitchFamily="34" charset="0"/>
              </a:rPr>
              <a:t>Примером может служить программа «Свой дом», которая реализуется в рамках федеральной целевой программы «Жилище». Ее цель – создание организационных, финансовых и правовых предпосылок для обеспечения граждан доступным жильем граждан, в том числе в сельской местности, с привлечением их собственных средств. </a:t>
            </a:r>
          </a:p>
          <a:p>
            <a:pPr algn="just"/>
            <a:r>
              <a:rPr lang="ru-RU" sz="1500" dirty="0">
                <a:latin typeface="Arial" panose="020B0604020202020204" pitchFamily="34" charset="0"/>
                <a:cs typeface="Arial" panose="020B0604020202020204" pitchFamily="34" charset="0"/>
              </a:rPr>
              <a:t>Реализация подпрограммы «Крестьянский дом»; повышение доли индивидуального жилищного строительства ежегодно по всем регионам на 1/4, а в отдельных регионах – на 1/2 объемов вводимого жилья на основе разработки и освоения малоэтажных жилых зданий; обеспечение приемлемой для семей со средним достатком системы финансирования строительства дома. </a:t>
            </a:r>
          </a:p>
          <a:p>
            <a:pPr algn="just"/>
            <a:r>
              <a:rPr lang="ru-RU" sz="1500" dirty="0">
                <a:latin typeface="Arial" panose="020B0604020202020204" pitchFamily="34" charset="0"/>
                <a:cs typeface="Arial" panose="020B0604020202020204" pitchFamily="34" charset="0"/>
              </a:rPr>
              <a:t>В Саратовской области создано государственное унитарное предприятие «Дирекция целевых программ», которое реализует программу развития ипотечного жилищного кредитования путем создания ипотечных потребительских союзов в форме кооперативов, привлечения денежных накоплений пайщиков – членов союзов, предоставления кредитов на приобретение жилья. </a:t>
            </a:r>
          </a:p>
          <a:p>
            <a:pPr marL="6985" marR="208915" indent="353060" algn="just">
              <a:lnSpc>
                <a:spcPct val="115000"/>
              </a:lnSpc>
              <a:spcAft>
                <a:spcPts val="0"/>
              </a:spcAft>
            </a:pPr>
            <a:endParaRPr lang="ru-RU" sz="1500" dirty="0">
              <a:latin typeface="Arial" panose="020B0604020202020204" pitchFamily="34" charset="0"/>
              <a:ea typeface="Times New Roman" panose="02020603050405020304" pitchFamily="18" charset="0"/>
              <a:cs typeface="Arial" panose="020B0604020202020204" pitchFamily="34" charset="0"/>
            </a:endParaRPr>
          </a:p>
          <a:p>
            <a:pPr marL="6985" marR="208915" indent="353060" algn="just">
              <a:lnSpc>
                <a:spcPct val="115000"/>
              </a:lnSpc>
              <a:spcAft>
                <a:spcPts val="0"/>
              </a:spcAft>
            </a:pPr>
            <a:r>
              <a:rPr lang="ru-RU" sz="1500" dirty="0">
                <a:latin typeface="Arial" panose="020B0604020202020204" pitchFamily="34" charset="0"/>
                <a:ea typeface="Times New Roman" panose="02020603050405020304" pitchFamily="18" charset="0"/>
                <a:cs typeface="Arial" panose="020B0604020202020204" pitchFamily="34" charset="0"/>
              </a:rPr>
              <a:t> </a:t>
            </a:r>
          </a:p>
          <a:p>
            <a:pPr marL="8890" marR="39370" algn="just">
              <a:lnSpc>
                <a:spcPct val="115000"/>
              </a:lnSpc>
              <a:spcAft>
                <a:spcPts val="1000"/>
              </a:spcAft>
            </a:pPr>
            <a:r>
              <a:rPr lang="ru-RU" dirty="0">
                <a:latin typeface="Arial" panose="020B0604020202020204" pitchFamily="34" charset="0"/>
                <a:ea typeface="Times New Roman" panose="02020603050405020304" pitchFamily="18" charset="0"/>
                <a:cs typeface="Calibri" panose="020F0502020204030204" pitchFamily="34" charset="0"/>
              </a:rPr>
              <a:t> </a:t>
            </a:r>
            <a:endParaRPr lang="ru-RU" sz="14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2587107154"/>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188640"/>
            <a:ext cx="8424935" cy="5937523"/>
          </a:xfrm>
        </p:spPr>
      </p:pic>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3609415464"/>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59632" y="1844824"/>
            <a:ext cx="6120680" cy="1076833"/>
          </a:xfrm>
          <a:prstGeom prst="rect">
            <a:avLst/>
          </a:prstGeom>
        </p:spPr>
        <p:txBody>
          <a:bodyPr wrap="square">
            <a:spAutoFit/>
          </a:bodyPr>
          <a:lstStyle/>
          <a:p>
            <a:pPr marL="105410" marR="306070" indent="-6350" algn="ctr">
              <a:lnSpc>
                <a:spcPct val="108000"/>
              </a:lnSpc>
              <a:spcAft>
                <a:spcPts val="675"/>
              </a:spcAft>
            </a:pPr>
            <a:r>
              <a:rPr lang="ru-RU" b="1" dirty="0">
                <a:solidFill>
                  <a:srgbClr val="000000"/>
                </a:solidFill>
                <a:latin typeface="Arial" panose="020B0604020202020204" pitchFamily="34" charset="0"/>
                <a:ea typeface="Times New Roman" panose="02020603050405020304" pitchFamily="18" charset="0"/>
                <a:cs typeface="Arial" panose="020B0604020202020204" pitchFamily="34" charset="0"/>
              </a:rPr>
              <a:t>Основные тенденции преобразований в жилищном секторе </a:t>
            </a:r>
            <a:endPar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450850" indent="444500">
              <a:lnSpc>
                <a:spcPct val="107000"/>
              </a:lnSpc>
              <a:spcAft>
                <a:spcPts val="680"/>
              </a:spcAft>
            </a:pP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ru-RU"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2513756363"/>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59632" y="1340768"/>
            <a:ext cx="6624736" cy="2581989"/>
          </a:xfrm>
          <a:prstGeom prst="rect">
            <a:avLst/>
          </a:prstGeom>
        </p:spPr>
        <p:txBody>
          <a:bodyPr wrap="square">
            <a:spAutoFit/>
          </a:bodyPr>
          <a:lstStyle/>
          <a:p>
            <a:pPr marL="8890" marR="205105" indent="444500" algn="just">
              <a:lnSpc>
                <a:spcPct val="153000"/>
              </a:lnSpc>
              <a:spcAft>
                <a:spcPts val="25"/>
              </a:spcAft>
            </a:pP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В рамках основных направлений социально-экономической политики Правительства РФ на долгосрочную перспективу разработана стратегия жилищной политики и развития жилищно-коммунального хозяйства, формирование комплексной системы управления недвижимостью. </a:t>
            </a:r>
            <a:endParaRPr lang="ru-RU"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1416515614"/>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11560" y="1268760"/>
            <a:ext cx="8352928" cy="3009157"/>
          </a:xfrm>
          <a:prstGeom prst="rect">
            <a:avLst/>
          </a:prstGeom>
        </p:spPr>
        <p:txBody>
          <a:bodyPr wrap="square">
            <a:spAutoFit/>
          </a:bodyPr>
          <a:lstStyle/>
          <a:p>
            <a:pPr marL="8890" marR="206375" indent="444500" algn="just"/>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Жилищная система дореформенного периода характеризовалась жестким государственным регулированием всех жилищных отношений в единой государственной собственности. В самом начале переходного периода намечены основные направления новой жилищной политики: реформа прав собственности на жилье, арендного сектора жилья, жилищно-коммунального хозяйства, строительного сектора, землепользования и градостроительного регулирования, системы жилищного финансирования, создание инфраструктуры рынка жилья. </a:t>
            </a:r>
          </a:p>
          <a:p>
            <a:pPr marL="8890" marR="206375" indent="444500" algn="just"/>
            <a:endPar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8890" marR="206375" indent="444500" algn="just">
              <a:lnSpc>
                <a:spcPct val="153000"/>
              </a:lnSpc>
              <a:spcAft>
                <a:spcPts val="25"/>
              </a:spcAft>
            </a:pPr>
            <a:endParaRPr lang="ru-RU" dirty="0">
              <a:solidFill>
                <a:srgbClr val="000000"/>
              </a:solidFill>
              <a:effectLst/>
              <a:latin typeface="Times New Roman" panose="02020603050405020304" pitchFamily="18" charset="0"/>
              <a:ea typeface="Times New Roman" panose="02020603050405020304" pitchFamily="18"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808325782"/>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15616" y="504825"/>
            <a:ext cx="7200800" cy="5848350"/>
          </a:xfrm>
          <a:prstGeom prst="rect">
            <a:avLst/>
          </a:prstGeom>
          <a:ln>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8890" marR="207010" algn="just">
              <a:lnSpc>
                <a:spcPct val="115000"/>
              </a:lnSpc>
              <a:spcAft>
                <a:spcPts val="1000"/>
              </a:spcAft>
            </a:pPr>
            <a:r>
              <a:rPr lang="ru-RU" sz="1600" dirty="0">
                <a:effectLst/>
                <a:latin typeface="Arial" panose="020B0604020202020204" pitchFamily="34" charset="0"/>
                <a:ea typeface="Times New Roman" panose="02020603050405020304" pitchFamily="18" charset="0"/>
                <a:cs typeface="Arial" panose="020B0604020202020204" pitchFamily="34" charset="0"/>
              </a:rPr>
              <a:t>В результате произошедших преобразований кардинальным образом изменилась структура собственности жилищного фонда Российской Федерации. На конец 2016 г. доля частного жилищного фонда составила свыше 80 % (включая жилищные и жилищно-строительные кооперативы). </a:t>
            </a:r>
          </a:p>
          <a:p>
            <a:pPr marL="8890" marR="206375" algn="just">
              <a:lnSpc>
                <a:spcPct val="115000"/>
              </a:lnSpc>
              <a:spcAft>
                <a:spcPts val="225"/>
              </a:spcAft>
            </a:pPr>
            <a:r>
              <a:rPr lang="ru-RU" sz="1600" dirty="0">
                <a:effectLst/>
                <a:latin typeface="Arial" panose="020B0604020202020204" pitchFamily="34" charset="0"/>
                <a:ea typeface="Times New Roman" panose="02020603050405020304" pitchFamily="18" charset="0"/>
                <a:cs typeface="Arial" panose="020B0604020202020204" pitchFamily="34" charset="0"/>
              </a:rPr>
              <a:t>В процессе экономических реформ России наметился рост объемов индивидуального жилищного строительства (ИЖС) за счет собственных и заемных средств. Динамика доли ИЖС в общем объеме построенного жилья выглядит следующим образом: 1995 г. – 22,0%, 1997 г. – 35,2; 1999 г. – 42,9; 2002 г. – 41,9; 2004 г. – 48,8%; 2016 – 55%. </a:t>
            </a:r>
          </a:p>
          <a:p>
            <a:pPr marL="8890" marR="206375" algn="just">
              <a:lnSpc>
                <a:spcPct val="115000"/>
              </a:lnSpc>
              <a:spcAft>
                <a:spcPts val="1000"/>
              </a:spcAft>
            </a:pPr>
            <a:r>
              <a:rPr lang="ru-RU" sz="1600" dirty="0">
                <a:effectLst/>
                <a:latin typeface="Arial" panose="020B0604020202020204" pitchFamily="34" charset="0"/>
                <a:ea typeface="Times New Roman" panose="02020603050405020304" pitchFamily="18" charset="0"/>
                <a:cs typeface="Arial" panose="020B0604020202020204" pitchFamily="34" charset="0"/>
              </a:rPr>
              <a:t>Одним из условий повышения эффективности жилищно-коммунального хозяйства является постепенный перевод отрасли на безубыточное функционирование за счет сокращения дотирования из бюджета и перекрестного субсидирования потребителей. Если сразу после либерализации цен население оплачивало около 2% стоимости жилищно-коммунальных услуг, то в настоящее время эта доля приблизилась к 100-ной отметке. </a:t>
            </a:r>
          </a:p>
          <a:p>
            <a:pPr marL="8890" marR="206375" indent="351155" algn="just">
              <a:lnSpc>
                <a:spcPct val="115000"/>
              </a:lnSpc>
              <a:spcAft>
                <a:spcPts val="1000"/>
              </a:spcAft>
            </a:pPr>
            <a:r>
              <a:rPr lang="ru-RU" sz="1400" dirty="0">
                <a:effectLst/>
                <a:latin typeface="Arial" panose="020B0604020202020204" pitchFamily="34" charset="0"/>
                <a:ea typeface="Times New Roman" panose="02020603050405020304" pitchFamily="18" charset="0"/>
                <a:cs typeface="Calibri" panose="020F0502020204030204" pitchFamily="34" charset="0"/>
              </a:rPr>
              <a:t> </a:t>
            </a:r>
            <a:endParaRPr lang="ru-RU" sz="1100" dirty="0">
              <a:effectLst/>
              <a:ea typeface="Times New Roman" panose="02020603050405020304" pitchFamily="18" charset="0"/>
              <a:cs typeface="Calibri" panose="020F0502020204030204" pitchFamily="34" charset="0"/>
            </a:endParaRPr>
          </a:p>
          <a:p>
            <a:pPr marL="8890" marR="39370" algn="just">
              <a:lnSpc>
                <a:spcPct val="115000"/>
              </a:lnSpc>
              <a:spcAft>
                <a:spcPts val="1000"/>
              </a:spcAft>
            </a:pPr>
            <a:r>
              <a:rPr lang="ru-RU" sz="1400" dirty="0">
                <a:effectLst/>
                <a:latin typeface="Arial" panose="020B0604020202020204" pitchFamily="34" charset="0"/>
                <a:ea typeface="Times New Roman" panose="02020603050405020304" pitchFamily="18" charset="0"/>
                <a:cs typeface="Calibri" panose="020F0502020204030204" pitchFamily="34" charset="0"/>
              </a:rPr>
              <a:t> </a:t>
            </a:r>
            <a:endParaRPr lang="ru-RU" sz="1100" dirty="0">
              <a:effectLst/>
              <a:ea typeface="Times New Roman" panose="02020603050405020304" pitchFamily="18" charset="0"/>
              <a:cs typeface="Calibri" panose="020F050202020403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298512446"/>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979712" y="1196753"/>
            <a:ext cx="5184576" cy="3059171"/>
          </a:xfrm>
          <a:prstGeom prst="rect">
            <a:avLst/>
          </a:prstGeom>
        </p:spPr>
        <p:txBody>
          <a:bodyPr wrap="square">
            <a:spAutoFit/>
          </a:bodyPr>
          <a:lstStyle/>
          <a:p>
            <a:pPr marL="8890" marR="207010" indent="444500" algn="just">
              <a:lnSpc>
                <a:spcPct val="153000"/>
              </a:lnSpc>
              <a:spcAft>
                <a:spcPts val="25"/>
              </a:spcAft>
            </a:pP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Существенные изменения произошли и в форме участия бюджетов в жилищном финансировании. Приоритетной формой была признана поддержка нуждающихся в улучшении жилищных условий через предоставление безвозмездных субсидий на приобретение жилья. </a:t>
            </a:r>
            <a:endParaRPr lang="ru-RU"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1926019745"/>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71600" y="692696"/>
            <a:ext cx="7344816" cy="4701159"/>
          </a:xfrm>
          <a:prstGeom prst="rect">
            <a:avLst/>
          </a:prstGeom>
        </p:spPr>
        <p:txBody>
          <a:bodyPr wrap="square">
            <a:spAutoFit/>
          </a:bodyPr>
          <a:lstStyle/>
          <a:p>
            <a:pPr marL="8890" marR="206375" indent="444500" algn="just">
              <a:lnSpc>
                <a:spcPct val="153000"/>
              </a:lnSpc>
              <a:spcAft>
                <a:spcPts val="25"/>
              </a:spcAft>
            </a:pP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Новая жилищная политика являлась взаимосвязанной и согласованной по своим основным направлениям, что позволило на федеральном уровне сформировать </a:t>
            </a:r>
            <a:r>
              <a:rPr lang="ru-RU" i="1" dirty="0">
                <a:solidFill>
                  <a:srgbClr val="000000"/>
                </a:solidFill>
                <a:latin typeface="Arial" panose="020B0604020202020204" pitchFamily="34" charset="0"/>
                <a:ea typeface="Times New Roman" panose="02020603050405020304" pitchFamily="18" charset="0"/>
                <a:cs typeface="Arial" panose="020B0604020202020204" pitchFamily="34" charset="0"/>
              </a:rPr>
              <a:t>основную законодательную и нормативную базу</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Однако сформировать экономические стимулы для широкомасштабной реализации преобразований не удалось. </a:t>
            </a:r>
          </a:p>
          <a:p>
            <a:pPr marL="8890" marR="206375" indent="444500" algn="just">
              <a:lnSpc>
                <a:spcPct val="153000"/>
              </a:lnSpc>
              <a:spcAft>
                <a:spcPts val="25"/>
              </a:spcAft>
            </a:pP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Наиболее эффективно реформы протекали в тех секторах, где отказ государства от выполнения не свойственных ему функций сопровождался развитием необходимых элементов рыночной инфраструктуры (приватизацией и развитием рынка купли-продажи жилья). </a:t>
            </a:r>
            <a:endParaRPr lang="ru-RU"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2588626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331640" y="1628800"/>
            <a:ext cx="6408712" cy="1969770"/>
          </a:xfrm>
          <a:prstGeom prst="rect">
            <a:avLst/>
          </a:prstGeom>
        </p:spPr>
        <p:txBody>
          <a:bodyPr wrap="square">
            <a:spAutoFit/>
          </a:bodyPr>
          <a:lstStyle/>
          <a:p>
            <a:pPr algn="just"/>
            <a:r>
              <a:rPr lang="ru-RU" sz="2000" dirty="0">
                <a:latin typeface="Arial" panose="020B0604020202020204" pitchFamily="34" charset="0"/>
                <a:ea typeface="Times New Roman" panose="02020603050405020304" pitchFamily="18" charset="0"/>
                <a:cs typeface="Arial" panose="020B0604020202020204" pitchFamily="34" charset="0"/>
              </a:rPr>
              <a:t>В соответствии с государственной программой перехода РФ на принятую в международной практике систему учета и статистики с 1 января 1996 г. в России введен в действие Общероссийский классификатор основных фондов </a:t>
            </a:r>
          </a:p>
          <a:p>
            <a:pPr algn="just"/>
            <a:endParaRPr lang="ru-RU" sz="2200" dirty="0">
              <a:latin typeface="Arial" panose="020B0604020202020204" pitchFamily="34"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328815813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87624" y="980728"/>
            <a:ext cx="6696744" cy="5140325"/>
          </a:xfrm>
          <a:prstGeom prst="rect">
            <a:avLst/>
          </a:prstGeom>
          <a:ln>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450850" marR="39370" algn="just">
              <a:lnSpc>
                <a:spcPct val="115000"/>
              </a:lnSpc>
              <a:spcAft>
                <a:spcPts val="0"/>
              </a:spcAft>
            </a:pPr>
            <a:endParaRPr lang="ru-RU" sz="1400" i="1" dirty="0">
              <a:effectLst/>
              <a:latin typeface="Arial" panose="020B0604020202020204" pitchFamily="34" charset="0"/>
              <a:ea typeface="Times New Roman" panose="02020603050405020304" pitchFamily="18" charset="0"/>
              <a:cs typeface="Calibri" panose="020F0502020204030204" pitchFamily="34" charset="0"/>
            </a:endParaRPr>
          </a:p>
          <a:p>
            <a:pPr marL="450850" marR="39370" algn="just">
              <a:lnSpc>
                <a:spcPct val="115000"/>
              </a:lnSpc>
              <a:spcAft>
                <a:spcPts val="0"/>
              </a:spcAft>
            </a:pPr>
            <a:r>
              <a:rPr lang="ru-RU" sz="1400" i="1" dirty="0">
                <a:effectLst/>
                <a:latin typeface="Arial" panose="020B0604020202020204" pitchFamily="34" charset="0"/>
                <a:ea typeface="Times New Roman" panose="02020603050405020304" pitchFamily="18" charset="0"/>
                <a:cs typeface="Calibri" panose="020F0502020204030204" pitchFamily="34" charset="0"/>
              </a:rPr>
              <a:t>Основные цели государственной жилищной политики: </a:t>
            </a:r>
            <a:endParaRPr lang="ru-RU" sz="1100" dirty="0">
              <a:effectLst/>
              <a:ea typeface="Times New Roman" panose="02020603050405020304" pitchFamily="18" charset="0"/>
              <a:cs typeface="Calibri" panose="020F0502020204030204" pitchFamily="34" charset="0"/>
            </a:endParaRPr>
          </a:p>
          <a:p>
            <a:pPr marL="450850" marR="39370" algn="just">
              <a:lnSpc>
                <a:spcPct val="115000"/>
              </a:lnSpc>
              <a:spcAft>
                <a:spcPts val="0"/>
              </a:spcAft>
            </a:pPr>
            <a:r>
              <a:rPr lang="ru-RU" sz="1400" i="1" dirty="0">
                <a:effectLst/>
                <a:latin typeface="Arial" panose="020B0604020202020204" pitchFamily="34" charset="0"/>
                <a:ea typeface="Times New Roman" panose="02020603050405020304" pitchFamily="18" charset="0"/>
                <a:cs typeface="Calibri" panose="020F0502020204030204" pitchFamily="34" charset="0"/>
              </a:rPr>
              <a:t> </a:t>
            </a:r>
            <a:endParaRPr lang="ru-RU" sz="1100" dirty="0">
              <a:effectLst/>
              <a:ea typeface="Times New Roman" panose="02020603050405020304" pitchFamily="18" charset="0"/>
              <a:cs typeface="Calibri" panose="020F0502020204030204" pitchFamily="34" charset="0"/>
            </a:endParaRPr>
          </a:p>
          <a:p>
            <a:pPr marL="342900" marR="204470" lvl="0" indent="-342900" algn="just">
              <a:lnSpc>
                <a:spcPct val="115000"/>
              </a:lnSpc>
              <a:spcAft>
                <a:spcPts val="0"/>
              </a:spcAft>
              <a:buFont typeface="Symbol" panose="05050102010706020507" pitchFamily="18" charset="2"/>
              <a:buChar char=""/>
            </a:pPr>
            <a:r>
              <a:rPr lang="ru-RU" sz="1400" dirty="0">
                <a:effectLst/>
                <a:latin typeface="Arial" panose="020B0604020202020204" pitchFamily="34" charset="0"/>
                <a:ea typeface="Times New Roman" panose="02020603050405020304" pitchFamily="18" charset="0"/>
                <a:cs typeface="Calibri" panose="020F0502020204030204" pitchFamily="34" charset="0"/>
              </a:rPr>
              <a:t>создание условий для реализации гражданами 	их конституционных прав на жилище (Конституция РФ, ст. 40); </a:t>
            </a:r>
            <a:endParaRPr lang="ru-RU" sz="1100" dirty="0">
              <a:effectLst/>
              <a:ea typeface="Times New Roman" panose="02020603050405020304" pitchFamily="18" charset="0"/>
              <a:cs typeface="Calibri" panose="020F0502020204030204" pitchFamily="34" charset="0"/>
            </a:endParaRPr>
          </a:p>
          <a:p>
            <a:pPr marL="342900" marR="204470" lvl="0" indent="-342900" algn="just">
              <a:lnSpc>
                <a:spcPct val="115000"/>
              </a:lnSpc>
              <a:spcAft>
                <a:spcPts val="0"/>
              </a:spcAft>
              <a:buFont typeface="Symbol" panose="05050102010706020507" pitchFamily="18" charset="2"/>
              <a:buChar char=""/>
            </a:pPr>
            <a:r>
              <a:rPr lang="ru-RU" sz="1400" dirty="0">
                <a:effectLst/>
                <a:latin typeface="Arial" panose="020B0604020202020204" pitchFamily="34" charset="0"/>
                <a:ea typeface="Times New Roman" panose="02020603050405020304" pitchFamily="18" charset="0"/>
                <a:cs typeface="Calibri" panose="020F0502020204030204" pitchFamily="34" charset="0"/>
              </a:rPr>
              <a:t>гарантия полных прав собственности в жилищной сфере; </a:t>
            </a:r>
            <a:endParaRPr lang="ru-RU" sz="1100" dirty="0">
              <a:effectLst/>
              <a:ea typeface="Times New Roman" panose="02020603050405020304" pitchFamily="18" charset="0"/>
              <a:cs typeface="Calibri" panose="020F0502020204030204" pitchFamily="34" charset="0"/>
            </a:endParaRPr>
          </a:p>
          <a:p>
            <a:pPr marL="342900" marR="204470" lvl="0" indent="-342900" algn="just">
              <a:lnSpc>
                <a:spcPct val="115000"/>
              </a:lnSpc>
              <a:spcAft>
                <a:spcPts val="0"/>
              </a:spcAft>
              <a:buFont typeface="Symbol" panose="05050102010706020507" pitchFamily="18" charset="2"/>
              <a:buChar char=""/>
            </a:pPr>
            <a:r>
              <a:rPr lang="ru-RU" sz="1400" dirty="0">
                <a:effectLst/>
                <a:latin typeface="Arial" panose="020B0604020202020204" pitchFamily="34" charset="0"/>
                <a:ea typeface="Times New Roman" panose="02020603050405020304" pitchFamily="18" charset="0"/>
                <a:cs typeface="Calibri" panose="020F0502020204030204" pitchFamily="34" charset="0"/>
              </a:rPr>
              <a:t>содействие созданию рыночных механизмов и инфраструктуры рынка жилья, обеспечивающих доступность жилья и жилищных услуг гражданам в соответствии с их платежеспособным спросом; </a:t>
            </a:r>
            <a:endParaRPr lang="ru-RU" sz="1100" dirty="0">
              <a:effectLst/>
              <a:ea typeface="Times New Roman" panose="02020603050405020304" pitchFamily="18" charset="0"/>
              <a:cs typeface="Calibri" panose="020F0502020204030204" pitchFamily="34" charset="0"/>
            </a:endParaRPr>
          </a:p>
          <a:p>
            <a:pPr marL="342900" marR="204470" lvl="0" indent="-342900" algn="just">
              <a:lnSpc>
                <a:spcPct val="115000"/>
              </a:lnSpc>
              <a:spcAft>
                <a:spcPts val="0"/>
              </a:spcAft>
              <a:buFont typeface="Symbol" panose="05050102010706020507" pitchFamily="18" charset="2"/>
              <a:buChar char=""/>
            </a:pPr>
            <a:r>
              <a:rPr lang="ru-RU" sz="1400" dirty="0">
                <a:effectLst/>
                <a:latin typeface="Arial" panose="020B0604020202020204" pitchFamily="34" charset="0"/>
                <a:ea typeface="Times New Roman" panose="02020603050405020304" pitchFamily="18" charset="0"/>
                <a:cs typeface="Calibri" panose="020F0502020204030204" pitchFamily="34" charset="0"/>
              </a:rPr>
              <a:t>создание условий для повышения мобильности трудовых </a:t>
            </a:r>
            <a:endParaRPr lang="ru-RU" sz="1100" dirty="0">
              <a:effectLst/>
              <a:ea typeface="Times New Roman" panose="02020603050405020304" pitchFamily="18" charset="0"/>
              <a:cs typeface="Calibri" panose="020F0502020204030204" pitchFamily="34" charset="0"/>
            </a:endParaRPr>
          </a:p>
          <a:p>
            <a:pPr marL="342900" marR="39370" lvl="0" indent="-342900" algn="just">
              <a:lnSpc>
                <a:spcPct val="115000"/>
              </a:lnSpc>
              <a:spcAft>
                <a:spcPts val="0"/>
              </a:spcAft>
              <a:buFont typeface="Symbol" panose="05050102010706020507" pitchFamily="18" charset="2"/>
              <a:buChar char=""/>
            </a:pPr>
            <a:r>
              <a:rPr lang="ru-RU" sz="1400" dirty="0">
                <a:effectLst/>
                <a:latin typeface="Arial" panose="020B0604020202020204" pitchFamily="34" charset="0"/>
                <a:ea typeface="Times New Roman" panose="02020603050405020304" pitchFamily="18" charset="0"/>
                <a:cs typeface="Calibri" panose="020F0502020204030204" pitchFamily="34" charset="0"/>
              </a:rPr>
              <a:t>ресурсов; </a:t>
            </a:r>
            <a:endParaRPr lang="ru-RU" sz="1100" dirty="0">
              <a:effectLst/>
              <a:ea typeface="Times New Roman" panose="02020603050405020304" pitchFamily="18" charset="0"/>
              <a:cs typeface="Calibri" panose="020F0502020204030204" pitchFamily="34" charset="0"/>
            </a:endParaRPr>
          </a:p>
          <a:p>
            <a:pPr marL="342900" marR="204470" lvl="0" indent="-342900" algn="just">
              <a:lnSpc>
                <a:spcPct val="115000"/>
              </a:lnSpc>
              <a:spcAft>
                <a:spcPts val="0"/>
              </a:spcAft>
              <a:buFont typeface="Symbol" panose="05050102010706020507" pitchFamily="18" charset="2"/>
              <a:buChar char=""/>
            </a:pPr>
            <a:r>
              <a:rPr lang="ru-RU" sz="1400" dirty="0">
                <a:effectLst/>
                <a:latin typeface="Arial" panose="020B0604020202020204" pitchFamily="34" charset="0"/>
                <a:ea typeface="Times New Roman" panose="02020603050405020304" pitchFamily="18" charset="0"/>
                <a:cs typeface="Calibri" panose="020F0502020204030204" pitchFamily="34" charset="0"/>
              </a:rPr>
              <a:t>социальная защита малоимущих граждан (гарантия жилищных условий, соответствующих социальным стандартам); </a:t>
            </a:r>
            <a:endParaRPr lang="ru-RU" sz="1100" dirty="0">
              <a:effectLst/>
              <a:ea typeface="Times New Roman" panose="02020603050405020304" pitchFamily="18" charset="0"/>
              <a:cs typeface="Calibri" panose="020F0502020204030204" pitchFamily="34" charset="0"/>
            </a:endParaRPr>
          </a:p>
          <a:p>
            <a:pPr marL="342900" marR="204470" lvl="0" indent="-342900" algn="just">
              <a:lnSpc>
                <a:spcPct val="115000"/>
              </a:lnSpc>
              <a:spcAft>
                <a:spcPts val="0"/>
              </a:spcAft>
              <a:buFont typeface="Symbol" panose="05050102010706020507" pitchFamily="18" charset="2"/>
              <a:buChar char=""/>
            </a:pPr>
            <a:r>
              <a:rPr lang="ru-RU" sz="1400" dirty="0">
                <a:effectLst/>
                <a:latin typeface="Arial" panose="020B0604020202020204" pitchFamily="34" charset="0"/>
                <a:ea typeface="Times New Roman" panose="02020603050405020304" pitchFamily="18" charset="0"/>
                <a:cs typeface="Calibri" panose="020F0502020204030204" pitchFamily="34" charset="0"/>
              </a:rPr>
              <a:t>обеспечение соблюдения стандартов безопасности проживания граждан в жилищах, качества продукции и услуг в жилищной сфере; </a:t>
            </a:r>
            <a:endParaRPr lang="ru-RU" sz="1100" dirty="0">
              <a:effectLst/>
              <a:ea typeface="Times New Roman" panose="02020603050405020304" pitchFamily="18" charset="0"/>
              <a:cs typeface="Calibri" panose="020F0502020204030204" pitchFamily="34" charset="0"/>
            </a:endParaRPr>
          </a:p>
          <a:p>
            <a:pPr marL="342900" marR="204470" lvl="0" indent="-342900" algn="just">
              <a:lnSpc>
                <a:spcPct val="115000"/>
              </a:lnSpc>
              <a:spcAft>
                <a:spcPts val="0"/>
              </a:spcAft>
              <a:buFont typeface="Symbol" panose="05050102010706020507" pitchFamily="18" charset="2"/>
              <a:buChar char=""/>
            </a:pPr>
            <a:r>
              <a:rPr lang="ru-RU" sz="1400" dirty="0">
                <a:effectLst/>
                <a:latin typeface="Arial" panose="020B0604020202020204" pitchFamily="34" charset="0"/>
                <a:ea typeface="Times New Roman" panose="02020603050405020304" pitchFamily="18" charset="0"/>
                <a:cs typeface="Calibri" panose="020F0502020204030204" pitchFamily="34" charset="0"/>
              </a:rPr>
              <a:t>создание условий формирования эффективных рынков жилья, земельных участков под застройку жилищного строительства, стройматериалов, жилищно-коммунальных услуг, обеспечивающих производство продукции и услуги в соответствии со спросом потребителей. </a:t>
            </a:r>
            <a:endParaRPr lang="ru-RU" sz="1100" dirty="0">
              <a:effectLst/>
              <a:ea typeface="Times New Roman" panose="02020603050405020304" pitchFamily="18" charset="0"/>
              <a:cs typeface="Calibri" panose="020F0502020204030204" pitchFamily="34" charset="0"/>
            </a:endParaRPr>
          </a:p>
          <a:p>
            <a:pPr marL="8890" marR="206375" algn="just">
              <a:lnSpc>
                <a:spcPct val="115000"/>
              </a:lnSpc>
              <a:spcAft>
                <a:spcPts val="0"/>
              </a:spcAft>
            </a:pPr>
            <a:r>
              <a:rPr lang="ru-RU" sz="1400" dirty="0">
                <a:effectLst/>
                <a:latin typeface="Arial" panose="020B0604020202020204" pitchFamily="34" charset="0"/>
                <a:ea typeface="Times New Roman" panose="02020603050405020304" pitchFamily="18" charset="0"/>
                <a:cs typeface="Calibri" panose="020F0502020204030204" pitchFamily="34" charset="0"/>
              </a:rPr>
              <a:t> </a:t>
            </a:r>
            <a:endParaRPr lang="ru-RU" sz="1100" dirty="0">
              <a:effectLst/>
              <a:ea typeface="Times New Roman" panose="02020603050405020304" pitchFamily="18" charset="0"/>
              <a:cs typeface="Calibri" panose="020F0502020204030204" pitchFamily="34" charset="0"/>
            </a:endParaRPr>
          </a:p>
          <a:p>
            <a:pPr marL="8890" marR="206375" indent="351155" algn="just">
              <a:lnSpc>
                <a:spcPct val="115000"/>
              </a:lnSpc>
              <a:spcAft>
                <a:spcPts val="1000"/>
              </a:spcAft>
            </a:pPr>
            <a:r>
              <a:rPr lang="ru-RU" sz="1400" dirty="0">
                <a:effectLst/>
                <a:latin typeface="Arial" panose="020B0604020202020204" pitchFamily="34" charset="0"/>
                <a:ea typeface="Times New Roman" panose="02020603050405020304" pitchFamily="18" charset="0"/>
                <a:cs typeface="Calibri" panose="020F0502020204030204" pitchFamily="34" charset="0"/>
              </a:rPr>
              <a:t> </a:t>
            </a:r>
            <a:endParaRPr lang="ru-RU" sz="1100" dirty="0">
              <a:effectLst/>
              <a:ea typeface="Times New Roman" panose="02020603050405020304" pitchFamily="18" charset="0"/>
              <a:cs typeface="Calibri" panose="020F0502020204030204" pitchFamily="34" charset="0"/>
            </a:endParaRPr>
          </a:p>
          <a:p>
            <a:pPr marL="8890" marR="39370" algn="just">
              <a:lnSpc>
                <a:spcPct val="115000"/>
              </a:lnSpc>
              <a:spcAft>
                <a:spcPts val="1000"/>
              </a:spcAft>
            </a:pPr>
            <a:r>
              <a:rPr lang="ru-RU" sz="1400" dirty="0">
                <a:effectLst/>
                <a:latin typeface="Arial" panose="020B0604020202020204" pitchFamily="34" charset="0"/>
                <a:ea typeface="Times New Roman" panose="02020603050405020304" pitchFamily="18" charset="0"/>
                <a:cs typeface="Calibri" panose="020F0502020204030204" pitchFamily="34" charset="0"/>
              </a:rPr>
              <a:t> </a:t>
            </a:r>
            <a:endParaRPr lang="ru-RU" sz="1100" dirty="0">
              <a:effectLst/>
              <a:ea typeface="Times New Roman" panose="02020603050405020304" pitchFamily="18" charset="0"/>
              <a:cs typeface="Calibri" panose="020F050202020403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1407965771"/>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404664"/>
            <a:ext cx="7560840" cy="5328592"/>
          </a:xfrm>
          <a:prstGeom prst="rect">
            <a:avLst/>
          </a:prstGeom>
          <a:ln>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6985" marR="39370">
              <a:lnSpc>
                <a:spcPct val="115000"/>
              </a:lnSpc>
              <a:spcAft>
                <a:spcPts val="0"/>
              </a:spcAft>
            </a:pPr>
            <a:r>
              <a:rPr lang="ru-RU" sz="1600" u="sng" dirty="0">
                <a:effectLst/>
                <a:latin typeface="Arial" panose="020B0604020202020204" pitchFamily="34" charset="0"/>
                <a:ea typeface="Times New Roman" panose="02020603050405020304" pitchFamily="18" charset="0"/>
                <a:cs typeface="Arabic Typesetting" panose="03020402040406030203" pitchFamily="66" charset="-78"/>
              </a:rPr>
              <a:t>Для достижения названных целей решаются следующие ключевые задачи: </a:t>
            </a:r>
            <a:endParaRPr lang="ru-RU" sz="1600" dirty="0">
              <a:effectLst/>
              <a:ea typeface="Times New Roman" panose="02020603050405020304" pitchFamily="18" charset="0"/>
              <a:cs typeface="Arabic Typesetting" panose="03020402040406030203" pitchFamily="66" charset="-78"/>
            </a:endParaRPr>
          </a:p>
          <a:p>
            <a:pPr marL="342900" marR="204470" lvl="0" indent="-342900" algn="just" fontAlgn="base">
              <a:lnSpc>
                <a:spcPct val="115000"/>
              </a:lnSpc>
              <a:spcAft>
                <a:spcPts val="0"/>
              </a:spcAft>
              <a:buClr>
                <a:srgbClr val="000000"/>
              </a:buClr>
              <a:buSzPts val="1400"/>
              <a:buFont typeface="Arial" panose="020B0604020202020204" pitchFamily="34" charset="0"/>
              <a:buChar char="•"/>
            </a:pPr>
            <a:r>
              <a:rPr lang="ru-RU" sz="1600" u="none" strike="noStrike" dirty="0">
                <a:effectLst/>
                <a:uFill>
                  <a:solidFill>
                    <a:srgbClr val="000000"/>
                  </a:solidFill>
                </a:uFill>
                <a:latin typeface="Arial" panose="020B0604020202020204" pitchFamily="34" charset="0"/>
                <a:ea typeface="Arial" panose="020B0604020202020204" pitchFamily="34" charset="0"/>
                <a:cs typeface="Arabic Typesetting" panose="03020402040406030203" pitchFamily="66" charset="-78"/>
              </a:rPr>
              <a:t>законодательное определение жилищных прав граждан и механизмов их реализации, включая права собственности, найма, ипотеки, а также прав малоимущих граждан на обеспечение (бесплатно или за доступную плату) жильем по договору социального найма, прав на получение бюджетных субсидий на приобретение жилья, оплату жилья и коммунальных услуг;  </a:t>
            </a:r>
          </a:p>
          <a:p>
            <a:pPr marL="342900" marR="204470" lvl="0" indent="-342900" algn="just" fontAlgn="base">
              <a:lnSpc>
                <a:spcPct val="115000"/>
              </a:lnSpc>
              <a:spcAft>
                <a:spcPts val="0"/>
              </a:spcAft>
              <a:buClr>
                <a:srgbClr val="000000"/>
              </a:buClr>
              <a:buSzPts val="1400"/>
              <a:buFont typeface="Arial" panose="020B0604020202020204" pitchFamily="34" charset="0"/>
              <a:buChar char="•"/>
            </a:pPr>
            <a:r>
              <a:rPr lang="ru-RU" sz="1600" u="none" strike="noStrike" dirty="0">
                <a:effectLst/>
                <a:uFill>
                  <a:solidFill>
                    <a:srgbClr val="000000"/>
                  </a:solidFill>
                </a:uFill>
                <a:latin typeface="Arial" panose="020B0604020202020204" pitchFamily="34" charset="0"/>
                <a:ea typeface="Arial" panose="020B0604020202020204" pitchFamily="34" charset="0"/>
                <a:cs typeface="Arabic Typesetting" panose="03020402040406030203" pitchFamily="66" charset="-78"/>
              </a:rPr>
              <a:t>обеспечение эффективной системы управления жилищным фондом, основанной на бездотационном хозяйствовании рыночных субъектов, действующих на конкурентной основе; </a:t>
            </a:r>
          </a:p>
          <a:p>
            <a:pPr marL="342900" marR="204470" lvl="0" indent="-342900" algn="just" fontAlgn="base">
              <a:lnSpc>
                <a:spcPct val="115000"/>
              </a:lnSpc>
              <a:spcAft>
                <a:spcPts val="0"/>
              </a:spcAft>
              <a:buClr>
                <a:srgbClr val="000000"/>
              </a:buClr>
              <a:buSzPts val="1400"/>
              <a:buFont typeface="Arial" panose="020B0604020202020204" pitchFamily="34" charset="0"/>
              <a:buChar char="•"/>
            </a:pPr>
            <a:r>
              <a:rPr lang="ru-RU" sz="1600" u="none" strike="noStrike" dirty="0">
                <a:effectLst/>
                <a:uFill>
                  <a:solidFill>
                    <a:srgbClr val="000000"/>
                  </a:solidFill>
                </a:uFill>
                <a:latin typeface="Arial" panose="020B0604020202020204" pitchFamily="34" charset="0"/>
                <a:ea typeface="Arial" panose="020B0604020202020204" pitchFamily="34" charset="0"/>
                <a:cs typeface="Arabic Typesetting" panose="03020402040406030203" pitchFamily="66" charset="-78"/>
              </a:rPr>
              <a:t>повышение надежности и эффективности функционирования коммунальной инфраструктуры в жилищном секторе; </a:t>
            </a:r>
          </a:p>
          <a:p>
            <a:pPr marL="342900" marR="204470" lvl="0" indent="-342900" algn="just" fontAlgn="base">
              <a:lnSpc>
                <a:spcPct val="115000"/>
              </a:lnSpc>
              <a:spcAft>
                <a:spcPts val="0"/>
              </a:spcAft>
              <a:buClr>
                <a:srgbClr val="000000"/>
              </a:buClr>
              <a:buSzPts val="1400"/>
              <a:buFont typeface="Arial" panose="020B0604020202020204" pitchFamily="34" charset="0"/>
              <a:buChar char="•"/>
            </a:pPr>
            <a:r>
              <a:rPr lang="ru-RU" sz="1600" u="none" strike="noStrike" dirty="0">
                <a:effectLst/>
                <a:uFill>
                  <a:solidFill>
                    <a:srgbClr val="000000"/>
                  </a:solidFill>
                </a:uFill>
                <a:latin typeface="Arial" panose="020B0604020202020204" pitchFamily="34" charset="0"/>
                <a:ea typeface="Arial" panose="020B0604020202020204" pitchFamily="34" charset="0"/>
                <a:cs typeface="Arabic Typesetting" panose="03020402040406030203" pitchFamily="66" charset="-78"/>
              </a:rPr>
              <a:t>создание условий для приведения структуры жилищного строительства и производства стройматериалов в соответствии с платежеспособным спросом; </a:t>
            </a:r>
          </a:p>
          <a:p>
            <a:pPr marL="342900" marR="204470" lvl="0" indent="-342900" algn="just" fontAlgn="base">
              <a:lnSpc>
                <a:spcPct val="115000"/>
              </a:lnSpc>
              <a:spcAft>
                <a:spcPts val="0"/>
              </a:spcAft>
              <a:buClr>
                <a:srgbClr val="000000"/>
              </a:buClr>
              <a:buSzPts val="1400"/>
              <a:buFont typeface="Arial" panose="020B0604020202020204" pitchFamily="34" charset="0"/>
              <a:buChar char="•"/>
            </a:pPr>
            <a:r>
              <a:rPr lang="ru-RU" sz="1600" u="none" strike="noStrike" dirty="0">
                <a:effectLst/>
                <a:uFill>
                  <a:solidFill>
                    <a:srgbClr val="000000"/>
                  </a:solidFill>
                </a:uFill>
                <a:latin typeface="Arial" panose="020B0604020202020204" pitchFamily="34" charset="0"/>
                <a:ea typeface="Arial" panose="020B0604020202020204" pitchFamily="34" charset="0"/>
                <a:cs typeface="Arabic Typesetting" panose="03020402040406030203" pitchFamily="66" charset="-78"/>
              </a:rPr>
              <a:t>формирование условий для развития рынка земельных участков под жилую застройку, создание правовых принципов регулирования землепользования и застройки; </a:t>
            </a: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701872702"/>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692696"/>
            <a:ext cx="8280920" cy="5189113"/>
          </a:xfrm>
          <a:prstGeom prst="rect">
            <a:avLst/>
          </a:prstGeom>
        </p:spPr>
        <p:txBody>
          <a:bodyPr wrap="square">
            <a:spAutoFit/>
          </a:bodyPr>
          <a:lstStyle/>
          <a:p>
            <a:pPr marL="342900" marR="204470" lvl="0" indent="-342900" algn="just" fontAlgn="base">
              <a:lnSpc>
                <a:spcPct val="115000"/>
              </a:lnSpc>
              <a:spcAft>
                <a:spcPts val="0"/>
              </a:spcAft>
              <a:buClr>
                <a:srgbClr val="000000"/>
              </a:buClr>
              <a:buSzPts val="1400"/>
              <a:buFont typeface="Arial" panose="020B0604020202020204" pitchFamily="34" charset="0"/>
              <a:buChar char="•"/>
            </a:pPr>
            <a:r>
              <a:rPr lang="ru-RU" dirty="0">
                <a:uFill>
                  <a:solidFill>
                    <a:srgbClr val="000000"/>
                  </a:solidFill>
                </a:uFill>
                <a:latin typeface="Arial" panose="020B0604020202020204" pitchFamily="34" charset="0"/>
                <a:ea typeface="Arial" panose="020B0604020202020204" pitchFamily="34" charset="0"/>
                <a:cs typeface="Arial" panose="020B0604020202020204" pitchFamily="34" charset="0"/>
              </a:rPr>
              <a:t>переход к активной инвестиционной политике с привлечением внебюджетных источников финансирования строительства и содержания жилья; </a:t>
            </a:r>
            <a:endParaRPr lang="ru-RU" sz="1400" dirty="0">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marR="205105" lvl="0" indent="-342900" algn="just" fontAlgn="base">
              <a:lnSpc>
                <a:spcPct val="115000"/>
              </a:lnSpc>
              <a:spcAft>
                <a:spcPts val="0"/>
              </a:spcAft>
              <a:buClr>
                <a:srgbClr val="000000"/>
              </a:buClr>
              <a:buSzPts val="1400"/>
              <a:buFont typeface="Arial" panose="020B0604020202020204" pitchFamily="34" charset="0"/>
              <a:buChar char="•"/>
            </a:pPr>
            <a:r>
              <a:rPr lang="ru-RU" dirty="0">
                <a:uFill>
                  <a:solidFill>
                    <a:srgbClr val="000000"/>
                  </a:solidFill>
                </a:uFill>
                <a:latin typeface="Arial" panose="020B0604020202020204" pitchFamily="34" charset="0"/>
                <a:ea typeface="Arial" panose="020B0604020202020204" pitchFamily="34" charset="0"/>
                <a:cs typeface="Arial" panose="020B0604020202020204" pitchFamily="34" charset="0"/>
              </a:rPr>
              <a:t>снижение бюджетных затрат на содержание и эксплуатацию жилищного фонда; </a:t>
            </a:r>
            <a:endParaRPr lang="ru-RU" sz="1400" dirty="0">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marR="205105" lvl="0" indent="-342900" algn="just" fontAlgn="base">
              <a:lnSpc>
                <a:spcPct val="115000"/>
              </a:lnSpc>
              <a:spcAft>
                <a:spcPts val="0"/>
              </a:spcAft>
              <a:buClr>
                <a:srgbClr val="000000"/>
              </a:buClr>
              <a:buSzPts val="1400"/>
              <a:buFont typeface="Arial" panose="020B0604020202020204" pitchFamily="34" charset="0"/>
              <a:buChar char="•"/>
            </a:pPr>
            <a:r>
              <a:rPr lang="ru-RU" dirty="0">
                <a:uFill>
                  <a:solidFill>
                    <a:srgbClr val="000000"/>
                  </a:solidFill>
                </a:uFill>
                <a:latin typeface="Arial" panose="020B0604020202020204" pitchFamily="34" charset="0"/>
                <a:ea typeface="Arial" panose="020B0604020202020204" pitchFamily="34" charset="0"/>
                <a:cs typeface="Arial" panose="020B0604020202020204" pitchFamily="34" charset="0"/>
              </a:rPr>
              <a:t>развитие системы жилищных субсидий на строительство и приобретение жилья, совершенствование механизма предоставления компенсаций расходов на оплату жилья и коммунальных услуг; </a:t>
            </a:r>
            <a:endParaRPr lang="ru-RU" sz="1400" dirty="0">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marR="205105" lvl="0" indent="-342900" algn="just" fontAlgn="base">
              <a:lnSpc>
                <a:spcPct val="115000"/>
              </a:lnSpc>
              <a:spcAft>
                <a:spcPts val="0"/>
              </a:spcAft>
              <a:buClr>
                <a:srgbClr val="000000"/>
              </a:buClr>
              <a:buSzPts val="1400"/>
              <a:buFont typeface="Arial" panose="020B0604020202020204" pitchFamily="34" charset="0"/>
              <a:buChar char="•"/>
            </a:pPr>
            <a:r>
              <a:rPr lang="ru-RU" dirty="0">
                <a:uFill>
                  <a:solidFill>
                    <a:srgbClr val="000000"/>
                  </a:solidFill>
                </a:uFill>
                <a:latin typeface="Arial" panose="020B0604020202020204" pitchFamily="34" charset="0"/>
                <a:ea typeface="Arial" panose="020B0604020202020204" pitchFamily="34" charset="0"/>
                <a:cs typeface="Arial" panose="020B0604020202020204" pitchFamily="34" charset="0"/>
              </a:rPr>
              <a:t>внедрение системы ипотечного жилищного кредитования; </a:t>
            </a:r>
            <a:endParaRPr lang="ru-RU" sz="1400" dirty="0">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marR="205105" lvl="0" indent="-342900" algn="just" fontAlgn="base">
              <a:lnSpc>
                <a:spcPct val="115000"/>
              </a:lnSpc>
              <a:spcAft>
                <a:spcPts val="0"/>
              </a:spcAft>
              <a:buClr>
                <a:srgbClr val="000000"/>
              </a:buClr>
              <a:buSzPts val="1400"/>
              <a:buFont typeface="Arial" panose="020B0604020202020204" pitchFamily="34" charset="0"/>
              <a:buChar char="•"/>
            </a:pPr>
            <a:r>
              <a:rPr lang="ru-RU" dirty="0">
                <a:uFill>
                  <a:solidFill>
                    <a:srgbClr val="000000"/>
                  </a:solidFill>
                </a:uFill>
                <a:latin typeface="Arial" panose="020B0604020202020204" pitchFamily="34" charset="0"/>
                <a:ea typeface="Arial" panose="020B0604020202020204" pitchFamily="34" charset="0"/>
                <a:cs typeface="Arial" panose="020B0604020202020204" pitchFamily="34" charset="0"/>
              </a:rPr>
              <a:t>внедрение механизма обязательного страхования жилья; </a:t>
            </a:r>
            <a:endParaRPr lang="ru-RU" sz="1400" dirty="0">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marR="205105" lvl="0" indent="-342900" algn="just" fontAlgn="base">
              <a:lnSpc>
                <a:spcPct val="115000"/>
              </a:lnSpc>
              <a:spcAft>
                <a:spcPts val="0"/>
              </a:spcAft>
              <a:buClr>
                <a:srgbClr val="000000"/>
              </a:buClr>
              <a:buSzPts val="1400"/>
              <a:buFont typeface="Arial" panose="020B0604020202020204" pitchFamily="34" charset="0"/>
              <a:buChar char="•"/>
            </a:pPr>
            <a:r>
              <a:rPr lang="ru-RU" dirty="0">
                <a:uFill>
                  <a:solidFill>
                    <a:srgbClr val="000000"/>
                  </a:solidFill>
                </a:uFill>
                <a:latin typeface="Arial" panose="020B0604020202020204" pitchFamily="34" charset="0"/>
                <a:ea typeface="Arial" panose="020B0604020202020204" pitchFamily="34" charset="0"/>
                <a:cs typeface="Arial" panose="020B0604020202020204" pitchFamily="34" charset="0"/>
              </a:rPr>
              <a:t>совершенствование налогообложения в жилищной сфере с использованием механизмов рыночной оценки; </a:t>
            </a:r>
            <a:endParaRPr lang="ru-RU" sz="1400" dirty="0">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marR="39370" lvl="0" indent="-342900" algn="just" fontAlgn="base">
              <a:lnSpc>
                <a:spcPct val="115000"/>
              </a:lnSpc>
              <a:spcAft>
                <a:spcPts val="0"/>
              </a:spcAft>
              <a:buClr>
                <a:srgbClr val="000000"/>
              </a:buClr>
              <a:buSzPts val="1400"/>
              <a:buFont typeface="Arial" panose="020B0604020202020204" pitchFamily="34" charset="0"/>
              <a:buChar char="•"/>
            </a:pPr>
            <a:r>
              <a:rPr lang="ru-RU" dirty="0">
                <a:uFill>
                  <a:solidFill>
                    <a:srgbClr val="000000"/>
                  </a:solidFill>
                </a:uFill>
                <a:latin typeface="Arial" panose="020B0604020202020204" pitchFamily="34" charset="0"/>
                <a:ea typeface="Arial" panose="020B0604020202020204" pitchFamily="34" charset="0"/>
                <a:cs typeface="Arial" panose="020B0604020202020204" pitchFamily="34" charset="0"/>
              </a:rPr>
              <a:t>организация и поддержка деятельности товариществ собственников жилья, жилищных и жилищно-строительных кооперативов; </a:t>
            </a:r>
            <a:endParaRPr lang="ru-RU" sz="1400" dirty="0">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marR="204470" lvl="0" indent="-342900" algn="just" fontAlgn="base">
              <a:lnSpc>
                <a:spcPct val="115000"/>
              </a:lnSpc>
              <a:spcAft>
                <a:spcPts val="0"/>
              </a:spcAft>
              <a:buClr>
                <a:srgbClr val="000000"/>
              </a:buClr>
              <a:buSzPts val="1400"/>
              <a:buFont typeface="Arial" panose="020B0604020202020204" pitchFamily="34" charset="0"/>
              <a:buChar char="•"/>
            </a:pPr>
            <a:r>
              <a:rPr lang="ru-RU" dirty="0">
                <a:uFill>
                  <a:solidFill>
                    <a:srgbClr val="000000"/>
                  </a:solidFill>
                </a:uFill>
                <a:latin typeface="Arial" panose="020B0604020202020204" pitchFamily="34" charset="0"/>
                <a:ea typeface="Arial" panose="020B0604020202020204" pitchFamily="34" charset="0"/>
                <a:cs typeface="Arial" panose="020B0604020202020204" pitchFamily="34" charset="0"/>
              </a:rPr>
              <a:t>содействие развитию предпринимательства в сфере жилой недвижимости. </a:t>
            </a:r>
            <a:endParaRPr lang="ru-RU" sz="1400" dirty="0">
              <a:uFill>
                <a:solidFill>
                  <a:srgbClr val="000000"/>
                </a:solidFill>
              </a:uFill>
              <a:latin typeface="Arial" panose="020B0604020202020204" pitchFamily="34" charset="0"/>
              <a:ea typeface="Arial" panose="020B0604020202020204" pitchFamily="34"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1611462729"/>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59632" y="1268760"/>
            <a:ext cx="6336704" cy="3789627"/>
          </a:xfrm>
          <a:prstGeom prst="rect">
            <a:avLst/>
          </a:prstGeom>
        </p:spPr>
        <p:txBody>
          <a:bodyPr wrap="square">
            <a:spAutoFit/>
          </a:bodyPr>
          <a:lstStyle/>
          <a:p>
            <a:pPr marL="7938" marR="205740" indent="444500" algn="just">
              <a:spcAft>
                <a:spcPts val="600"/>
              </a:spcAft>
            </a:pPr>
            <a:r>
              <a:rPr lang="ru-RU" dirty="0"/>
              <a:t>Главная роль в реализации поставленных задач в рамках жилищной политики отводится рыночным субъектам деятельности, как производящим товары и услуги в жилищной сфере, так и  обеспечивающим инфраструктуру рынка недвижимости. </a:t>
            </a:r>
          </a:p>
          <a:p>
            <a:pPr marL="7938" indent="444500" algn="just"/>
            <a:r>
              <a:rPr lang="ru-RU" dirty="0"/>
              <a:t>Принятие законодательных и нормативно-правовых актов, реализация мер кредитно-финансовой, налоговой, антимонопольной политики  направлены на устранение барьеров на пути конкуренции и вхождения на рынок новых предпринимателей, поддержку развития малого предпринимательства и снижение рисков предпринимательской деятельности на рынке недвижимости. </a:t>
            </a:r>
          </a:p>
          <a:p>
            <a:pPr marL="7938" marR="39370" indent="444500" algn="just">
              <a:lnSpc>
                <a:spcPct val="107000"/>
              </a:lnSpc>
              <a:spcAft>
                <a:spcPts val="660"/>
              </a:spcAft>
            </a:pPr>
            <a:r>
              <a:rPr lang="ru-RU" dirty="0">
                <a:solidFill>
                  <a:srgbClr val="000000"/>
                </a:solidFill>
                <a:latin typeface="Times New Roman" panose="02020603050405020304" pitchFamily="18" charset="0"/>
                <a:ea typeface="Times New Roman" panose="02020603050405020304" pitchFamily="18" charset="0"/>
              </a:rPr>
              <a:t> </a:t>
            </a:r>
            <a:endParaRPr lang="ru-RU" dirty="0">
              <a:solidFill>
                <a:srgbClr val="000000"/>
              </a:solidFill>
              <a:effectLst/>
              <a:latin typeface="Times New Roman" panose="02020603050405020304" pitchFamily="18" charset="0"/>
              <a:ea typeface="Times New Roman" panose="02020603050405020304" pitchFamily="18"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474931640"/>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47664" y="1412776"/>
            <a:ext cx="6235700" cy="3456384"/>
          </a:xfrm>
          <a:prstGeom prst="rect">
            <a:avLst/>
          </a:prstGeom>
          <a:ln>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7938" marR="205105" indent="-7938" algn="ctr"/>
            <a:r>
              <a:rPr lang="ru-RU" b="1" dirty="0">
                <a:effectLst/>
                <a:latin typeface="Arial" panose="020B0604020202020204" pitchFamily="34" charset="0"/>
                <a:ea typeface="Times New Roman" panose="02020603050405020304" pitchFamily="18" charset="0"/>
                <a:cs typeface="Arial" panose="020B0604020202020204" pitchFamily="34" charset="0"/>
              </a:rPr>
              <a:t>Стратегия жилищной политики и развития жилищно-коммунального хозяйства, формирование комплексной системы управления недвижимостью. </a:t>
            </a:r>
          </a:p>
          <a:p>
            <a:pPr marL="88265" marR="39370" algn="just">
              <a:lnSpc>
                <a:spcPct val="115000"/>
              </a:lnSpc>
              <a:spcAft>
                <a:spcPts val="1000"/>
              </a:spcAft>
            </a:pPr>
            <a:r>
              <a:rPr lang="ru-RU" sz="1400" dirty="0">
                <a:effectLst/>
                <a:latin typeface="Arial" panose="020B0604020202020204" pitchFamily="34" charset="0"/>
                <a:ea typeface="Times New Roman" panose="02020603050405020304" pitchFamily="18" charset="0"/>
                <a:cs typeface="Calibri" panose="020F0502020204030204" pitchFamily="34" charset="0"/>
              </a:rPr>
              <a:t> </a:t>
            </a:r>
            <a:endParaRPr lang="ru-RU" sz="1100" dirty="0">
              <a:effectLst/>
              <a:ea typeface="Times New Roman" panose="02020603050405020304" pitchFamily="18" charset="0"/>
              <a:cs typeface="Calibri" panose="020F0502020204030204" pitchFamily="34" charset="0"/>
            </a:endParaRPr>
          </a:p>
          <a:p>
            <a:pPr marL="539750" marR="5210810">
              <a:lnSpc>
                <a:spcPct val="150000"/>
              </a:lnSpc>
              <a:spcAft>
                <a:spcPts val="0"/>
              </a:spcAft>
            </a:pPr>
            <a:r>
              <a:rPr lang="ru-RU" sz="1100" dirty="0">
                <a:effectLst/>
                <a:ea typeface="Times New Roman" panose="02020603050405020304" pitchFamily="18" charset="0"/>
                <a:cs typeface="Calibri" panose="020F0502020204030204" pitchFamily="34" charset="0"/>
              </a:rPr>
              <a:t>  </a:t>
            </a:r>
          </a:p>
          <a:p>
            <a:pPr marL="539750" marR="5210810">
              <a:lnSpc>
                <a:spcPct val="150000"/>
              </a:lnSpc>
              <a:spcAft>
                <a:spcPts val="0"/>
              </a:spcAft>
            </a:pPr>
            <a:r>
              <a:rPr lang="ru-RU" sz="1100" dirty="0">
                <a:effectLst/>
                <a:ea typeface="Times New Roman" panose="02020603050405020304" pitchFamily="18" charset="0"/>
                <a:cs typeface="Calibri" panose="020F0502020204030204" pitchFamily="34" charset="0"/>
              </a:rPr>
              <a:t>  </a:t>
            </a:r>
          </a:p>
          <a:p>
            <a:pPr marL="6985" marR="353695" indent="442595" algn="just">
              <a:lnSpc>
                <a:spcPct val="115000"/>
              </a:lnSpc>
              <a:spcAft>
                <a:spcPts val="0"/>
              </a:spcAft>
            </a:pPr>
            <a:r>
              <a:rPr lang="ru-RU" sz="1400" dirty="0">
                <a:effectLst/>
                <a:latin typeface="Arial" panose="020B0604020202020204" pitchFamily="34" charset="0"/>
                <a:ea typeface="Times New Roman" panose="02020603050405020304" pitchFamily="18" charset="0"/>
                <a:cs typeface="Calibri" panose="020F0502020204030204" pitchFamily="34" charset="0"/>
              </a:rPr>
              <a:t> </a:t>
            </a:r>
            <a:endParaRPr lang="ru-RU" sz="1100" dirty="0">
              <a:effectLst/>
              <a:ea typeface="Times New Roman" panose="02020603050405020304" pitchFamily="18" charset="0"/>
              <a:cs typeface="Calibri" panose="020F050202020403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347186973"/>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dirty="0">
                <a:latin typeface="Arial" panose="020B0604020202020204" pitchFamily="34" charset="0"/>
                <a:cs typeface="Arial" panose="020B0604020202020204" pitchFamily="34" charset="0"/>
              </a:rPr>
              <a:t>Реформы в сфере управления жилищным фондом</a:t>
            </a:r>
            <a:r>
              <a:rPr lang="ru-RU" sz="2400" dirty="0">
                <a:latin typeface="Arial" panose="020B0604020202020204" pitchFamily="34" charset="0"/>
                <a:cs typeface="Arial" panose="020B0604020202020204" pitchFamily="34" charset="0"/>
              </a:rPr>
              <a:t>. </a:t>
            </a:r>
          </a:p>
        </p:txBody>
      </p:sp>
      <p:sp>
        <p:nvSpPr>
          <p:cNvPr id="3" name="Объект 2"/>
          <p:cNvSpPr>
            <a:spLocks noGrp="1"/>
          </p:cNvSpPr>
          <p:nvPr>
            <p:ph idx="1"/>
          </p:nvPr>
        </p:nvSpPr>
        <p:spPr/>
        <p:txBody>
          <a:bodyPr>
            <a:normAutofit fontScale="70000" lnSpcReduction="20000"/>
          </a:bodyPr>
          <a:lstStyle/>
          <a:p>
            <a:pPr algn="just">
              <a:spcAft>
                <a:spcPts val="600"/>
              </a:spcAft>
            </a:pPr>
            <a:r>
              <a:rPr lang="ru-RU" dirty="0"/>
              <a:t>Повышение эффективности управления недвижимостью в жилищной сфере предусматривает: повышение привлекательности создания товариществ собственников жилья, развитие конкуренции в сфере обслуживания жилищного фонда, формирование реальных договорных отношений в жилищно-коммунальном хозяйстве. </a:t>
            </a:r>
          </a:p>
          <a:p>
            <a:pPr algn="just">
              <a:spcAft>
                <a:spcPts val="600"/>
              </a:spcAft>
            </a:pPr>
            <a:r>
              <a:rPr lang="ru-RU" dirty="0"/>
              <a:t>Развитие конкуренции, сопровождающиеся приватизацией муниципальных предприятий, работающих в сфере управления и обслуживания жилищного фонда. </a:t>
            </a:r>
          </a:p>
          <a:p>
            <a:pPr algn="just">
              <a:spcAft>
                <a:spcPts val="600"/>
              </a:spcAft>
            </a:pPr>
            <a:r>
              <a:rPr lang="ru-RU" dirty="0"/>
              <a:t>Одним из наиболее приемлемых способов защиты прав индивидуальных собственников на участие в вопросах управления многоквартирным домом является их объединение в товарищество собственников жилья. </a:t>
            </a:r>
          </a:p>
          <a:p>
            <a:pPr>
              <a:spcAft>
                <a:spcPts val="600"/>
              </a:spcAft>
            </a:pPr>
            <a:endParaRPr lang="ru-RU" dirty="0"/>
          </a:p>
        </p:txBody>
      </p:sp>
      <p:sp>
        <p:nvSpPr>
          <p:cNvPr id="4" name="Нижний колонтитул 3"/>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1618658477"/>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a:bodyPr>
          <a:lstStyle/>
          <a:p>
            <a:r>
              <a:rPr lang="ru-RU" sz="2000" i="1" dirty="0">
                <a:latin typeface="Arial" panose="020B0604020202020204" pitchFamily="34" charset="0"/>
                <a:cs typeface="Arial" panose="020B0604020202020204" pitchFamily="34" charset="0"/>
              </a:rPr>
              <a:t>Развитие коммунальной инфраструктуры </a:t>
            </a:r>
            <a:br>
              <a:rPr lang="ru-RU" sz="2000" i="1" dirty="0">
                <a:latin typeface="Arial" panose="020B0604020202020204" pitchFamily="34" charset="0"/>
                <a:cs typeface="Arial" panose="020B0604020202020204" pitchFamily="34" charset="0"/>
              </a:rPr>
            </a:br>
            <a:r>
              <a:rPr lang="ru-RU" sz="2000" i="1" dirty="0">
                <a:latin typeface="Arial" panose="020B0604020202020204" pitchFamily="34" charset="0"/>
                <a:cs typeface="Arial" panose="020B0604020202020204" pitchFamily="34" charset="0"/>
              </a:rPr>
              <a:t>жилищного сектора. </a:t>
            </a:r>
            <a:endParaRPr lang="ru-RU" sz="2000" dirty="0">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457200" y="1124744"/>
            <a:ext cx="8229600" cy="5001419"/>
          </a:xfrm>
        </p:spPr>
        <p:txBody>
          <a:bodyPr>
            <a:normAutofit/>
          </a:bodyPr>
          <a:lstStyle/>
          <a:p>
            <a:pPr marL="0" indent="0" algn="just">
              <a:buNone/>
            </a:pPr>
            <a:r>
              <a:rPr lang="ru-RU" sz="1800" i="1" dirty="0"/>
              <a:t>В процессе формирования эффективной системы регулирования деятельности коммунальных предприятий – естественных монополистов – должны соблюдаться следующие основные принципы: </a:t>
            </a:r>
            <a:endParaRPr lang="ru-RU" sz="1800" dirty="0"/>
          </a:p>
          <a:p>
            <a:pPr lvl="0" algn="just"/>
            <a:r>
              <a:rPr lang="ru-RU" sz="1800" dirty="0">
                <a:latin typeface="Arial" panose="020B0604020202020204" pitchFamily="34" charset="0"/>
                <a:cs typeface="Arial" panose="020B0604020202020204" pitchFamily="34" charset="0"/>
              </a:rPr>
              <a:t>последовательность и прогнозируемость изменения тарифов, что обеспечивает предсказуемость деятельности коммунальных предприятий, повышает их инвестиционную привлекательность и снижает стоимость заемного капитала;</a:t>
            </a:r>
          </a:p>
          <a:p>
            <a:pPr lvl="0" algn="just"/>
            <a:r>
              <a:rPr lang="ru-RU" sz="1800" dirty="0">
                <a:latin typeface="Arial" panose="020B0604020202020204" pitchFamily="34" charset="0"/>
                <a:cs typeface="Arial" panose="020B0604020202020204" pitchFamily="34" charset="0"/>
              </a:rPr>
              <a:t>целевой характер регулирования, что отражает интересы различных групп (самого предприятия, муниципалитета, населения, промышленных предприятий, инвестора и др.). </a:t>
            </a:r>
          </a:p>
          <a:p>
            <a:pPr marL="0" indent="0" algn="just">
              <a:buNone/>
            </a:pPr>
            <a:r>
              <a:rPr lang="ru-RU" sz="1800" dirty="0">
                <a:latin typeface="Arial" panose="020B0604020202020204" pitchFamily="34" charset="0"/>
                <a:cs typeface="Arial" panose="020B0604020202020204" pitchFamily="34" charset="0"/>
              </a:rPr>
              <a:t>Основное направление изменения системы финансирования отрасли – постепенное прекращение дотирования убытков деятельности коммунальных предприятий за счет бюджета. Прекращение практики перекрестного субсидирования различных групп потребителей. </a:t>
            </a:r>
          </a:p>
          <a:p>
            <a:endParaRPr lang="ru-RU" sz="1800" dirty="0"/>
          </a:p>
        </p:txBody>
      </p:sp>
      <p:sp>
        <p:nvSpPr>
          <p:cNvPr id="4" name="Нижний колонтитул 3"/>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1965095124"/>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692696"/>
            <a:ext cx="7776864" cy="4914679"/>
          </a:xfrm>
          <a:prstGeom prst="rect">
            <a:avLst/>
          </a:prstGeom>
        </p:spPr>
        <p:txBody>
          <a:bodyPr wrap="square">
            <a:spAutoFit/>
          </a:bodyPr>
          <a:lstStyle/>
          <a:p>
            <a:pPr marL="8890" marR="205105" algn="ctr">
              <a:lnSpc>
                <a:spcPct val="115000"/>
              </a:lnSpc>
              <a:spcAft>
                <a:spcPts val="1000"/>
              </a:spcAft>
            </a:pPr>
            <a:r>
              <a:rPr lang="ru-RU" i="1" dirty="0">
                <a:latin typeface="Arial" panose="020B0604020202020204" pitchFamily="34" charset="0"/>
                <a:ea typeface="Times New Roman" panose="02020603050405020304" pitchFamily="18" charset="0"/>
                <a:cs typeface="Calibri" panose="020F0502020204030204" pitchFamily="34" charset="0"/>
              </a:rPr>
              <a:t>Жилищное строительство и база стройиндустрии.</a:t>
            </a:r>
            <a:r>
              <a:rPr lang="ru-RU" dirty="0">
                <a:latin typeface="Arial" panose="020B0604020202020204" pitchFamily="34" charset="0"/>
                <a:ea typeface="Times New Roman" panose="02020603050405020304" pitchFamily="18" charset="0"/>
                <a:cs typeface="Calibri" panose="020F0502020204030204" pitchFamily="34" charset="0"/>
              </a:rPr>
              <a:t> </a:t>
            </a:r>
          </a:p>
          <a:p>
            <a:pPr marL="8890" marR="205105" algn="just">
              <a:lnSpc>
                <a:spcPct val="115000"/>
              </a:lnSpc>
              <a:spcAft>
                <a:spcPts val="1000"/>
              </a:spcAft>
            </a:pPr>
            <a:r>
              <a:rPr lang="ru-RU" sz="1600" dirty="0">
                <a:latin typeface="Arial" panose="020B0604020202020204" pitchFamily="34" charset="0"/>
                <a:ea typeface="Times New Roman" panose="02020603050405020304" pitchFamily="18" charset="0"/>
                <a:cs typeface="Calibri" panose="020F0502020204030204" pitchFamily="34" charset="0"/>
              </a:rPr>
              <a:t>Необходимо добиться взаимосвязанного развития различных сегментов недвижимости в жилищной сфере: нового строительства, улучшения существующей застройки, повышения эффективности управления жилой недвижимостью, замещения старых строений. При этом произошла переориентация с государственного строительного комплекса на субъекты частного строительного рынка. </a:t>
            </a:r>
            <a:endParaRPr lang="ru-RU" sz="1600" dirty="0">
              <a:latin typeface="Calibri" panose="020F0502020204030204" pitchFamily="34" charset="0"/>
              <a:ea typeface="Times New Roman" panose="02020603050405020304" pitchFamily="18" charset="0"/>
              <a:cs typeface="Calibri" panose="020F0502020204030204" pitchFamily="34" charset="0"/>
            </a:endParaRPr>
          </a:p>
          <a:p>
            <a:pPr marL="8890" marR="206375" algn="just">
              <a:lnSpc>
                <a:spcPct val="115000"/>
              </a:lnSpc>
              <a:spcAft>
                <a:spcPts val="1000"/>
              </a:spcAft>
            </a:pPr>
            <a:r>
              <a:rPr lang="ru-RU" sz="1600" dirty="0">
                <a:latin typeface="Arial" panose="020B0604020202020204" pitchFamily="34" charset="0"/>
                <a:ea typeface="Times New Roman" panose="02020603050405020304" pitchFamily="18" charset="0"/>
                <a:cs typeface="Calibri" panose="020F0502020204030204" pitchFamily="34" charset="0"/>
              </a:rPr>
              <a:t>Необходимо упростить административные процедуры согласования новых строительных проектов и получения разрешительной документации, чтобы они стали более прозрачными, фиксированными по срокам и понятными для частных застройщиков и не носили запретительного характера. Права собственности на земельные участки должны приобретаться застройщиками на начальных стадиях инвестиционно-строительного процесса, а не в конце его, как это происходит сейчас. Это позволит создать правовые предпосылки для развития системы ипотечного кредитования строительства под залог земельных участков.  </a:t>
            </a:r>
            <a:endParaRPr lang="ru-RU" sz="16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1322178830"/>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59633" y="476672"/>
            <a:ext cx="6624736" cy="5150128"/>
          </a:xfrm>
          <a:prstGeom prst="rect">
            <a:avLst/>
          </a:prstGeom>
        </p:spPr>
        <p:txBody>
          <a:bodyPr wrap="square">
            <a:spAutoFit/>
          </a:bodyPr>
          <a:lstStyle/>
          <a:p>
            <a:pPr marL="8890" marR="205740" algn="just">
              <a:lnSpc>
                <a:spcPct val="115000"/>
              </a:lnSpc>
              <a:spcAft>
                <a:spcPts val="1000"/>
              </a:spcAft>
            </a:pPr>
            <a:r>
              <a:rPr lang="ru-RU" sz="1600" dirty="0">
                <a:latin typeface="Arial" panose="020B0604020202020204" pitchFamily="34" charset="0"/>
                <a:ea typeface="Times New Roman" panose="02020603050405020304" pitchFamily="18" charset="0"/>
                <a:cs typeface="Arial" panose="020B0604020202020204" pitchFamily="34" charset="0"/>
              </a:rPr>
              <a:t>Для улучшения жилищных условий населения важно не только увеличить объемы вводимого нового жилья, но и  повысить его качество. </a:t>
            </a:r>
          </a:p>
          <a:p>
            <a:pPr marL="8890" marR="205740" algn="just">
              <a:lnSpc>
                <a:spcPct val="115000"/>
              </a:lnSpc>
              <a:spcAft>
                <a:spcPts val="1000"/>
              </a:spcAft>
            </a:pPr>
            <a:r>
              <a:rPr lang="ru-RU" sz="1600" dirty="0">
                <a:latin typeface="Arial" panose="020B0604020202020204" pitchFamily="34" charset="0"/>
                <a:ea typeface="Times New Roman" panose="02020603050405020304" pitchFamily="18" charset="0"/>
                <a:cs typeface="Arial" panose="020B0604020202020204" pitchFamily="34" charset="0"/>
              </a:rPr>
              <a:t>Техническая политика жилищного строительства направлена на стимулирование современных строительных технологий, использование прогрессивных строительных материалов и конструкций с ориентацией на применение </a:t>
            </a:r>
            <a:r>
              <a:rPr lang="ru-RU" sz="1600" dirty="0" err="1">
                <a:latin typeface="Arial" panose="020B0604020202020204" pitchFamily="34" charset="0"/>
                <a:ea typeface="Times New Roman" panose="02020603050405020304" pitchFamily="18" charset="0"/>
                <a:cs typeface="Arial" panose="020B0604020202020204" pitchFamily="34" charset="0"/>
              </a:rPr>
              <a:t>энерго</a:t>
            </a:r>
            <a:r>
              <a:rPr lang="ru-RU" sz="1600" dirty="0">
                <a:latin typeface="Arial" panose="020B0604020202020204" pitchFamily="34" charset="0"/>
                <a:ea typeface="Times New Roman" panose="02020603050405020304" pitchFamily="18" charset="0"/>
                <a:cs typeface="Arial" panose="020B0604020202020204" pitchFamily="34" charset="0"/>
              </a:rPr>
              <a:t>-и ресурсосберегающих экологически чистых материалов, выпуск товарной продукции в виде готовых комплектов индивидуальных жилых домов с целью снижения стоимости строительства. </a:t>
            </a:r>
          </a:p>
          <a:p>
            <a:pPr algn="just"/>
            <a:r>
              <a:rPr lang="ru-RU" sz="1600" dirty="0">
                <a:latin typeface="Arial" panose="020B0604020202020204" pitchFamily="34" charset="0"/>
                <a:ea typeface="Times New Roman" panose="02020603050405020304" pitchFamily="18" charset="0"/>
                <a:cs typeface="Arial" panose="020B0604020202020204" pitchFamily="34" charset="0"/>
              </a:rPr>
              <a:t>Особое внимание обращено на совершенствование нормативной базы, регламентирующей процесс с момента выдачи разрешения на строительство до полной готовности объекта, в том числе принятие мер, побуждающих застройщиков своевременно предъявлять завершенные объекты к сдаче </a:t>
            </a:r>
            <a:r>
              <a:rPr lang="ru-RU" sz="1600" dirty="0">
                <a:latin typeface="Arial" panose="020B0604020202020204" pitchFamily="34" charset="0"/>
                <a:cs typeface="Arial" panose="020B0604020202020204" pitchFamily="34" charset="0"/>
              </a:rPr>
              <a:t> в эксплуатацию и исключающие возможность строительства без наличия разрешения. </a:t>
            </a:r>
          </a:p>
          <a:p>
            <a:pPr algn="just"/>
            <a:endParaRPr lang="ru-RU" sz="1600" dirty="0">
              <a:latin typeface="Arial" panose="020B0604020202020204" pitchFamily="34"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2117092746"/>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a:bodyPr>
          <a:lstStyle/>
          <a:p>
            <a:r>
              <a:rPr lang="ru-RU" sz="1800" i="1" dirty="0">
                <a:latin typeface="Arial" panose="020B0604020202020204" pitchFamily="34" charset="0"/>
                <a:cs typeface="Arial" panose="020B0604020202020204" pitchFamily="34" charset="0"/>
              </a:rPr>
              <a:t>Совершенствование финансовых механизмов в жилищном секторе</a:t>
            </a:r>
            <a:r>
              <a:rPr lang="ru-RU" sz="1800" i="1" dirty="0"/>
              <a:t>. </a:t>
            </a:r>
            <a:endParaRPr lang="ru-RU" sz="1800" dirty="0"/>
          </a:p>
        </p:txBody>
      </p:sp>
      <p:sp>
        <p:nvSpPr>
          <p:cNvPr id="4" name="Прямоугольник 3"/>
          <p:cNvSpPr/>
          <p:nvPr/>
        </p:nvSpPr>
        <p:spPr>
          <a:xfrm>
            <a:off x="380309" y="1196752"/>
            <a:ext cx="8008115" cy="3139321"/>
          </a:xfrm>
          <a:prstGeom prst="rect">
            <a:avLst/>
          </a:prstGeom>
        </p:spPr>
        <p:txBody>
          <a:bodyPr wrap="square">
            <a:spAutoFit/>
          </a:bodyPr>
          <a:lstStyle/>
          <a:p>
            <a:pPr marL="8890" marR="207010" indent="444500" algn="just"/>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Осуществлена  корректировка ряда действующих на федеральном и региональном уровнях программ предоставления жилищных субсидий с учетом: </a:t>
            </a:r>
          </a:p>
          <a:p>
            <a:pPr marL="342900" marR="207010" lvl="0" indent="-342900" algn="just" fontAlgn="base">
              <a:buClr>
                <a:srgbClr val="000000"/>
              </a:buClr>
              <a:buSzPts val="1400"/>
              <a:buFont typeface="Arial" panose="020B0604020202020204" pitchFamily="34" charset="0"/>
              <a:buChar char="•"/>
            </a:pPr>
            <a:r>
              <a:rPr lang="ru-RU"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унификации принципов и исходных данных для определения размера субсидий; </a:t>
            </a:r>
          </a:p>
          <a:p>
            <a:pPr marL="342900" marR="207010" lvl="0" indent="-342900" algn="just" fontAlgn="base">
              <a:buClr>
                <a:srgbClr val="000000"/>
              </a:buClr>
              <a:buSzPts val="1400"/>
              <a:buFont typeface="Arial" panose="020B0604020202020204" pitchFamily="34" charset="0"/>
              <a:buChar char="•"/>
            </a:pPr>
            <a:r>
              <a:rPr lang="ru-RU"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привязки размера субсидий к уровню дохода их получателей; </a:t>
            </a:r>
          </a:p>
          <a:p>
            <a:pPr marL="342900" marR="207010" lvl="0" indent="-342900" algn="just" fontAlgn="base">
              <a:buClr>
                <a:srgbClr val="000000"/>
              </a:buClr>
              <a:buSzPts val="1400"/>
              <a:buFont typeface="Arial" panose="020B0604020202020204" pitchFamily="34" charset="0"/>
              <a:buChar char="•"/>
            </a:pPr>
            <a:r>
              <a:rPr lang="ru-RU"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возможности использования субсидий в форме первоначального взноса при покупке жилья за счет кредитных средств; </a:t>
            </a:r>
          </a:p>
          <a:p>
            <a:pPr marL="342900" marR="207010" lvl="0" indent="-342900" algn="just" fontAlgn="base">
              <a:buClr>
                <a:srgbClr val="000000"/>
              </a:buClr>
              <a:buSzPts val="1400"/>
              <a:buFont typeface="Arial" panose="020B0604020202020204" pitchFamily="34" charset="0"/>
              <a:buChar char="•"/>
            </a:pPr>
            <a:r>
              <a:rPr lang="ru-RU"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прозрачности и обеспечения контроля за финансовым исполнением программ субсидирования на всех этапах прохождения денежных средств. </a:t>
            </a:r>
            <a:endParaRPr lang="ru-RU"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p:txBody>
      </p:sp>
      <p:sp>
        <p:nvSpPr>
          <p:cNvPr id="5" name="Нижний колонтитул 4"/>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207096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1349" y="235882"/>
            <a:ext cx="8229600" cy="814295"/>
          </a:xfrm>
        </p:spPr>
        <p:txBody>
          <a:bodyPr>
            <a:normAutofit/>
          </a:bodyPr>
          <a:lstStyle/>
          <a:p>
            <a:r>
              <a:rPr lang="ru-RU" sz="2400" dirty="0">
                <a:latin typeface="Arial" panose="020B0604020202020204" pitchFamily="34" charset="0"/>
                <a:cs typeface="Arial" panose="020B0604020202020204" pitchFamily="34" charset="0"/>
              </a:rPr>
              <a:t>Основные фонды и их классификация </a:t>
            </a:r>
          </a:p>
        </p:txBody>
      </p:sp>
      <p:grpSp>
        <p:nvGrpSpPr>
          <p:cNvPr id="4" name="Group 811644"/>
          <p:cNvGrpSpPr/>
          <p:nvPr/>
        </p:nvGrpSpPr>
        <p:grpSpPr>
          <a:xfrm>
            <a:off x="853207" y="1229677"/>
            <a:ext cx="6744807" cy="4427385"/>
            <a:chOff x="-42672" y="0"/>
            <a:chExt cx="6204675" cy="5921329"/>
          </a:xfrm>
        </p:grpSpPr>
        <p:sp>
          <p:nvSpPr>
            <p:cNvPr id="5" name="Shape 4321"/>
            <p:cNvSpPr/>
            <p:nvPr/>
          </p:nvSpPr>
          <p:spPr>
            <a:xfrm>
              <a:off x="1682497" y="0"/>
              <a:ext cx="2161032" cy="445008"/>
            </a:xfrm>
            <a:custGeom>
              <a:avLst/>
              <a:gdLst/>
              <a:ahLst/>
              <a:cxnLst/>
              <a:rect l="0" t="0" r="0" b="0"/>
              <a:pathLst>
                <a:path w="2161032" h="445008">
                  <a:moveTo>
                    <a:pt x="2161032" y="0"/>
                  </a:moveTo>
                  <a:lnTo>
                    <a:pt x="0" y="0"/>
                  </a:lnTo>
                  <a:lnTo>
                    <a:pt x="0" y="445008"/>
                  </a:lnTo>
                  <a:lnTo>
                    <a:pt x="2161032" y="445008"/>
                  </a:lnTo>
                  <a:close/>
                </a:path>
              </a:pathLst>
            </a:custGeom>
            <a:ln w="27431" cap="rnd">
              <a:miter lim="101600"/>
            </a:ln>
          </p:spPr>
          <p:style>
            <a:lnRef idx="1">
              <a:srgbClr val="000000"/>
            </a:lnRef>
            <a:fillRef idx="0">
              <a:srgbClr val="000000">
                <a:alpha val="0"/>
              </a:srgbClr>
            </a:fillRef>
            <a:effectRef idx="0">
              <a:scrgbClr r="0" g="0" b="0"/>
            </a:effectRef>
            <a:fontRef idx="none"/>
          </p:style>
          <p:txBody>
            <a:bodyPr/>
            <a:lstStyle/>
            <a:p>
              <a:endParaRPr lang="ru-RU"/>
            </a:p>
          </p:txBody>
        </p:sp>
        <p:sp>
          <p:nvSpPr>
            <p:cNvPr id="6" name="Rectangle 4322"/>
            <p:cNvSpPr/>
            <p:nvPr/>
          </p:nvSpPr>
          <p:spPr>
            <a:xfrm>
              <a:off x="2060449" y="153836"/>
              <a:ext cx="1864193" cy="211423"/>
            </a:xfrm>
            <a:prstGeom prst="rect">
              <a:avLst/>
            </a:prstGeom>
            <a:ln>
              <a:noFill/>
            </a:ln>
          </p:spPr>
          <p:txBody>
            <a:bodyPr vert="horz" lIns="0" tIns="0" rIns="0" bIns="0" rtlCol="0">
              <a:noAutofit/>
            </a:bodyPr>
            <a:lstStyle/>
            <a:p>
              <a:pPr>
                <a:lnSpc>
                  <a:spcPct val="107000"/>
                </a:lnSpc>
                <a:spcAft>
                  <a:spcPts val="800"/>
                </a:spcAft>
              </a:pPr>
              <a:r>
                <a:rPr lang="ru-RU" sz="1100" b="1">
                  <a:effectLst/>
                  <a:latin typeface="Calibri" panose="020F0502020204030204" pitchFamily="34" charset="0"/>
                  <a:ea typeface="Times New Roman" panose="02020603050405020304" pitchFamily="18" charset="0"/>
                  <a:cs typeface="Calibri" panose="020F0502020204030204" pitchFamily="34" charset="0"/>
                </a:rPr>
                <a:t>Нематериальные</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7" name="Rectangle 4323"/>
            <p:cNvSpPr/>
            <p:nvPr/>
          </p:nvSpPr>
          <p:spPr>
            <a:xfrm>
              <a:off x="3462529" y="153836"/>
              <a:ext cx="59158" cy="211423"/>
            </a:xfrm>
            <a:prstGeom prst="rect">
              <a:avLst/>
            </a:prstGeom>
            <a:ln>
              <a:noFill/>
            </a:ln>
          </p:spPr>
          <p:txBody>
            <a:bodyPr vert="horz" lIns="0" tIns="0" rIns="0" bIns="0" rtlCol="0">
              <a:noAutofit/>
            </a:bodyPr>
            <a:lstStyle/>
            <a:p>
              <a:pPr>
                <a:lnSpc>
                  <a:spcPct val="107000"/>
                </a:lnSpc>
                <a:spcAft>
                  <a:spcPts val="800"/>
                </a:spcAft>
              </a:pPr>
              <a:r>
                <a:rPr lang="ru-RU" sz="1100" b="1">
                  <a:effectLst/>
                  <a:latin typeface="Calibri" panose="020F0502020204030204" pitchFamily="34" charset="0"/>
                  <a:ea typeface="Times New Roman" panose="02020603050405020304" pitchFamily="18" charset="0"/>
                  <a:cs typeface="Calibri" panose="020F0502020204030204" pitchFamily="34" charset="0"/>
                </a:rPr>
                <a:t> </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8" name="Shape 4325"/>
            <p:cNvSpPr/>
            <p:nvPr/>
          </p:nvSpPr>
          <p:spPr>
            <a:xfrm>
              <a:off x="1670305" y="530352"/>
              <a:ext cx="2164080" cy="408432"/>
            </a:xfrm>
            <a:custGeom>
              <a:avLst/>
              <a:gdLst/>
              <a:ahLst/>
              <a:cxnLst/>
              <a:rect l="0" t="0" r="0" b="0"/>
              <a:pathLst>
                <a:path w="2164080" h="408432">
                  <a:moveTo>
                    <a:pt x="2164080" y="0"/>
                  </a:moveTo>
                  <a:lnTo>
                    <a:pt x="0" y="0"/>
                  </a:lnTo>
                  <a:lnTo>
                    <a:pt x="0" y="408432"/>
                  </a:lnTo>
                  <a:lnTo>
                    <a:pt x="2164080" y="408432"/>
                  </a:lnTo>
                  <a:close/>
                </a:path>
              </a:pathLst>
            </a:custGeom>
            <a:ln w="27431" cap="rnd">
              <a:miter lim="101600"/>
            </a:ln>
          </p:spPr>
          <p:style>
            <a:lnRef idx="1">
              <a:srgbClr val="000000"/>
            </a:lnRef>
            <a:fillRef idx="0">
              <a:srgbClr val="000000">
                <a:alpha val="0"/>
              </a:srgbClr>
            </a:fillRef>
            <a:effectRef idx="0">
              <a:scrgbClr r="0" g="0" b="0"/>
            </a:effectRef>
            <a:fontRef idx="none"/>
          </p:style>
          <p:txBody>
            <a:bodyPr/>
            <a:lstStyle/>
            <a:p>
              <a:endParaRPr lang="ru-RU"/>
            </a:p>
          </p:txBody>
        </p:sp>
        <p:sp>
          <p:nvSpPr>
            <p:cNvPr id="9" name="Rectangle 4326"/>
            <p:cNvSpPr/>
            <p:nvPr/>
          </p:nvSpPr>
          <p:spPr>
            <a:xfrm>
              <a:off x="2139697" y="678093"/>
              <a:ext cx="1692871" cy="211423"/>
            </a:xfrm>
            <a:prstGeom prst="rect">
              <a:avLst/>
            </a:prstGeom>
            <a:ln>
              <a:noFill/>
            </a:ln>
          </p:spPr>
          <p:txBody>
            <a:bodyPr vert="horz" lIns="0" tIns="0" rIns="0" bIns="0" rtlCol="0">
              <a:noAutofit/>
            </a:bodyPr>
            <a:lstStyle/>
            <a:p>
              <a:pPr>
                <a:lnSpc>
                  <a:spcPct val="107000"/>
                </a:lnSpc>
                <a:spcAft>
                  <a:spcPts val="800"/>
                </a:spcAft>
              </a:pPr>
              <a:r>
                <a:rPr lang="ru-RU" sz="1100" b="1">
                  <a:effectLst/>
                  <a:latin typeface="Calibri" panose="020F0502020204030204" pitchFamily="34" charset="0"/>
                  <a:ea typeface="Times New Roman" panose="02020603050405020304" pitchFamily="18" charset="0"/>
                  <a:cs typeface="Calibri" panose="020F0502020204030204" pitchFamily="34" charset="0"/>
                </a:rPr>
                <a:t>Материальные </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0" name="Rectangle 4327"/>
            <p:cNvSpPr/>
            <p:nvPr/>
          </p:nvSpPr>
          <p:spPr>
            <a:xfrm>
              <a:off x="3410714" y="678093"/>
              <a:ext cx="59158" cy="211423"/>
            </a:xfrm>
            <a:prstGeom prst="rect">
              <a:avLst/>
            </a:prstGeom>
            <a:ln>
              <a:noFill/>
            </a:ln>
          </p:spPr>
          <p:txBody>
            <a:bodyPr vert="horz" lIns="0" tIns="0" rIns="0" bIns="0" rtlCol="0">
              <a:noAutofit/>
            </a:bodyPr>
            <a:lstStyle/>
            <a:p>
              <a:pPr>
                <a:lnSpc>
                  <a:spcPct val="107000"/>
                </a:lnSpc>
                <a:spcAft>
                  <a:spcPts val="800"/>
                </a:spcAft>
              </a:pPr>
              <a:r>
                <a:rPr lang="ru-RU" sz="1100" b="1">
                  <a:effectLst/>
                  <a:latin typeface="Calibri" panose="020F0502020204030204" pitchFamily="34" charset="0"/>
                  <a:ea typeface="Times New Roman" panose="02020603050405020304" pitchFamily="18" charset="0"/>
                  <a:cs typeface="Calibri" panose="020F0502020204030204" pitchFamily="34" charset="0"/>
                </a:rPr>
                <a:t> </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1" name="Shape 4329"/>
            <p:cNvSpPr/>
            <p:nvPr/>
          </p:nvSpPr>
          <p:spPr>
            <a:xfrm>
              <a:off x="30481" y="2590800"/>
              <a:ext cx="2484120" cy="1405128"/>
            </a:xfrm>
            <a:custGeom>
              <a:avLst/>
              <a:gdLst/>
              <a:ahLst/>
              <a:cxnLst/>
              <a:rect l="0" t="0" r="0" b="0"/>
              <a:pathLst>
                <a:path w="2484120" h="1405128">
                  <a:moveTo>
                    <a:pt x="2484120" y="0"/>
                  </a:moveTo>
                  <a:lnTo>
                    <a:pt x="0" y="0"/>
                  </a:lnTo>
                  <a:lnTo>
                    <a:pt x="0" y="1405128"/>
                  </a:lnTo>
                  <a:lnTo>
                    <a:pt x="2484120" y="1405128"/>
                  </a:lnTo>
                  <a:close/>
                </a:path>
              </a:pathLst>
            </a:custGeom>
            <a:ln w="12191" cap="rnd">
              <a:miter lim="101600"/>
            </a:ln>
          </p:spPr>
          <p:style>
            <a:lnRef idx="1">
              <a:srgbClr val="000000"/>
            </a:lnRef>
            <a:fillRef idx="0">
              <a:srgbClr val="000000">
                <a:alpha val="0"/>
              </a:srgbClr>
            </a:fillRef>
            <a:effectRef idx="0">
              <a:scrgbClr r="0" g="0" b="0"/>
            </a:effectRef>
            <a:fontRef idx="none"/>
          </p:style>
          <p:txBody>
            <a:bodyPr/>
            <a:lstStyle/>
            <a:p>
              <a:endParaRPr lang="ru-RU"/>
            </a:p>
          </p:txBody>
        </p:sp>
        <p:sp>
          <p:nvSpPr>
            <p:cNvPr id="12" name="Rectangle 4330"/>
            <p:cNvSpPr/>
            <p:nvPr/>
          </p:nvSpPr>
          <p:spPr>
            <a:xfrm>
              <a:off x="82297" y="2725567"/>
              <a:ext cx="1258598" cy="180703"/>
            </a:xfrm>
            <a:prstGeom prst="rect">
              <a:avLst/>
            </a:prstGeom>
            <a:ln>
              <a:noFill/>
            </a:ln>
          </p:spPr>
          <p:txBody>
            <a:bodyPr vert="horz" lIns="0" tIns="0" rIns="0" bIns="0" rtlCol="0">
              <a:noAutofit/>
            </a:bodyPr>
            <a:lstStyle/>
            <a:p>
              <a:pPr>
                <a:lnSpc>
                  <a:spcPct val="107000"/>
                </a:lnSpc>
                <a:spcAft>
                  <a:spcPts val="800"/>
                </a:spcAft>
              </a:pPr>
              <a:r>
                <a:rPr lang="ru-RU" sz="1200" b="1">
                  <a:effectLst/>
                  <a:latin typeface="Calibri" panose="020F0502020204030204" pitchFamily="34" charset="0"/>
                  <a:ea typeface="Times New Roman" panose="02020603050405020304" pitchFamily="18" charset="0"/>
                  <a:cs typeface="Calibri" panose="020F0502020204030204" pitchFamily="34" charset="0"/>
                </a:rPr>
                <a:t>Сооружения: </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3" name="Rectangle 4331"/>
            <p:cNvSpPr/>
            <p:nvPr/>
          </p:nvSpPr>
          <p:spPr>
            <a:xfrm>
              <a:off x="1030225" y="2725567"/>
              <a:ext cx="50562" cy="180703"/>
            </a:xfrm>
            <a:prstGeom prst="rect">
              <a:avLst/>
            </a:prstGeom>
            <a:ln>
              <a:noFill/>
            </a:ln>
          </p:spPr>
          <p:txBody>
            <a:bodyPr vert="horz" lIns="0" tIns="0" rIns="0" bIns="0" rtlCol="0">
              <a:noAutofit/>
            </a:bodyPr>
            <a:lstStyle/>
            <a:p>
              <a:pPr>
                <a:lnSpc>
                  <a:spcPct val="107000"/>
                </a:lnSpc>
                <a:spcAft>
                  <a:spcPts val="800"/>
                </a:spcAft>
              </a:pPr>
              <a:r>
                <a:rPr lang="ru-RU" sz="1200" b="1">
                  <a:effectLst/>
                  <a:latin typeface="Calibri" panose="020F0502020204030204" pitchFamily="34" charset="0"/>
                  <a:ea typeface="Times New Roman" panose="02020603050405020304" pitchFamily="18" charset="0"/>
                  <a:cs typeface="Calibri" panose="020F0502020204030204" pitchFamily="34" charset="0"/>
                </a:rPr>
                <a:t> </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4" name="Rectangle 4332"/>
            <p:cNvSpPr/>
            <p:nvPr/>
          </p:nvSpPr>
          <p:spPr>
            <a:xfrm>
              <a:off x="151247" y="2892964"/>
              <a:ext cx="895358" cy="183961"/>
            </a:xfrm>
            <a:prstGeom prst="rect">
              <a:avLst/>
            </a:prstGeom>
            <a:ln>
              <a:noFill/>
            </a:ln>
          </p:spPr>
          <p:txBody>
            <a:bodyPr vert="horz" lIns="0" tIns="0" rIns="0" bIns="0" rtlCol="0">
              <a:noAutofit/>
            </a:bodyPr>
            <a:lstStyle/>
            <a:p>
              <a:pPr>
                <a:lnSpc>
                  <a:spcPct val="107000"/>
                </a:lnSpc>
                <a:spcAft>
                  <a:spcPts val="800"/>
                </a:spcAft>
              </a:pPr>
              <a:r>
                <a:rPr lang="ru-RU" sz="1200" dirty="0" err="1">
                  <a:effectLst/>
                  <a:latin typeface="Calibri" panose="020F0502020204030204" pitchFamily="34" charset="0"/>
                  <a:ea typeface="Times New Roman" panose="02020603050405020304" pitchFamily="18" charset="0"/>
                  <a:cs typeface="Calibri" panose="020F0502020204030204" pitchFamily="34" charset="0"/>
                </a:rPr>
                <a:t>Градостро</a:t>
              </a:r>
              <a:endParaRPr lang="ru-RU" sz="11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5" name="Rectangle 4333"/>
            <p:cNvSpPr/>
            <p:nvPr/>
          </p:nvSpPr>
          <p:spPr>
            <a:xfrm>
              <a:off x="755905" y="2893806"/>
              <a:ext cx="108203" cy="183961"/>
            </a:xfrm>
            <a:prstGeom prst="rect">
              <a:avLst/>
            </a:prstGeom>
            <a:ln>
              <a:noFill/>
            </a:ln>
          </p:spPr>
          <p:txBody>
            <a:bodyPr vert="horz" lIns="0" tIns="0" rIns="0" bIns="0" rtlCol="0">
              <a:noAutofit/>
            </a:bodyPr>
            <a:lstStyle/>
            <a:p>
              <a:pPr>
                <a:lnSpc>
                  <a:spcPct val="107000"/>
                </a:lnSpc>
                <a:spcAft>
                  <a:spcPts val="800"/>
                </a:spcAft>
              </a:pPr>
              <a:r>
                <a:rPr lang="ru-RU" sz="1200" dirty="0">
                  <a:effectLst/>
                  <a:latin typeface="Calibri" panose="020F0502020204030204" pitchFamily="34" charset="0"/>
                  <a:ea typeface="Times New Roman" panose="02020603050405020304" pitchFamily="18" charset="0"/>
                  <a:cs typeface="Calibri" panose="020F0502020204030204" pitchFamily="34" charset="0"/>
                </a:rPr>
                <a:t>и</a:t>
              </a:r>
              <a:endParaRPr lang="ru-RU" sz="11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6" name="Rectangle 4334"/>
            <p:cNvSpPr/>
            <p:nvPr/>
          </p:nvSpPr>
          <p:spPr>
            <a:xfrm>
              <a:off x="838201" y="2893806"/>
              <a:ext cx="761469" cy="183961"/>
            </a:xfrm>
            <a:prstGeom prst="rect">
              <a:avLst/>
            </a:prstGeom>
            <a:ln>
              <a:noFill/>
            </a:ln>
          </p:spPr>
          <p:txBody>
            <a:bodyPr vert="horz" lIns="0" tIns="0" rIns="0" bIns="0" rtlCol="0">
              <a:noAutofit/>
            </a:bodyPr>
            <a:lstStyle/>
            <a:p>
              <a:pPr>
                <a:lnSpc>
                  <a:spcPct val="107000"/>
                </a:lnSpc>
                <a:spcAft>
                  <a:spcPts val="800"/>
                </a:spcAft>
              </a:pPr>
              <a:r>
                <a:rPr lang="ru-RU" sz="1200">
                  <a:effectLst/>
                  <a:latin typeface="Calibri" panose="020F0502020204030204" pitchFamily="34" charset="0"/>
                  <a:ea typeface="Times New Roman" panose="02020603050405020304" pitchFamily="18" charset="0"/>
                  <a:cs typeface="Calibri" panose="020F0502020204030204" pitchFamily="34" charset="0"/>
                </a:rPr>
                <a:t>тельные;</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7" name="Rectangle 4335"/>
            <p:cNvSpPr/>
            <p:nvPr/>
          </p:nvSpPr>
          <p:spPr>
            <a:xfrm>
              <a:off x="1411225" y="2893806"/>
              <a:ext cx="50562" cy="183961"/>
            </a:xfrm>
            <a:prstGeom prst="rect">
              <a:avLst/>
            </a:prstGeom>
            <a:ln>
              <a:noFill/>
            </a:ln>
          </p:spPr>
          <p:txBody>
            <a:bodyPr vert="horz" lIns="0" tIns="0" rIns="0" bIns="0" rtlCol="0">
              <a:noAutofit/>
            </a:bodyPr>
            <a:lstStyle/>
            <a:p>
              <a:pPr>
                <a:lnSpc>
                  <a:spcPct val="107000"/>
                </a:lnSpc>
                <a:spcAft>
                  <a:spcPts val="800"/>
                </a:spcAft>
              </a:pPr>
              <a:r>
                <a:rPr lang="ru-RU" sz="1200">
                  <a:effectLst/>
                  <a:latin typeface="Calibri" panose="020F0502020204030204" pitchFamily="34" charset="0"/>
                  <a:ea typeface="Times New Roman" panose="02020603050405020304" pitchFamily="18" charset="0"/>
                  <a:cs typeface="Calibri" panose="020F0502020204030204" pitchFamily="34" charset="0"/>
                </a:rPr>
                <a:t> </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8" name="Rectangle 4336"/>
            <p:cNvSpPr/>
            <p:nvPr/>
          </p:nvSpPr>
          <p:spPr>
            <a:xfrm>
              <a:off x="242458" y="3070589"/>
              <a:ext cx="2786795" cy="183961"/>
            </a:xfrm>
            <a:prstGeom prst="rect">
              <a:avLst/>
            </a:prstGeom>
            <a:ln>
              <a:noFill/>
            </a:ln>
          </p:spPr>
          <p:txBody>
            <a:bodyPr vert="horz" lIns="0" tIns="0" rIns="0" bIns="0" rtlCol="0">
              <a:noAutofit/>
            </a:bodyPr>
            <a:lstStyle/>
            <a:p>
              <a:pPr>
                <a:lnSpc>
                  <a:spcPct val="107000"/>
                </a:lnSpc>
                <a:spcAft>
                  <a:spcPts val="800"/>
                </a:spcAft>
              </a:pPr>
              <a:r>
                <a:rPr lang="ru-RU" sz="1200" dirty="0" err="1">
                  <a:effectLst/>
                  <a:latin typeface="Calibri" panose="020F0502020204030204" pitchFamily="34" charset="0"/>
                  <a:ea typeface="Times New Roman" panose="02020603050405020304" pitchFamily="18" charset="0"/>
                  <a:cs typeface="Calibri" panose="020F0502020204030204" pitchFamily="34" charset="0"/>
                </a:rPr>
                <a:t>Энергообеспечивающие</a:t>
              </a:r>
              <a:r>
                <a:rPr lang="ru-RU" sz="1200" dirty="0">
                  <a:effectLst/>
                  <a:latin typeface="Calibri" panose="020F0502020204030204" pitchFamily="34" charset="0"/>
                  <a:ea typeface="Times New Roman" panose="02020603050405020304" pitchFamily="18" charset="0"/>
                  <a:cs typeface="Calibri" panose="020F0502020204030204" pitchFamily="34" charset="0"/>
                </a:rPr>
                <a:t>; </a:t>
              </a:r>
              <a:r>
                <a:rPr lang="ru-RU" sz="1200" dirty="0" err="1">
                  <a:effectLst/>
                  <a:latin typeface="Calibri" panose="020F0502020204030204" pitchFamily="34" charset="0"/>
                  <a:ea typeface="Times New Roman" panose="02020603050405020304" pitchFamily="18" charset="0"/>
                  <a:cs typeface="Calibri" panose="020F0502020204030204" pitchFamily="34" charset="0"/>
                </a:rPr>
                <a:t>промы</a:t>
              </a:r>
              <a:endParaRPr lang="ru-RU" sz="11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9" name="Rectangle 4337"/>
            <p:cNvSpPr/>
            <p:nvPr/>
          </p:nvSpPr>
          <p:spPr>
            <a:xfrm>
              <a:off x="2179322" y="3070589"/>
              <a:ext cx="221463" cy="183961"/>
            </a:xfrm>
            <a:prstGeom prst="rect">
              <a:avLst/>
            </a:prstGeom>
            <a:ln>
              <a:noFill/>
            </a:ln>
          </p:spPr>
          <p:txBody>
            <a:bodyPr vert="horz" lIns="0" tIns="0" rIns="0" bIns="0" rtlCol="0">
              <a:noAutofit/>
            </a:bodyPr>
            <a:lstStyle/>
            <a:p>
              <a:pPr>
                <a:lnSpc>
                  <a:spcPct val="107000"/>
                </a:lnSpc>
                <a:spcAft>
                  <a:spcPts val="800"/>
                </a:spcAft>
              </a:pPr>
              <a:r>
                <a:rPr lang="ru-RU" sz="1200" dirty="0">
                  <a:effectLst/>
                  <a:latin typeface="Calibri" panose="020F0502020204030204" pitchFamily="34" charset="0"/>
                  <a:ea typeface="Times New Roman" panose="02020603050405020304" pitchFamily="18" charset="0"/>
                  <a:cs typeface="Calibri" panose="020F0502020204030204" pitchFamily="34" charset="0"/>
                </a:rPr>
                <a:t>ш-</a:t>
              </a:r>
              <a:endParaRPr lang="ru-RU" sz="11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0" name="Rectangle 4338"/>
            <p:cNvSpPr/>
            <p:nvPr/>
          </p:nvSpPr>
          <p:spPr>
            <a:xfrm>
              <a:off x="82297" y="3244326"/>
              <a:ext cx="692502" cy="183961"/>
            </a:xfrm>
            <a:prstGeom prst="rect">
              <a:avLst/>
            </a:prstGeom>
            <a:ln>
              <a:noFill/>
            </a:ln>
          </p:spPr>
          <p:txBody>
            <a:bodyPr vert="horz" lIns="0" tIns="0" rIns="0" bIns="0" rtlCol="0">
              <a:noAutofit/>
            </a:bodyPr>
            <a:lstStyle/>
            <a:p>
              <a:pPr>
                <a:lnSpc>
                  <a:spcPct val="107000"/>
                </a:lnSpc>
                <a:spcAft>
                  <a:spcPts val="800"/>
                </a:spcAft>
              </a:pPr>
              <a:r>
                <a:rPr lang="ru-RU" sz="1200">
                  <a:effectLst/>
                  <a:latin typeface="Calibri" panose="020F0502020204030204" pitchFamily="34" charset="0"/>
                  <a:ea typeface="Times New Roman" panose="02020603050405020304" pitchFamily="18" charset="0"/>
                  <a:cs typeface="Calibri" panose="020F0502020204030204" pitchFamily="34" charset="0"/>
                </a:rPr>
                <a:t>ленные;</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1" name="Rectangle 4339"/>
            <p:cNvSpPr/>
            <p:nvPr/>
          </p:nvSpPr>
          <p:spPr>
            <a:xfrm>
              <a:off x="603505" y="3244326"/>
              <a:ext cx="50562" cy="183961"/>
            </a:xfrm>
            <a:prstGeom prst="rect">
              <a:avLst/>
            </a:prstGeom>
            <a:ln>
              <a:noFill/>
            </a:ln>
          </p:spPr>
          <p:txBody>
            <a:bodyPr vert="horz" lIns="0" tIns="0" rIns="0" bIns="0" rtlCol="0">
              <a:noAutofit/>
            </a:bodyPr>
            <a:lstStyle/>
            <a:p>
              <a:pPr>
                <a:lnSpc>
                  <a:spcPct val="107000"/>
                </a:lnSpc>
                <a:spcAft>
                  <a:spcPts val="800"/>
                </a:spcAft>
              </a:pPr>
              <a:r>
                <a:rPr lang="ru-RU" sz="1200">
                  <a:effectLst/>
                  <a:latin typeface="Calibri" panose="020F0502020204030204" pitchFamily="34" charset="0"/>
                  <a:ea typeface="Times New Roman" panose="02020603050405020304" pitchFamily="18" charset="0"/>
                  <a:cs typeface="Calibri" panose="020F0502020204030204" pitchFamily="34" charset="0"/>
                </a:rPr>
                <a:t> </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2" name="Rectangle 4340"/>
            <p:cNvSpPr/>
            <p:nvPr/>
          </p:nvSpPr>
          <p:spPr>
            <a:xfrm>
              <a:off x="142303" y="3405745"/>
              <a:ext cx="923673" cy="183961"/>
            </a:xfrm>
            <a:prstGeom prst="rect">
              <a:avLst/>
            </a:prstGeom>
            <a:ln>
              <a:noFill/>
            </a:ln>
          </p:spPr>
          <p:txBody>
            <a:bodyPr vert="horz" lIns="0" tIns="0" rIns="0" bIns="0" rtlCol="0">
              <a:noAutofit/>
            </a:bodyPr>
            <a:lstStyle/>
            <a:p>
              <a:pPr>
                <a:lnSpc>
                  <a:spcPct val="107000"/>
                </a:lnSpc>
                <a:spcAft>
                  <a:spcPts val="800"/>
                </a:spcAft>
              </a:pPr>
              <a:r>
                <a:rPr lang="ru-RU" sz="1200" dirty="0" err="1">
                  <a:effectLst/>
                  <a:latin typeface="Calibri" panose="020F0502020204030204" pitchFamily="34" charset="0"/>
                  <a:ea typeface="Times New Roman" panose="02020603050405020304" pitchFamily="18" charset="0"/>
                  <a:cs typeface="Calibri" panose="020F0502020204030204" pitchFamily="34" charset="0"/>
                </a:rPr>
                <a:t>инфрастру</a:t>
              </a:r>
              <a:endParaRPr lang="ru-RU" sz="11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3" name="Rectangle 4341"/>
            <p:cNvSpPr/>
            <p:nvPr/>
          </p:nvSpPr>
          <p:spPr>
            <a:xfrm>
              <a:off x="774193" y="3418062"/>
              <a:ext cx="98293" cy="183961"/>
            </a:xfrm>
            <a:prstGeom prst="rect">
              <a:avLst/>
            </a:prstGeom>
            <a:ln>
              <a:noFill/>
            </a:ln>
          </p:spPr>
          <p:txBody>
            <a:bodyPr vert="horz" lIns="0" tIns="0" rIns="0" bIns="0" rtlCol="0">
              <a:noAutofit/>
            </a:bodyPr>
            <a:lstStyle/>
            <a:p>
              <a:pPr>
                <a:lnSpc>
                  <a:spcPct val="107000"/>
                </a:lnSpc>
                <a:spcAft>
                  <a:spcPts val="800"/>
                </a:spcAft>
              </a:pPr>
              <a:r>
                <a:rPr lang="ru-RU" sz="1200">
                  <a:effectLst/>
                  <a:latin typeface="Calibri" panose="020F0502020204030204" pitchFamily="34" charset="0"/>
                  <a:ea typeface="Times New Roman" panose="02020603050405020304" pitchFamily="18" charset="0"/>
                  <a:cs typeface="Calibri" panose="020F0502020204030204" pitchFamily="34" charset="0"/>
                </a:rPr>
                <a:t>к</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4" name="Rectangle 4342"/>
            <p:cNvSpPr/>
            <p:nvPr/>
          </p:nvSpPr>
          <p:spPr>
            <a:xfrm>
              <a:off x="847345" y="3418062"/>
              <a:ext cx="1912673" cy="183961"/>
            </a:xfrm>
            <a:prstGeom prst="rect">
              <a:avLst/>
            </a:prstGeom>
            <a:ln>
              <a:noFill/>
            </a:ln>
          </p:spPr>
          <p:txBody>
            <a:bodyPr vert="horz" lIns="0" tIns="0" rIns="0" bIns="0" rtlCol="0">
              <a:noAutofit/>
            </a:bodyPr>
            <a:lstStyle/>
            <a:p>
              <a:pPr>
                <a:lnSpc>
                  <a:spcPct val="107000"/>
                </a:lnSpc>
                <a:spcAft>
                  <a:spcPts val="800"/>
                </a:spcAft>
              </a:pPr>
              <a:r>
                <a:rPr lang="ru-RU" sz="1200">
                  <a:effectLst/>
                  <a:latin typeface="Calibri" panose="020F0502020204030204" pitchFamily="34" charset="0"/>
                  <a:ea typeface="Times New Roman" panose="02020603050405020304" pitchFamily="18" charset="0"/>
                  <a:cs typeface="Calibri" panose="020F0502020204030204" pitchFamily="34" charset="0"/>
                </a:rPr>
                <a:t>турные, специальные;</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5" name="Rectangle 4343"/>
            <p:cNvSpPr/>
            <p:nvPr/>
          </p:nvSpPr>
          <p:spPr>
            <a:xfrm>
              <a:off x="2286001" y="3418062"/>
              <a:ext cx="50562" cy="183961"/>
            </a:xfrm>
            <a:prstGeom prst="rect">
              <a:avLst/>
            </a:prstGeom>
            <a:ln>
              <a:noFill/>
            </a:ln>
          </p:spPr>
          <p:txBody>
            <a:bodyPr vert="horz" lIns="0" tIns="0" rIns="0" bIns="0" rtlCol="0">
              <a:noAutofit/>
            </a:bodyPr>
            <a:lstStyle/>
            <a:p>
              <a:pPr>
                <a:lnSpc>
                  <a:spcPct val="107000"/>
                </a:lnSpc>
                <a:spcAft>
                  <a:spcPts val="800"/>
                </a:spcAft>
              </a:pPr>
              <a:r>
                <a:rPr lang="ru-RU" sz="1200" dirty="0">
                  <a:effectLst/>
                  <a:latin typeface="Calibri" panose="020F0502020204030204" pitchFamily="34" charset="0"/>
                  <a:ea typeface="Times New Roman" panose="02020603050405020304" pitchFamily="18" charset="0"/>
                  <a:cs typeface="Calibri" panose="020F0502020204030204" pitchFamily="34" charset="0"/>
                </a:rPr>
                <a:t> </a:t>
              </a:r>
              <a:endParaRPr lang="ru-RU" sz="11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6" name="Rectangle 4344"/>
            <p:cNvSpPr/>
            <p:nvPr/>
          </p:nvSpPr>
          <p:spPr>
            <a:xfrm>
              <a:off x="191793" y="3594845"/>
              <a:ext cx="1942201" cy="183961"/>
            </a:xfrm>
            <a:prstGeom prst="rect">
              <a:avLst/>
            </a:prstGeom>
            <a:ln>
              <a:noFill/>
            </a:ln>
          </p:spPr>
          <p:txBody>
            <a:bodyPr vert="horz" lIns="0" tIns="0" rIns="0" bIns="0" rtlCol="0">
              <a:noAutofit/>
            </a:bodyPr>
            <a:lstStyle/>
            <a:p>
              <a:pPr>
                <a:lnSpc>
                  <a:spcPct val="107000"/>
                </a:lnSpc>
                <a:spcAft>
                  <a:spcPts val="800"/>
                </a:spcAft>
              </a:pPr>
              <a:r>
                <a:rPr lang="ru-RU" sz="1200" dirty="0">
                  <a:effectLst/>
                  <a:latin typeface="Calibri" panose="020F0502020204030204" pitchFamily="34" charset="0"/>
                  <a:ea typeface="Times New Roman" panose="02020603050405020304" pitchFamily="18" charset="0"/>
                  <a:cs typeface="Calibri" panose="020F0502020204030204" pitchFamily="34" charset="0"/>
                </a:rPr>
                <a:t>передаточные </a:t>
              </a:r>
              <a:r>
                <a:rPr lang="ru-RU" sz="1200" dirty="0" err="1">
                  <a:effectLst/>
                  <a:latin typeface="Calibri" panose="020F0502020204030204" pitchFamily="34" charset="0"/>
                  <a:ea typeface="Times New Roman" panose="02020603050405020304" pitchFamily="18" charset="0"/>
                  <a:cs typeface="Calibri" panose="020F0502020204030204" pitchFamily="34" charset="0"/>
                </a:rPr>
                <a:t>устройс</a:t>
              </a:r>
              <a:endParaRPr lang="ru-RU" sz="11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7" name="Rectangle 4345"/>
            <p:cNvSpPr/>
            <p:nvPr/>
          </p:nvSpPr>
          <p:spPr>
            <a:xfrm>
              <a:off x="1555240" y="3594845"/>
              <a:ext cx="75433" cy="127032"/>
            </a:xfrm>
            <a:prstGeom prst="rect">
              <a:avLst/>
            </a:prstGeom>
            <a:ln>
              <a:noFill/>
            </a:ln>
          </p:spPr>
          <p:txBody>
            <a:bodyPr vert="horz" lIns="0" tIns="0" rIns="0" bIns="0" rtlCol="0">
              <a:noAutofit/>
            </a:bodyPr>
            <a:lstStyle/>
            <a:p>
              <a:pPr>
                <a:lnSpc>
                  <a:spcPct val="107000"/>
                </a:lnSpc>
                <a:spcAft>
                  <a:spcPts val="800"/>
                </a:spcAft>
              </a:pPr>
              <a:r>
                <a:rPr lang="ru-RU" sz="1200" dirty="0">
                  <a:effectLst/>
                  <a:latin typeface="Calibri" panose="020F0502020204030204" pitchFamily="34" charset="0"/>
                  <a:ea typeface="Times New Roman" panose="02020603050405020304" pitchFamily="18" charset="0"/>
                  <a:cs typeface="Calibri" panose="020F0502020204030204" pitchFamily="34" charset="0"/>
                </a:rPr>
                <a:t>т</a:t>
              </a:r>
              <a:endParaRPr lang="ru-RU" sz="11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8" name="Rectangle 4346"/>
            <p:cNvSpPr/>
            <p:nvPr/>
          </p:nvSpPr>
          <p:spPr>
            <a:xfrm>
              <a:off x="1609345" y="3594845"/>
              <a:ext cx="238857" cy="183961"/>
            </a:xfrm>
            <a:prstGeom prst="rect">
              <a:avLst/>
            </a:prstGeom>
            <a:ln>
              <a:noFill/>
            </a:ln>
          </p:spPr>
          <p:txBody>
            <a:bodyPr vert="horz" lIns="0" tIns="0" rIns="0" bIns="0" rtlCol="0">
              <a:noAutofit/>
            </a:bodyPr>
            <a:lstStyle/>
            <a:p>
              <a:pPr>
                <a:lnSpc>
                  <a:spcPct val="107000"/>
                </a:lnSpc>
                <a:spcAft>
                  <a:spcPts val="800"/>
                </a:spcAft>
              </a:pPr>
              <a:r>
                <a:rPr lang="ru-RU" sz="1200" dirty="0" err="1">
                  <a:effectLst/>
                  <a:latin typeface="Calibri" panose="020F0502020204030204" pitchFamily="34" charset="0"/>
                  <a:ea typeface="Times New Roman" panose="02020603050405020304" pitchFamily="18" charset="0"/>
                  <a:cs typeface="Calibri" panose="020F0502020204030204" pitchFamily="34" charset="0"/>
                </a:rPr>
                <a:t>ва</a:t>
              </a:r>
              <a:r>
                <a:rPr lang="ru-RU" sz="1200" dirty="0">
                  <a:effectLst/>
                  <a:latin typeface="Calibri" panose="020F0502020204030204" pitchFamily="34" charset="0"/>
                  <a:ea typeface="Times New Roman" panose="02020603050405020304" pitchFamily="18" charset="0"/>
                  <a:cs typeface="Calibri" panose="020F0502020204030204" pitchFamily="34" charset="0"/>
                </a:rPr>
                <a:t>;</a:t>
              </a:r>
              <a:endParaRPr lang="ru-RU" sz="11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9" name="Rectangle 4347"/>
            <p:cNvSpPr/>
            <p:nvPr/>
          </p:nvSpPr>
          <p:spPr>
            <a:xfrm>
              <a:off x="1789177" y="3594845"/>
              <a:ext cx="50562" cy="183961"/>
            </a:xfrm>
            <a:prstGeom prst="rect">
              <a:avLst/>
            </a:prstGeom>
            <a:ln>
              <a:noFill/>
            </a:ln>
          </p:spPr>
          <p:txBody>
            <a:bodyPr vert="horz" lIns="0" tIns="0" rIns="0" bIns="0" rtlCol="0">
              <a:noAutofit/>
            </a:bodyPr>
            <a:lstStyle/>
            <a:p>
              <a:pPr>
                <a:lnSpc>
                  <a:spcPct val="107000"/>
                </a:lnSpc>
                <a:spcAft>
                  <a:spcPts val="800"/>
                </a:spcAft>
              </a:pPr>
              <a:r>
                <a:rPr lang="ru-RU" sz="1200">
                  <a:effectLst/>
                  <a:latin typeface="Calibri" panose="020F0502020204030204" pitchFamily="34" charset="0"/>
                  <a:ea typeface="Times New Roman" panose="02020603050405020304" pitchFamily="18" charset="0"/>
                  <a:cs typeface="Calibri" panose="020F0502020204030204" pitchFamily="34" charset="0"/>
                </a:rPr>
                <a:t> </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0" name="Rectangle 4348"/>
            <p:cNvSpPr/>
            <p:nvPr/>
          </p:nvSpPr>
          <p:spPr>
            <a:xfrm>
              <a:off x="82297" y="3768582"/>
              <a:ext cx="1317048" cy="183961"/>
            </a:xfrm>
            <a:prstGeom prst="rect">
              <a:avLst/>
            </a:prstGeom>
            <a:ln>
              <a:noFill/>
            </a:ln>
          </p:spPr>
          <p:txBody>
            <a:bodyPr vert="horz" lIns="0" tIns="0" rIns="0" bIns="0" rtlCol="0">
              <a:noAutofit/>
            </a:bodyPr>
            <a:lstStyle/>
            <a:p>
              <a:pPr>
                <a:lnSpc>
                  <a:spcPct val="107000"/>
                </a:lnSpc>
                <a:spcAft>
                  <a:spcPts val="800"/>
                </a:spcAft>
              </a:pPr>
              <a:r>
                <a:rPr lang="ru-RU" sz="1200">
                  <a:effectLst/>
                  <a:latin typeface="Calibri" panose="020F0502020204030204" pitchFamily="34" charset="0"/>
                  <a:ea typeface="Times New Roman" panose="02020603050405020304" pitchFamily="18" charset="0"/>
                  <a:cs typeface="Calibri" panose="020F0502020204030204" pitchFamily="34" charset="0"/>
                </a:rPr>
                <a:t>экологические;</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1" name="Rectangle 4349"/>
            <p:cNvSpPr/>
            <p:nvPr/>
          </p:nvSpPr>
          <p:spPr>
            <a:xfrm>
              <a:off x="1072897" y="3768582"/>
              <a:ext cx="50562" cy="183961"/>
            </a:xfrm>
            <a:prstGeom prst="rect">
              <a:avLst/>
            </a:prstGeom>
            <a:ln>
              <a:noFill/>
            </a:ln>
          </p:spPr>
          <p:txBody>
            <a:bodyPr vert="horz" lIns="0" tIns="0" rIns="0" bIns="0" rtlCol="0">
              <a:noAutofit/>
            </a:bodyPr>
            <a:lstStyle/>
            <a:p>
              <a:pPr>
                <a:lnSpc>
                  <a:spcPct val="107000"/>
                </a:lnSpc>
                <a:spcAft>
                  <a:spcPts val="800"/>
                </a:spcAft>
              </a:pPr>
              <a:r>
                <a:rPr lang="ru-RU" sz="1200">
                  <a:effectLst/>
                  <a:latin typeface="Calibri" panose="020F0502020204030204" pitchFamily="34" charset="0"/>
                  <a:ea typeface="Times New Roman" panose="02020603050405020304" pitchFamily="18" charset="0"/>
                  <a:cs typeface="Calibri" panose="020F0502020204030204" pitchFamily="34" charset="0"/>
                </a:rPr>
                <a:t> </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2" name="Shape 4351"/>
            <p:cNvSpPr/>
            <p:nvPr/>
          </p:nvSpPr>
          <p:spPr>
            <a:xfrm>
              <a:off x="15241" y="4148328"/>
              <a:ext cx="2496312" cy="1691640"/>
            </a:xfrm>
            <a:custGeom>
              <a:avLst/>
              <a:gdLst/>
              <a:ahLst/>
              <a:cxnLst/>
              <a:rect l="0" t="0" r="0" b="0"/>
              <a:pathLst>
                <a:path w="2496312" h="1691640">
                  <a:moveTo>
                    <a:pt x="2496312" y="0"/>
                  </a:moveTo>
                  <a:lnTo>
                    <a:pt x="0" y="0"/>
                  </a:lnTo>
                  <a:lnTo>
                    <a:pt x="0" y="1691640"/>
                  </a:lnTo>
                  <a:lnTo>
                    <a:pt x="2496312" y="1691640"/>
                  </a:lnTo>
                  <a:close/>
                </a:path>
              </a:pathLst>
            </a:custGeom>
            <a:ln w="12191" cap="rnd">
              <a:miter lim="101600"/>
            </a:ln>
          </p:spPr>
          <p:style>
            <a:lnRef idx="1">
              <a:srgbClr val="000000"/>
            </a:lnRef>
            <a:fillRef idx="0">
              <a:srgbClr val="000000">
                <a:alpha val="0"/>
              </a:srgbClr>
            </a:fillRef>
            <a:effectRef idx="0">
              <a:scrgbClr r="0" g="0" b="0"/>
            </a:effectRef>
            <a:fontRef idx="none"/>
          </p:style>
          <p:txBody>
            <a:bodyPr/>
            <a:lstStyle/>
            <a:p>
              <a:endParaRPr lang="ru-RU"/>
            </a:p>
          </p:txBody>
        </p:sp>
        <p:sp>
          <p:nvSpPr>
            <p:cNvPr id="33" name="Rectangle 4352"/>
            <p:cNvSpPr/>
            <p:nvPr/>
          </p:nvSpPr>
          <p:spPr>
            <a:xfrm>
              <a:off x="211702" y="4283094"/>
              <a:ext cx="1689996" cy="180703"/>
            </a:xfrm>
            <a:prstGeom prst="rect">
              <a:avLst/>
            </a:prstGeom>
            <a:ln>
              <a:noFill/>
            </a:ln>
          </p:spPr>
          <p:txBody>
            <a:bodyPr vert="horz" lIns="0" tIns="0" rIns="0" bIns="0" rtlCol="0">
              <a:noAutofit/>
            </a:bodyPr>
            <a:lstStyle/>
            <a:p>
              <a:pPr>
                <a:lnSpc>
                  <a:spcPct val="107000"/>
                </a:lnSpc>
                <a:spcAft>
                  <a:spcPts val="800"/>
                </a:spcAft>
              </a:pPr>
              <a:r>
                <a:rPr lang="ru-RU" sz="1200" b="1" dirty="0">
                  <a:effectLst/>
                  <a:latin typeface="Calibri" panose="020F0502020204030204" pitchFamily="34" charset="0"/>
                  <a:ea typeface="Times New Roman" panose="02020603050405020304" pitchFamily="18" charset="0"/>
                  <a:cs typeface="Calibri" panose="020F0502020204030204" pitchFamily="34" charset="0"/>
                </a:rPr>
                <a:t>Многолетние </a:t>
              </a:r>
              <a:r>
                <a:rPr lang="ru-RU" sz="1200" b="1" dirty="0" err="1">
                  <a:effectLst/>
                  <a:latin typeface="Calibri" panose="020F0502020204030204" pitchFamily="34" charset="0"/>
                  <a:ea typeface="Times New Roman" panose="02020603050405020304" pitchFamily="18" charset="0"/>
                  <a:cs typeface="Calibri" panose="020F0502020204030204" pitchFamily="34" charset="0"/>
                </a:rPr>
                <a:t>наса</a:t>
              </a:r>
              <a:endParaRPr lang="ru-RU" sz="11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4" name="Rectangle 4353"/>
            <p:cNvSpPr/>
            <p:nvPr/>
          </p:nvSpPr>
          <p:spPr>
            <a:xfrm>
              <a:off x="1338073" y="4283095"/>
              <a:ext cx="146631" cy="180703"/>
            </a:xfrm>
            <a:prstGeom prst="rect">
              <a:avLst/>
            </a:prstGeom>
            <a:ln>
              <a:noFill/>
            </a:ln>
          </p:spPr>
          <p:txBody>
            <a:bodyPr vert="horz" lIns="0" tIns="0" rIns="0" bIns="0" rtlCol="0">
              <a:noAutofit/>
            </a:bodyPr>
            <a:lstStyle/>
            <a:p>
              <a:pPr>
                <a:lnSpc>
                  <a:spcPct val="107000"/>
                </a:lnSpc>
                <a:spcAft>
                  <a:spcPts val="800"/>
                </a:spcAft>
              </a:pPr>
              <a:r>
                <a:rPr lang="ru-RU" sz="1200" b="1">
                  <a:effectLst/>
                  <a:latin typeface="Calibri" panose="020F0502020204030204" pitchFamily="34" charset="0"/>
                  <a:ea typeface="Times New Roman" panose="02020603050405020304" pitchFamily="18" charset="0"/>
                  <a:cs typeface="Calibri" panose="020F0502020204030204" pitchFamily="34" charset="0"/>
                </a:rPr>
                <a:t>ж</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5" name="Rectangle 4354"/>
            <p:cNvSpPr/>
            <p:nvPr/>
          </p:nvSpPr>
          <p:spPr>
            <a:xfrm>
              <a:off x="1447801" y="4283095"/>
              <a:ext cx="654681" cy="180703"/>
            </a:xfrm>
            <a:prstGeom prst="rect">
              <a:avLst/>
            </a:prstGeom>
            <a:ln>
              <a:noFill/>
            </a:ln>
          </p:spPr>
          <p:txBody>
            <a:bodyPr vert="horz" lIns="0" tIns="0" rIns="0" bIns="0" rtlCol="0">
              <a:noAutofit/>
            </a:bodyPr>
            <a:lstStyle/>
            <a:p>
              <a:pPr>
                <a:lnSpc>
                  <a:spcPct val="107000"/>
                </a:lnSpc>
                <a:spcAft>
                  <a:spcPts val="800"/>
                </a:spcAft>
              </a:pPr>
              <a:r>
                <a:rPr lang="ru-RU" sz="1200" b="1" dirty="0" err="1">
                  <a:effectLst/>
                  <a:latin typeface="Calibri" panose="020F0502020204030204" pitchFamily="34" charset="0"/>
                  <a:ea typeface="Times New Roman" panose="02020603050405020304" pitchFamily="18" charset="0"/>
                  <a:cs typeface="Calibri" panose="020F0502020204030204" pitchFamily="34" charset="0"/>
                </a:rPr>
                <a:t>дения</a:t>
              </a:r>
              <a:r>
                <a:rPr lang="ru-RU" sz="1200" b="1" dirty="0">
                  <a:effectLst/>
                  <a:latin typeface="Calibri" panose="020F0502020204030204" pitchFamily="34" charset="0"/>
                  <a:ea typeface="Times New Roman" panose="02020603050405020304" pitchFamily="18" charset="0"/>
                  <a:cs typeface="Calibri" panose="020F0502020204030204" pitchFamily="34" charset="0"/>
                </a:rPr>
                <a:t>: </a:t>
              </a:r>
              <a:endParaRPr lang="ru-RU" sz="11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6" name="Rectangle 4355"/>
            <p:cNvSpPr/>
            <p:nvPr/>
          </p:nvSpPr>
          <p:spPr>
            <a:xfrm>
              <a:off x="1938529" y="4283095"/>
              <a:ext cx="50562" cy="180703"/>
            </a:xfrm>
            <a:prstGeom prst="rect">
              <a:avLst/>
            </a:prstGeom>
            <a:ln>
              <a:noFill/>
            </a:ln>
          </p:spPr>
          <p:txBody>
            <a:bodyPr vert="horz" lIns="0" tIns="0" rIns="0" bIns="0" rtlCol="0">
              <a:noAutofit/>
            </a:bodyPr>
            <a:lstStyle/>
            <a:p>
              <a:pPr>
                <a:lnSpc>
                  <a:spcPct val="107000"/>
                </a:lnSpc>
                <a:spcAft>
                  <a:spcPts val="800"/>
                </a:spcAft>
              </a:pPr>
              <a:r>
                <a:rPr lang="ru-RU" sz="1200" b="1">
                  <a:effectLst/>
                  <a:latin typeface="Calibri" panose="020F0502020204030204" pitchFamily="34" charset="0"/>
                  <a:ea typeface="Times New Roman" panose="02020603050405020304" pitchFamily="18" charset="0"/>
                  <a:cs typeface="Calibri" panose="020F0502020204030204" pitchFamily="34" charset="0"/>
                </a:rPr>
                <a:t> </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7" name="Rectangle 4356"/>
            <p:cNvSpPr/>
            <p:nvPr/>
          </p:nvSpPr>
          <p:spPr>
            <a:xfrm>
              <a:off x="67057" y="4454382"/>
              <a:ext cx="713334" cy="183961"/>
            </a:xfrm>
            <a:prstGeom prst="rect">
              <a:avLst/>
            </a:prstGeom>
            <a:ln>
              <a:noFill/>
            </a:ln>
          </p:spPr>
          <p:txBody>
            <a:bodyPr vert="horz" lIns="0" tIns="0" rIns="0" bIns="0" rtlCol="0">
              <a:noAutofit/>
            </a:bodyPr>
            <a:lstStyle/>
            <a:p>
              <a:pPr>
                <a:lnSpc>
                  <a:spcPct val="107000"/>
                </a:lnSpc>
                <a:spcAft>
                  <a:spcPts val="800"/>
                </a:spcAft>
              </a:pPr>
              <a:r>
                <a:rPr lang="ru-RU" sz="1200">
                  <a:effectLst/>
                  <a:latin typeface="Calibri" panose="020F0502020204030204" pitchFamily="34" charset="0"/>
                  <a:ea typeface="Times New Roman" panose="02020603050405020304" pitchFamily="18" charset="0"/>
                  <a:cs typeface="Calibri" panose="020F0502020204030204" pitchFamily="34" charset="0"/>
                </a:rPr>
                <a:t>плодово</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8" name="Rectangle 4357"/>
            <p:cNvSpPr/>
            <p:nvPr/>
          </p:nvSpPr>
          <p:spPr>
            <a:xfrm>
              <a:off x="603505" y="4454382"/>
              <a:ext cx="67349" cy="183961"/>
            </a:xfrm>
            <a:prstGeom prst="rect">
              <a:avLst/>
            </a:prstGeom>
            <a:ln>
              <a:noFill/>
            </a:ln>
          </p:spPr>
          <p:txBody>
            <a:bodyPr vert="horz" lIns="0" tIns="0" rIns="0" bIns="0" rtlCol="0">
              <a:noAutofit/>
            </a:bodyPr>
            <a:lstStyle/>
            <a:p>
              <a:pPr>
                <a:lnSpc>
                  <a:spcPct val="107000"/>
                </a:lnSpc>
                <a:spcAft>
                  <a:spcPts val="800"/>
                </a:spcAft>
              </a:pPr>
              <a:r>
                <a:rPr lang="ru-RU" sz="1200">
                  <a:effectLst/>
                  <a:latin typeface="Calibri" panose="020F0502020204030204" pitchFamily="34" charset="0"/>
                  <a:ea typeface="Times New Roman" panose="02020603050405020304" pitchFamily="18" charset="0"/>
                  <a:cs typeface="Calibri" panose="020F0502020204030204" pitchFamily="34" charset="0"/>
                </a:rPr>
                <a:t>-</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9" name="Rectangle 4358"/>
            <p:cNvSpPr/>
            <p:nvPr/>
          </p:nvSpPr>
          <p:spPr>
            <a:xfrm>
              <a:off x="655321" y="4454382"/>
              <a:ext cx="769761" cy="183961"/>
            </a:xfrm>
            <a:prstGeom prst="rect">
              <a:avLst/>
            </a:prstGeom>
            <a:ln>
              <a:noFill/>
            </a:ln>
          </p:spPr>
          <p:txBody>
            <a:bodyPr vert="horz" lIns="0" tIns="0" rIns="0" bIns="0" rtlCol="0">
              <a:noAutofit/>
            </a:bodyPr>
            <a:lstStyle/>
            <a:p>
              <a:pPr>
                <a:lnSpc>
                  <a:spcPct val="107000"/>
                </a:lnSpc>
                <a:spcAft>
                  <a:spcPts val="800"/>
                </a:spcAft>
              </a:pPr>
              <a:r>
                <a:rPr lang="ru-RU" sz="1200">
                  <a:effectLst/>
                  <a:latin typeface="Calibri" panose="020F0502020204030204" pitchFamily="34" charset="0"/>
                  <a:ea typeface="Times New Roman" panose="02020603050405020304" pitchFamily="18" charset="0"/>
                  <a:cs typeface="Calibri" panose="020F0502020204030204" pitchFamily="34" charset="0"/>
                </a:rPr>
                <a:t>ягодные;</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0" name="Rectangle 4359"/>
            <p:cNvSpPr/>
            <p:nvPr/>
          </p:nvSpPr>
          <p:spPr>
            <a:xfrm>
              <a:off x="1234441" y="4454382"/>
              <a:ext cx="50562" cy="183961"/>
            </a:xfrm>
            <a:prstGeom prst="rect">
              <a:avLst/>
            </a:prstGeom>
            <a:ln>
              <a:noFill/>
            </a:ln>
          </p:spPr>
          <p:txBody>
            <a:bodyPr vert="horz" lIns="0" tIns="0" rIns="0" bIns="0" rtlCol="0">
              <a:noAutofit/>
            </a:bodyPr>
            <a:lstStyle/>
            <a:p>
              <a:pPr>
                <a:lnSpc>
                  <a:spcPct val="107000"/>
                </a:lnSpc>
                <a:spcAft>
                  <a:spcPts val="800"/>
                </a:spcAft>
              </a:pPr>
              <a:r>
                <a:rPr lang="ru-RU" sz="1200">
                  <a:effectLst/>
                  <a:latin typeface="Calibri" panose="020F0502020204030204" pitchFamily="34" charset="0"/>
                  <a:ea typeface="Times New Roman" panose="02020603050405020304" pitchFamily="18" charset="0"/>
                  <a:cs typeface="Calibri" panose="020F0502020204030204" pitchFamily="34" charset="0"/>
                </a:rPr>
                <a:t> </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1" name="Rectangle 4360"/>
            <p:cNvSpPr/>
            <p:nvPr/>
          </p:nvSpPr>
          <p:spPr>
            <a:xfrm>
              <a:off x="100241" y="4628119"/>
              <a:ext cx="600276" cy="183961"/>
            </a:xfrm>
            <a:prstGeom prst="rect">
              <a:avLst/>
            </a:prstGeom>
            <a:ln>
              <a:noFill/>
            </a:ln>
          </p:spPr>
          <p:txBody>
            <a:bodyPr vert="horz" lIns="0" tIns="0" rIns="0" bIns="0" rtlCol="0">
              <a:noAutofit/>
            </a:bodyPr>
            <a:lstStyle/>
            <a:p>
              <a:pPr>
                <a:lnSpc>
                  <a:spcPct val="107000"/>
                </a:lnSpc>
                <a:spcAft>
                  <a:spcPts val="800"/>
                </a:spcAft>
              </a:pPr>
              <a:r>
                <a:rPr lang="ru-RU" sz="1200" dirty="0" err="1">
                  <a:effectLst/>
                  <a:latin typeface="Calibri" panose="020F0502020204030204" pitchFamily="34" charset="0"/>
                  <a:ea typeface="Times New Roman" panose="02020603050405020304" pitchFamily="18" charset="0"/>
                  <a:cs typeface="Calibri" panose="020F0502020204030204" pitchFamily="34" charset="0"/>
                </a:rPr>
                <a:t>технич</a:t>
              </a:r>
              <a:endParaRPr lang="ru-RU" sz="11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2" name="Rectangle 4361"/>
            <p:cNvSpPr/>
            <p:nvPr/>
          </p:nvSpPr>
          <p:spPr>
            <a:xfrm>
              <a:off x="518161" y="4628118"/>
              <a:ext cx="89799" cy="183961"/>
            </a:xfrm>
            <a:prstGeom prst="rect">
              <a:avLst/>
            </a:prstGeom>
            <a:ln>
              <a:noFill/>
            </a:ln>
          </p:spPr>
          <p:txBody>
            <a:bodyPr vert="horz" lIns="0" tIns="0" rIns="0" bIns="0" rtlCol="0">
              <a:noAutofit/>
            </a:bodyPr>
            <a:lstStyle/>
            <a:p>
              <a:pPr>
                <a:lnSpc>
                  <a:spcPct val="107000"/>
                </a:lnSpc>
                <a:spcAft>
                  <a:spcPts val="800"/>
                </a:spcAft>
              </a:pPr>
              <a:r>
                <a:rPr lang="ru-RU" sz="1200">
                  <a:effectLst/>
                  <a:latin typeface="Calibri" panose="020F0502020204030204" pitchFamily="34" charset="0"/>
                  <a:ea typeface="Times New Roman" panose="02020603050405020304" pitchFamily="18" charset="0"/>
                  <a:cs typeface="Calibri" panose="020F0502020204030204" pitchFamily="34" charset="0"/>
                </a:rPr>
                <a:t>е</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3" name="Rectangle 4362"/>
            <p:cNvSpPr/>
            <p:nvPr/>
          </p:nvSpPr>
          <p:spPr>
            <a:xfrm>
              <a:off x="585217" y="4628118"/>
              <a:ext cx="445353" cy="183961"/>
            </a:xfrm>
            <a:prstGeom prst="rect">
              <a:avLst/>
            </a:prstGeom>
            <a:ln>
              <a:noFill/>
            </a:ln>
          </p:spPr>
          <p:txBody>
            <a:bodyPr vert="horz" lIns="0" tIns="0" rIns="0" bIns="0" rtlCol="0">
              <a:noAutofit/>
            </a:bodyPr>
            <a:lstStyle/>
            <a:p>
              <a:pPr>
                <a:lnSpc>
                  <a:spcPct val="107000"/>
                </a:lnSpc>
                <a:spcAft>
                  <a:spcPts val="800"/>
                </a:spcAft>
              </a:pPr>
              <a:r>
                <a:rPr lang="ru-RU" sz="1200">
                  <a:effectLst/>
                  <a:latin typeface="Calibri" panose="020F0502020204030204" pitchFamily="34" charset="0"/>
                  <a:ea typeface="Times New Roman" panose="02020603050405020304" pitchFamily="18" charset="0"/>
                  <a:cs typeface="Calibri" panose="020F0502020204030204" pitchFamily="34" charset="0"/>
                </a:rPr>
                <a:t>ские;</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4" name="Rectangle 4363"/>
            <p:cNvSpPr/>
            <p:nvPr/>
          </p:nvSpPr>
          <p:spPr>
            <a:xfrm>
              <a:off x="920497" y="4628118"/>
              <a:ext cx="50562" cy="183961"/>
            </a:xfrm>
            <a:prstGeom prst="rect">
              <a:avLst/>
            </a:prstGeom>
            <a:ln>
              <a:noFill/>
            </a:ln>
          </p:spPr>
          <p:txBody>
            <a:bodyPr vert="horz" lIns="0" tIns="0" rIns="0" bIns="0" rtlCol="0">
              <a:noAutofit/>
            </a:bodyPr>
            <a:lstStyle/>
            <a:p>
              <a:pPr>
                <a:lnSpc>
                  <a:spcPct val="107000"/>
                </a:lnSpc>
                <a:spcAft>
                  <a:spcPts val="800"/>
                </a:spcAft>
              </a:pPr>
              <a:r>
                <a:rPr lang="ru-RU" sz="1200">
                  <a:effectLst/>
                  <a:latin typeface="Calibri" panose="020F0502020204030204" pitchFamily="34" charset="0"/>
                  <a:ea typeface="Times New Roman" panose="02020603050405020304" pitchFamily="18" charset="0"/>
                  <a:cs typeface="Calibri" panose="020F0502020204030204" pitchFamily="34" charset="0"/>
                </a:rPr>
                <a:t> </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5" name="Rectangle 4364"/>
            <p:cNvSpPr/>
            <p:nvPr/>
          </p:nvSpPr>
          <p:spPr>
            <a:xfrm>
              <a:off x="67057" y="4801854"/>
              <a:ext cx="915179" cy="183961"/>
            </a:xfrm>
            <a:prstGeom prst="rect">
              <a:avLst/>
            </a:prstGeom>
            <a:ln>
              <a:noFill/>
            </a:ln>
          </p:spPr>
          <p:txBody>
            <a:bodyPr vert="horz" lIns="0" tIns="0" rIns="0" bIns="0" rtlCol="0">
              <a:noAutofit/>
            </a:bodyPr>
            <a:lstStyle/>
            <a:p>
              <a:pPr>
                <a:lnSpc>
                  <a:spcPct val="107000"/>
                </a:lnSpc>
                <a:spcAft>
                  <a:spcPts val="800"/>
                </a:spcAft>
              </a:pPr>
              <a:r>
                <a:rPr lang="ru-RU" sz="1200" dirty="0">
                  <a:effectLst/>
                  <a:latin typeface="Calibri" panose="020F0502020204030204" pitchFamily="34" charset="0"/>
                  <a:ea typeface="Times New Roman" panose="02020603050405020304" pitchFamily="18" charset="0"/>
                  <a:cs typeface="Calibri" panose="020F0502020204030204" pitchFamily="34" charset="0"/>
                </a:rPr>
                <a:t>защитные;</a:t>
              </a:r>
              <a:endParaRPr lang="ru-RU" sz="11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6" name="Rectangle 4365"/>
            <p:cNvSpPr/>
            <p:nvPr/>
          </p:nvSpPr>
          <p:spPr>
            <a:xfrm>
              <a:off x="755905" y="4801854"/>
              <a:ext cx="50562" cy="183961"/>
            </a:xfrm>
            <a:prstGeom prst="rect">
              <a:avLst/>
            </a:prstGeom>
            <a:ln>
              <a:noFill/>
            </a:ln>
          </p:spPr>
          <p:txBody>
            <a:bodyPr vert="horz" lIns="0" tIns="0" rIns="0" bIns="0" rtlCol="0">
              <a:noAutofit/>
            </a:bodyPr>
            <a:lstStyle/>
            <a:p>
              <a:pPr>
                <a:lnSpc>
                  <a:spcPct val="107000"/>
                </a:lnSpc>
                <a:spcAft>
                  <a:spcPts val="800"/>
                </a:spcAft>
              </a:pPr>
              <a:r>
                <a:rPr lang="ru-RU" sz="1200">
                  <a:effectLst/>
                  <a:latin typeface="Calibri" panose="020F0502020204030204" pitchFamily="34" charset="0"/>
                  <a:ea typeface="Times New Roman" panose="02020603050405020304" pitchFamily="18" charset="0"/>
                  <a:cs typeface="Calibri" panose="020F0502020204030204" pitchFamily="34" charset="0"/>
                </a:rPr>
                <a:t> </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7" name="Rectangle 4366"/>
            <p:cNvSpPr/>
            <p:nvPr/>
          </p:nvSpPr>
          <p:spPr>
            <a:xfrm>
              <a:off x="67057" y="4978638"/>
              <a:ext cx="570141" cy="183961"/>
            </a:xfrm>
            <a:prstGeom prst="rect">
              <a:avLst/>
            </a:prstGeom>
            <a:ln>
              <a:noFill/>
            </a:ln>
          </p:spPr>
          <p:txBody>
            <a:bodyPr vert="horz" lIns="0" tIns="0" rIns="0" bIns="0" rtlCol="0">
              <a:noAutofit/>
            </a:bodyPr>
            <a:lstStyle/>
            <a:p>
              <a:pPr>
                <a:lnSpc>
                  <a:spcPct val="107000"/>
                </a:lnSpc>
                <a:spcAft>
                  <a:spcPts val="800"/>
                </a:spcAft>
              </a:pPr>
              <a:r>
                <a:rPr lang="ru-RU" sz="1200">
                  <a:effectLst/>
                  <a:latin typeface="Calibri" panose="020F0502020204030204" pitchFamily="34" charset="0"/>
                  <a:ea typeface="Times New Roman" panose="02020603050405020304" pitchFamily="18" charset="0"/>
                  <a:cs typeface="Calibri" panose="020F0502020204030204" pitchFamily="34" charset="0"/>
                </a:rPr>
                <a:t>озелен</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8" name="Rectangle 4367"/>
            <p:cNvSpPr/>
            <p:nvPr/>
          </p:nvSpPr>
          <p:spPr>
            <a:xfrm>
              <a:off x="496825" y="4978638"/>
              <a:ext cx="108203" cy="183961"/>
            </a:xfrm>
            <a:prstGeom prst="rect">
              <a:avLst/>
            </a:prstGeom>
            <a:ln>
              <a:noFill/>
            </a:ln>
          </p:spPr>
          <p:txBody>
            <a:bodyPr vert="horz" lIns="0" tIns="0" rIns="0" bIns="0" rtlCol="0">
              <a:noAutofit/>
            </a:bodyPr>
            <a:lstStyle/>
            <a:p>
              <a:pPr>
                <a:lnSpc>
                  <a:spcPct val="107000"/>
                </a:lnSpc>
                <a:spcAft>
                  <a:spcPts val="800"/>
                </a:spcAft>
              </a:pPr>
              <a:r>
                <a:rPr lang="ru-RU" sz="1200">
                  <a:effectLst/>
                  <a:latin typeface="Calibri" panose="020F0502020204030204" pitchFamily="34" charset="0"/>
                  <a:ea typeface="Times New Roman" panose="02020603050405020304" pitchFamily="18" charset="0"/>
                  <a:cs typeface="Calibri" panose="020F0502020204030204" pitchFamily="34" charset="0"/>
                </a:rPr>
                <a:t>и</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9" name="Rectangle 4368"/>
            <p:cNvSpPr/>
            <p:nvPr/>
          </p:nvSpPr>
          <p:spPr>
            <a:xfrm>
              <a:off x="579121" y="4978638"/>
              <a:ext cx="761469" cy="183961"/>
            </a:xfrm>
            <a:prstGeom prst="rect">
              <a:avLst/>
            </a:prstGeom>
            <a:ln>
              <a:noFill/>
            </a:ln>
          </p:spPr>
          <p:txBody>
            <a:bodyPr vert="horz" lIns="0" tIns="0" rIns="0" bIns="0" rtlCol="0">
              <a:noAutofit/>
            </a:bodyPr>
            <a:lstStyle/>
            <a:p>
              <a:pPr>
                <a:lnSpc>
                  <a:spcPct val="107000"/>
                </a:lnSpc>
                <a:spcAft>
                  <a:spcPts val="800"/>
                </a:spcAft>
              </a:pPr>
              <a:r>
                <a:rPr lang="ru-RU" sz="1200">
                  <a:effectLst/>
                  <a:latin typeface="Calibri" panose="020F0502020204030204" pitchFamily="34" charset="0"/>
                  <a:ea typeface="Times New Roman" panose="02020603050405020304" pitchFamily="18" charset="0"/>
                  <a:cs typeface="Calibri" panose="020F0502020204030204" pitchFamily="34" charset="0"/>
                </a:rPr>
                <a:t>тельные;</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50" name="Rectangle 4369"/>
            <p:cNvSpPr/>
            <p:nvPr/>
          </p:nvSpPr>
          <p:spPr>
            <a:xfrm>
              <a:off x="1152145" y="4978638"/>
              <a:ext cx="50562" cy="183961"/>
            </a:xfrm>
            <a:prstGeom prst="rect">
              <a:avLst/>
            </a:prstGeom>
            <a:ln>
              <a:noFill/>
            </a:ln>
          </p:spPr>
          <p:txBody>
            <a:bodyPr vert="horz" lIns="0" tIns="0" rIns="0" bIns="0" rtlCol="0">
              <a:noAutofit/>
            </a:bodyPr>
            <a:lstStyle/>
            <a:p>
              <a:pPr>
                <a:lnSpc>
                  <a:spcPct val="107000"/>
                </a:lnSpc>
                <a:spcAft>
                  <a:spcPts val="800"/>
                </a:spcAft>
              </a:pPr>
              <a:r>
                <a:rPr lang="ru-RU" sz="1200">
                  <a:effectLst/>
                  <a:latin typeface="Calibri" panose="020F0502020204030204" pitchFamily="34" charset="0"/>
                  <a:ea typeface="Times New Roman" panose="02020603050405020304" pitchFamily="18" charset="0"/>
                  <a:cs typeface="Calibri" panose="020F0502020204030204" pitchFamily="34" charset="0"/>
                </a:rPr>
                <a:t> </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51" name="Rectangle 4370"/>
            <p:cNvSpPr/>
            <p:nvPr/>
          </p:nvSpPr>
          <p:spPr>
            <a:xfrm>
              <a:off x="92595" y="5152373"/>
              <a:ext cx="841762" cy="183961"/>
            </a:xfrm>
            <a:prstGeom prst="rect">
              <a:avLst/>
            </a:prstGeom>
            <a:ln>
              <a:noFill/>
            </a:ln>
          </p:spPr>
          <p:txBody>
            <a:bodyPr vert="horz" lIns="0" tIns="0" rIns="0" bIns="0" rtlCol="0">
              <a:noAutofit/>
            </a:bodyPr>
            <a:lstStyle/>
            <a:p>
              <a:pPr>
                <a:lnSpc>
                  <a:spcPct val="107000"/>
                </a:lnSpc>
                <a:spcAft>
                  <a:spcPts val="800"/>
                </a:spcAft>
              </a:pPr>
              <a:r>
                <a:rPr lang="ru-RU" sz="1200" dirty="0">
                  <a:effectLst/>
                  <a:latin typeface="Calibri" panose="020F0502020204030204" pitchFamily="34" charset="0"/>
                  <a:ea typeface="Times New Roman" panose="02020603050405020304" pitchFamily="18" charset="0"/>
                  <a:cs typeface="Calibri" panose="020F0502020204030204" pitchFamily="34" charset="0"/>
                </a:rPr>
                <a:t>для </a:t>
              </a:r>
              <a:r>
                <a:rPr lang="ru-RU" sz="1200" dirty="0" err="1">
                  <a:effectLst/>
                  <a:latin typeface="Calibri" panose="020F0502020204030204" pitchFamily="34" charset="0"/>
                  <a:ea typeface="Times New Roman" panose="02020603050405020304" pitchFamily="18" charset="0"/>
                  <a:cs typeface="Calibri" panose="020F0502020204030204" pitchFamily="34" charset="0"/>
                </a:rPr>
                <a:t>ботан</a:t>
              </a:r>
              <a:endParaRPr lang="ru-RU" sz="11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52" name="Rectangle 4371"/>
            <p:cNvSpPr/>
            <p:nvPr/>
          </p:nvSpPr>
          <p:spPr>
            <a:xfrm>
              <a:off x="701041" y="5152374"/>
              <a:ext cx="108203" cy="183961"/>
            </a:xfrm>
            <a:prstGeom prst="rect">
              <a:avLst/>
            </a:prstGeom>
            <a:ln>
              <a:noFill/>
            </a:ln>
          </p:spPr>
          <p:txBody>
            <a:bodyPr vert="horz" lIns="0" tIns="0" rIns="0" bIns="0" rtlCol="0">
              <a:noAutofit/>
            </a:bodyPr>
            <a:lstStyle/>
            <a:p>
              <a:pPr>
                <a:lnSpc>
                  <a:spcPct val="107000"/>
                </a:lnSpc>
                <a:spcAft>
                  <a:spcPts val="800"/>
                </a:spcAft>
              </a:pPr>
              <a:r>
                <a:rPr lang="ru-RU" sz="1200">
                  <a:effectLst/>
                  <a:latin typeface="Calibri" panose="020F0502020204030204" pitchFamily="34" charset="0"/>
                  <a:ea typeface="Times New Roman" panose="02020603050405020304" pitchFamily="18" charset="0"/>
                  <a:cs typeface="Calibri" panose="020F0502020204030204" pitchFamily="34" charset="0"/>
                </a:rPr>
                <a:t>и</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53" name="Rectangle 4372"/>
            <p:cNvSpPr/>
            <p:nvPr/>
          </p:nvSpPr>
          <p:spPr>
            <a:xfrm>
              <a:off x="783337" y="5152374"/>
              <a:ext cx="1175474" cy="183961"/>
            </a:xfrm>
            <a:prstGeom prst="rect">
              <a:avLst/>
            </a:prstGeom>
            <a:ln>
              <a:noFill/>
            </a:ln>
          </p:spPr>
          <p:txBody>
            <a:bodyPr vert="horz" lIns="0" tIns="0" rIns="0" bIns="0" rtlCol="0">
              <a:noAutofit/>
            </a:bodyPr>
            <a:lstStyle/>
            <a:p>
              <a:pPr>
                <a:lnSpc>
                  <a:spcPct val="107000"/>
                </a:lnSpc>
                <a:spcAft>
                  <a:spcPts val="800"/>
                </a:spcAft>
              </a:pPr>
              <a:r>
                <a:rPr lang="ru-RU" sz="1200">
                  <a:effectLst/>
                  <a:latin typeface="Calibri" panose="020F0502020204030204" pitchFamily="34" charset="0"/>
                  <a:ea typeface="Times New Roman" panose="02020603050405020304" pitchFamily="18" charset="0"/>
                  <a:cs typeface="Calibri" panose="020F0502020204030204" pitchFamily="34" charset="0"/>
                </a:rPr>
                <a:t>ческих садов;</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54" name="Rectangle 4373"/>
            <p:cNvSpPr/>
            <p:nvPr/>
          </p:nvSpPr>
          <p:spPr>
            <a:xfrm>
              <a:off x="1667257" y="5152374"/>
              <a:ext cx="50562" cy="183961"/>
            </a:xfrm>
            <a:prstGeom prst="rect">
              <a:avLst/>
            </a:prstGeom>
            <a:ln>
              <a:noFill/>
            </a:ln>
          </p:spPr>
          <p:txBody>
            <a:bodyPr vert="horz" lIns="0" tIns="0" rIns="0" bIns="0" rtlCol="0">
              <a:noAutofit/>
            </a:bodyPr>
            <a:lstStyle/>
            <a:p>
              <a:pPr>
                <a:lnSpc>
                  <a:spcPct val="107000"/>
                </a:lnSpc>
                <a:spcAft>
                  <a:spcPts val="800"/>
                </a:spcAft>
              </a:pPr>
              <a:r>
                <a:rPr lang="ru-RU" sz="1200">
                  <a:effectLst/>
                  <a:latin typeface="Calibri" panose="020F0502020204030204" pitchFamily="34" charset="0"/>
                  <a:ea typeface="Times New Roman" panose="02020603050405020304" pitchFamily="18" charset="0"/>
                  <a:cs typeface="Calibri" panose="020F0502020204030204" pitchFamily="34" charset="0"/>
                </a:rPr>
                <a:t> </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55" name="Rectangle 4374"/>
            <p:cNvSpPr/>
            <p:nvPr/>
          </p:nvSpPr>
          <p:spPr>
            <a:xfrm>
              <a:off x="67057" y="5329157"/>
              <a:ext cx="960887" cy="183962"/>
            </a:xfrm>
            <a:prstGeom prst="rect">
              <a:avLst/>
            </a:prstGeom>
            <a:ln>
              <a:noFill/>
            </a:ln>
          </p:spPr>
          <p:txBody>
            <a:bodyPr vert="horz" lIns="0" tIns="0" rIns="0" bIns="0" rtlCol="0">
              <a:noAutofit/>
            </a:bodyPr>
            <a:lstStyle/>
            <a:p>
              <a:pPr>
                <a:lnSpc>
                  <a:spcPct val="107000"/>
                </a:lnSpc>
                <a:spcAft>
                  <a:spcPts val="800"/>
                </a:spcAft>
              </a:pPr>
              <a:r>
                <a:rPr lang="ru-RU" sz="1200">
                  <a:effectLst/>
                  <a:latin typeface="Calibri" panose="020F0502020204030204" pitchFamily="34" charset="0"/>
                  <a:ea typeface="Times New Roman" panose="02020603050405020304" pitchFamily="18" charset="0"/>
                  <a:cs typeface="Calibri" panose="020F0502020204030204" pitchFamily="34" charset="0"/>
                </a:rPr>
                <a:t>для научно</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56" name="Rectangle 4375"/>
            <p:cNvSpPr/>
            <p:nvPr/>
          </p:nvSpPr>
          <p:spPr>
            <a:xfrm>
              <a:off x="789433" y="5329157"/>
              <a:ext cx="67349" cy="183962"/>
            </a:xfrm>
            <a:prstGeom prst="rect">
              <a:avLst/>
            </a:prstGeom>
            <a:ln>
              <a:noFill/>
            </a:ln>
          </p:spPr>
          <p:txBody>
            <a:bodyPr vert="horz" lIns="0" tIns="0" rIns="0" bIns="0" rtlCol="0">
              <a:noAutofit/>
            </a:bodyPr>
            <a:lstStyle/>
            <a:p>
              <a:pPr>
                <a:lnSpc>
                  <a:spcPct val="107000"/>
                </a:lnSpc>
                <a:spcAft>
                  <a:spcPts val="800"/>
                </a:spcAft>
              </a:pPr>
              <a:r>
                <a:rPr lang="ru-RU" sz="1200">
                  <a:effectLst/>
                  <a:latin typeface="Calibri" panose="020F0502020204030204" pitchFamily="34" charset="0"/>
                  <a:ea typeface="Times New Roman" panose="02020603050405020304" pitchFamily="18" charset="0"/>
                  <a:cs typeface="Calibri" panose="020F0502020204030204" pitchFamily="34" charset="0"/>
                </a:rPr>
                <a:t>-</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57" name="Rectangle 4376"/>
            <p:cNvSpPr/>
            <p:nvPr/>
          </p:nvSpPr>
          <p:spPr>
            <a:xfrm>
              <a:off x="940056" y="5329155"/>
              <a:ext cx="1855638" cy="183963"/>
            </a:xfrm>
            <a:prstGeom prst="rect">
              <a:avLst/>
            </a:prstGeom>
            <a:ln>
              <a:noFill/>
            </a:ln>
          </p:spPr>
          <p:txBody>
            <a:bodyPr vert="horz" lIns="0" tIns="0" rIns="0" bIns="0" rtlCol="0">
              <a:noAutofit/>
            </a:bodyPr>
            <a:lstStyle/>
            <a:p>
              <a:pPr>
                <a:lnSpc>
                  <a:spcPct val="107000"/>
                </a:lnSpc>
                <a:spcAft>
                  <a:spcPts val="800"/>
                </a:spcAft>
              </a:pPr>
              <a:r>
                <a:rPr lang="ru-RU" sz="1200" dirty="0">
                  <a:effectLst/>
                  <a:latin typeface="Calibri" panose="020F0502020204030204" pitchFamily="34" charset="0"/>
                  <a:ea typeface="Times New Roman" panose="02020603050405020304" pitchFamily="18" charset="0"/>
                  <a:cs typeface="Calibri" panose="020F0502020204030204" pitchFamily="34" charset="0"/>
                </a:rPr>
                <a:t> исследовательских ц</a:t>
              </a:r>
              <a:endParaRPr lang="ru-RU" sz="11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58" name="Rectangle 4377"/>
            <p:cNvSpPr/>
            <p:nvPr/>
          </p:nvSpPr>
          <p:spPr>
            <a:xfrm>
              <a:off x="2234185" y="5329157"/>
              <a:ext cx="156541" cy="183962"/>
            </a:xfrm>
            <a:prstGeom prst="rect">
              <a:avLst/>
            </a:prstGeom>
            <a:ln>
              <a:noFill/>
            </a:ln>
          </p:spPr>
          <p:txBody>
            <a:bodyPr vert="horz" lIns="0" tIns="0" rIns="0" bIns="0" rtlCol="0">
              <a:noAutofit/>
            </a:bodyPr>
            <a:lstStyle/>
            <a:p>
              <a:pPr>
                <a:lnSpc>
                  <a:spcPct val="107000"/>
                </a:lnSpc>
                <a:spcAft>
                  <a:spcPts val="800"/>
                </a:spcAft>
              </a:pPr>
              <a:r>
                <a:rPr lang="ru-RU" sz="1200">
                  <a:effectLst/>
                  <a:latin typeface="Calibri" panose="020F0502020204030204" pitchFamily="34" charset="0"/>
                  <a:ea typeface="Times New Roman" panose="02020603050405020304" pitchFamily="18" charset="0"/>
                  <a:cs typeface="Calibri" panose="020F0502020204030204" pitchFamily="34" charset="0"/>
                </a:rPr>
                <a:t>е-</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59" name="Rectangle 4378"/>
            <p:cNvSpPr/>
            <p:nvPr/>
          </p:nvSpPr>
          <p:spPr>
            <a:xfrm>
              <a:off x="67057" y="5505942"/>
              <a:ext cx="350498" cy="183962"/>
            </a:xfrm>
            <a:prstGeom prst="rect">
              <a:avLst/>
            </a:prstGeom>
            <a:ln>
              <a:noFill/>
            </a:ln>
          </p:spPr>
          <p:txBody>
            <a:bodyPr vert="horz" lIns="0" tIns="0" rIns="0" bIns="0" rtlCol="0">
              <a:noAutofit/>
            </a:bodyPr>
            <a:lstStyle/>
            <a:p>
              <a:pPr>
                <a:lnSpc>
                  <a:spcPct val="107000"/>
                </a:lnSpc>
                <a:spcAft>
                  <a:spcPts val="800"/>
                </a:spcAft>
              </a:pPr>
              <a:r>
                <a:rPr lang="ru-RU" sz="1200">
                  <a:effectLst/>
                  <a:latin typeface="Calibri" panose="020F0502020204030204" pitchFamily="34" charset="0"/>
                  <a:ea typeface="Times New Roman" panose="02020603050405020304" pitchFamily="18" charset="0"/>
                  <a:cs typeface="Calibri" panose="020F0502020204030204" pitchFamily="34" charset="0"/>
                </a:rPr>
                <a:t>лей </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60" name="Rectangle 4379"/>
            <p:cNvSpPr/>
            <p:nvPr/>
          </p:nvSpPr>
          <p:spPr>
            <a:xfrm>
              <a:off x="332233" y="5505942"/>
              <a:ext cx="50562" cy="183962"/>
            </a:xfrm>
            <a:prstGeom prst="rect">
              <a:avLst/>
            </a:prstGeom>
            <a:ln>
              <a:noFill/>
            </a:ln>
          </p:spPr>
          <p:txBody>
            <a:bodyPr vert="horz" lIns="0" tIns="0" rIns="0" bIns="0" rtlCol="0">
              <a:noAutofit/>
            </a:bodyPr>
            <a:lstStyle/>
            <a:p>
              <a:pPr>
                <a:lnSpc>
                  <a:spcPct val="107000"/>
                </a:lnSpc>
                <a:spcAft>
                  <a:spcPts val="800"/>
                </a:spcAft>
              </a:pPr>
              <a:r>
                <a:rPr lang="ru-RU" sz="1200">
                  <a:effectLst/>
                  <a:latin typeface="Calibri" panose="020F0502020204030204" pitchFamily="34" charset="0"/>
                  <a:ea typeface="Times New Roman" panose="02020603050405020304" pitchFamily="18" charset="0"/>
                  <a:cs typeface="Calibri" panose="020F0502020204030204" pitchFamily="34" charset="0"/>
                </a:rPr>
                <a:t> </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61" name="Shape 4381"/>
            <p:cNvSpPr/>
            <p:nvPr/>
          </p:nvSpPr>
          <p:spPr>
            <a:xfrm>
              <a:off x="-42672" y="1088407"/>
              <a:ext cx="2554225" cy="1338072"/>
            </a:xfrm>
            <a:custGeom>
              <a:avLst/>
              <a:gdLst/>
              <a:ahLst/>
              <a:cxnLst/>
              <a:rect l="0" t="0" r="0" b="0"/>
              <a:pathLst>
                <a:path w="2554225" h="1338072">
                  <a:moveTo>
                    <a:pt x="2554225" y="0"/>
                  </a:moveTo>
                  <a:lnTo>
                    <a:pt x="0" y="0"/>
                  </a:lnTo>
                  <a:lnTo>
                    <a:pt x="0" y="1338072"/>
                  </a:lnTo>
                  <a:lnTo>
                    <a:pt x="2554225" y="1338072"/>
                  </a:lnTo>
                  <a:close/>
                </a:path>
              </a:pathLst>
            </a:custGeom>
            <a:ln w="9143" cap="rnd">
              <a:miter lim="101600"/>
            </a:ln>
          </p:spPr>
          <p:style>
            <a:lnRef idx="1">
              <a:srgbClr val="000000"/>
            </a:lnRef>
            <a:fillRef idx="0">
              <a:srgbClr val="000000">
                <a:alpha val="0"/>
              </a:srgbClr>
            </a:fillRef>
            <a:effectRef idx="0">
              <a:scrgbClr r="0" g="0" b="0"/>
            </a:effectRef>
            <a:fontRef idx="none"/>
          </p:style>
          <p:txBody>
            <a:bodyPr/>
            <a:lstStyle/>
            <a:p>
              <a:endParaRPr lang="ru-RU"/>
            </a:p>
          </p:txBody>
        </p:sp>
        <p:sp>
          <p:nvSpPr>
            <p:cNvPr id="62" name="Rectangle 4382"/>
            <p:cNvSpPr/>
            <p:nvPr/>
          </p:nvSpPr>
          <p:spPr>
            <a:xfrm>
              <a:off x="48769" y="1195471"/>
              <a:ext cx="720412" cy="180703"/>
            </a:xfrm>
            <a:prstGeom prst="rect">
              <a:avLst/>
            </a:prstGeom>
            <a:ln>
              <a:noFill/>
            </a:ln>
          </p:spPr>
          <p:txBody>
            <a:bodyPr vert="horz" lIns="0" tIns="0" rIns="0" bIns="0" rtlCol="0">
              <a:noAutofit/>
            </a:bodyPr>
            <a:lstStyle/>
            <a:p>
              <a:pPr>
                <a:lnSpc>
                  <a:spcPct val="107000"/>
                </a:lnSpc>
                <a:spcAft>
                  <a:spcPts val="800"/>
                </a:spcAft>
              </a:pPr>
              <a:r>
                <a:rPr lang="ru-RU" sz="1200" b="1">
                  <a:effectLst/>
                  <a:latin typeface="Calibri" panose="020F0502020204030204" pitchFamily="34" charset="0"/>
                  <a:ea typeface="Times New Roman" panose="02020603050405020304" pitchFamily="18" charset="0"/>
                  <a:cs typeface="Calibri" panose="020F0502020204030204" pitchFamily="34" charset="0"/>
                </a:rPr>
                <a:t>Здания:</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63" name="Rectangle 4383"/>
            <p:cNvSpPr/>
            <p:nvPr/>
          </p:nvSpPr>
          <p:spPr>
            <a:xfrm>
              <a:off x="591313" y="1195471"/>
              <a:ext cx="50562" cy="180703"/>
            </a:xfrm>
            <a:prstGeom prst="rect">
              <a:avLst/>
            </a:prstGeom>
            <a:ln>
              <a:noFill/>
            </a:ln>
          </p:spPr>
          <p:txBody>
            <a:bodyPr vert="horz" lIns="0" tIns="0" rIns="0" bIns="0" rtlCol="0">
              <a:noAutofit/>
            </a:bodyPr>
            <a:lstStyle/>
            <a:p>
              <a:pPr>
                <a:lnSpc>
                  <a:spcPct val="107000"/>
                </a:lnSpc>
                <a:spcAft>
                  <a:spcPts val="800"/>
                </a:spcAft>
              </a:pPr>
              <a:r>
                <a:rPr lang="ru-RU" sz="1200" b="1">
                  <a:effectLst/>
                  <a:latin typeface="Calibri" panose="020F0502020204030204" pitchFamily="34" charset="0"/>
                  <a:ea typeface="Times New Roman" panose="02020603050405020304" pitchFamily="18" charset="0"/>
                  <a:cs typeface="Calibri" panose="020F0502020204030204" pitchFamily="34" charset="0"/>
                </a:rPr>
                <a:t> </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64" name="Rectangle 4384"/>
            <p:cNvSpPr/>
            <p:nvPr/>
          </p:nvSpPr>
          <p:spPr>
            <a:xfrm>
              <a:off x="119151" y="1373934"/>
              <a:ext cx="368786" cy="123560"/>
            </a:xfrm>
            <a:prstGeom prst="rect">
              <a:avLst/>
            </a:prstGeom>
            <a:ln>
              <a:noFill/>
            </a:ln>
          </p:spPr>
          <p:txBody>
            <a:bodyPr vert="horz" lIns="0" tIns="0" rIns="0" bIns="0" rtlCol="0">
              <a:noAutofit/>
            </a:bodyPr>
            <a:lstStyle/>
            <a:p>
              <a:pPr>
                <a:lnSpc>
                  <a:spcPct val="107000"/>
                </a:lnSpc>
                <a:spcAft>
                  <a:spcPts val="800"/>
                </a:spcAft>
              </a:pPr>
              <a:r>
                <a:rPr lang="ru-RU" sz="1200" dirty="0">
                  <a:effectLst/>
                  <a:latin typeface="Calibri" panose="020F0502020204030204" pitchFamily="34" charset="0"/>
                  <a:ea typeface="Times New Roman" panose="02020603050405020304" pitchFamily="18" charset="0"/>
                  <a:cs typeface="Calibri" panose="020F0502020204030204" pitchFamily="34" charset="0"/>
                </a:rPr>
                <a:t>Строи</a:t>
              </a:r>
              <a:endParaRPr lang="ru-RU" sz="11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65" name="Rectangle 4385"/>
            <p:cNvSpPr/>
            <p:nvPr/>
          </p:nvSpPr>
          <p:spPr>
            <a:xfrm>
              <a:off x="454153" y="1366757"/>
              <a:ext cx="755604" cy="183962"/>
            </a:xfrm>
            <a:prstGeom prst="rect">
              <a:avLst/>
            </a:prstGeom>
            <a:ln>
              <a:noFill/>
            </a:ln>
          </p:spPr>
          <p:txBody>
            <a:bodyPr vert="horz" lIns="0" tIns="0" rIns="0" bIns="0" rtlCol="0">
              <a:noAutofit/>
            </a:bodyPr>
            <a:lstStyle/>
            <a:p>
              <a:pPr>
                <a:lnSpc>
                  <a:spcPct val="107000"/>
                </a:lnSpc>
                <a:spcAft>
                  <a:spcPts val="800"/>
                </a:spcAft>
              </a:pPr>
              <a:r>
                <a:rPr lang="ru-RU" sz="1200">
                  <a:effectLst/>
                  <a:latin typeface="Calibri" panose="020F0502020204030204" pitchFamily="34" charset="0"/>
                  <a:ea typeface="Times New Roman" panose="02020603050405020304" pitchFamily="18" charset="0"/>
                  <a:cs typeface="Calibri" panose="020F0502020204030204" pitchFamily="34" charset="0"/>
                </a:rPr>
                <a:t>тельные </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66" name="Rectangle 4386"/>
            <p:cNvSpPr/>
            <p:nvPr/>
          </p:nvSpPr>
          <p:spPr>
            <a:xfrm>
              <a:off x="1021081" y="1366757"/>
              <a:ext cx="101125" cy="183962"/>
            </a:xfrm>
            <a:prstGeom prst="rect">
              <a:avLst/>
            </a:prstGeom>
            <a:ln>
              <a:noFill/>
            </a:ln>
          </p:spPr>
          <p:txBody>
            <a:bodyPr vert="horz" lIns="0" tIns="0" rIns="0" bIns="0" rtlCol="0">
              <a:noAutofit/>
            </a:bodyPr>
            <a:lstStyle/>
            <a:p>
              <a:pPr>
                <a:lnSpc>
                  <a:spcPct val="107000"/>
                </a:lnSpc>
                <a:spcAft>
                  <a:spcPts val="800"/>
                </a:spcAft>
              </a:pPr>
              <a:r>
                <a:rPr lang="ru-RU" sz="1200">
                  <a:effectLst/>
                  <a:latin typeface="Calibri" panose="020F0502020204030204" pitchFamily="34" charset="0"/>
                  <a:ea typeface="Times New Roman" panose="02020603050405020304" pitchFamily="18" charset="0"/>
                  <a:cs typeface="Calibri" panose="020F0502020204030204" pitchFamily="34" charset="0"/>
                </a:rPr>
                <a:t>–</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67" name="Rectangle 4387"/>
            <p:cNvSpPr/>
            <p:nvPr/>
          </p:nvSpPr>
          <p:spPr>
            <a:xfrm>
              <a:off x="1200167" y="1365040"/>
              <a:ext cx="1610715" cy="183963"/>
            </a:xfrm>
            <a:prstGeom prst="rect">
              <a:avLst/>
            </a:prstGeom>
            <a:ln>
              <a:noFill/>
            </a:ln>
          </p:spPr>
          <p:txBody>
            <a:bodyPr vert="horz" lIns="0" tIns="0" rIns="0" bIns="0" rtlCol="0">
              <a:noAutofit/>
            </a:bodyPr>
            <a:lstStyle/>
            <a:p>
              <a:pPr>
                <a:lnSpc>
                  <a:spcPct val="107000"/>
                </a:lnSpc>
                <a:spcAft>
                  <a:spcPts val="800"/>
                </a:spcAft>
              </a:pPr>
              <a:r>
                <a:rPr lang="ru-RU" sz="1200">
                  <a:effectLst/>
                  <a:latin typeface="Calibri" panose="020F0502020204030204" pitchFamily="34" charset="0"/>
                  <a:ea typeface="Times New Roman" panose="02020603050405020304" pitchFamily="18" charset="0"/>
                  <a:cs typeface="Calibri" panose="020F0502020204030204" pitchFamily="34" charset="0"/>
                </a:rPr>
                <a:t> архитектурные об</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68" name="Rectangle 4388"/>
            <p:cNvSpPr/>
            <p:nvPr/>
          </p:nvSpPr>
          <p:spPr>
            <a:xfrm>
              <a:off x="2307337" y="1366757"/>
              <a:ext cx="172721" cy="183962"/>
            </a:xfrm>
            <a:prstGeom prst="rect">
              <a:avLst/>
            </a:prstGeom>
            <a:ln>
              <a:noFill/>
            </a:ln>
          </p:spPr>
          <p:txBody>
            <a:bodyPr vert="horz" lIns="0" tIns="0" rIns="0" bIns="0" rtlCol="0">
              <a:noAutofit/>
            </a:bodyPr>
            <a:lstStyle/>
            <a:p>
              <a:pPr>
                <a:lnSpc>
                  <a:spcPct val="107000"/>
                </a:lnSpc>
                <a:spcAft>
                  <a:spcPts val="800"/>
                </a:spcAft>
              </a:pPr>
              <a:r>
                <a:rPr lang="ru-RU" sz="1200">
                  <a:effectLst/>
                  <a:latin typeface="Calibri" panose="020F0502020204030204" pitchFamily="34" charset="0"/>
                  <a:ea typeface="Times New Roman" panose="02020603050405020304" pitchFamily="18" charset="0"/>
                  <a:cs typeface="Calibri" panose="020F0502020204030204" pitchFamily="34" charset="0"/>
                </a:rPr>
                <a:t>ъ-</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69" name="Rectangle 4389"/>
            <p:cNvSpPr/>
            <p:nvPr/>
          </p:nvSpPr>
          <p:spPr>
            <a:xfrm>
              <a:off x="203005" y="1540463"/>
              <a:ext cx="3071158" cy="183963"/>
            </a:xfrm>
            <a:prstGeom prst="rect">
              <a:avLst/>
            </a:prstGeom>
            <a:ln>
              <a:noFill/>
            </a:ln>
          </p:spPr>
          <p:txBody>
            <a:bodyPr vert="horz" lIns="0" tIns="0" rIns="0" bIns="0" rtlCol="0">
              <a:noAutofit/>
            </a:bodyPr>
            <a:lstStyle/>
            <a:p>
              <a:pPr>
                <a:lnSpc>
                  <a:spcPct val="107000"/>
                </a:lnSpc>
                <a:spcAft>
                  <a:spcPts val="800"/>
                </a:spcAft>
              </a:pPr>
              <a:r>
                <a:rPr lang="ru-RU" sz="1200" dirty="0" err="1">
                  <a:effectLst/>
                  <a:latin typeface="Calibri" panose="020F0502020204030204" pitchFamily="34" charset="0"/>
                  <a:ea typeface="Times New Roman" panose="02020603050405020304" pitchFamily="18" charset="0"/>
                  <a:cs typeface="Calibri" panose="020F0502020204030204" pitchFamily="34" charset="0"/>
                </a:rPr>
                <a:t>екты</a:t>
              </a:r>
              <a:r>
                <a:rPr lang="ru-RU" sz="1200" dirty="0">
                  <a:effectLst/>
                  <a:latin typeface="Calibri" panose="020F0502020204030204" pitchFamily="34" charset="0"/>
                  <a:ea typeface="Times New Roman" panose="02020603050405020304" pitchFamily="18" charset="0"/>
                  <a:cs typeface="Calibri" panose="020F0502020204030204" pitchFamily="34" charset="0"/>
                </a:rPr>
                <a:t>  для создания </a:t>
              </a:r>
              <a:r>
                <a:rPr lang="ru-RU" sz="1200" dirty="0" err="1">
                  <a:effectLst/>
                  <a:latin typeface="Calibri" panose="020F0502020204030204" pitchFamily="34" charset="0"/>
                  <a:ea typeface="Times New Roman" panose="02020603050405020304" pitchFamily="18" charset="0"/>
                  <a:cs typeface="Calibri" panose="020F0502020204030204" pitchFamily="34" charset="0"/>
                </a:rPr>
                <a:t>производственн</a:t>
              </a:r>
              <a:endParaRPr lang="ru-RU" sz="11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70" name="Rectangle 4390"/>
            <p:cNvSpPr/>
            <p:nvPr/>
          </p:nvSpPr>
          <p:spPr>
            <a:xfrm>
              <a:off x="2359153" y="1540493"/>
              <a:ext cx="168676" cy="183962"/>
            </a:xfrm>
            <a:prstGeom prst="rect">
              <a:avLst/>
            </a:prstGeom>
            <a:ln>
              <a:noFill/>
            </a:ln>
          </p:spPr>
          <p:txBody>
            <a:bodyPr vert="horz" lIns="0" tIns="0" rIns="0" bIns="0" rtlCol="0">
              <a:noAutofit/>
            </a:bodyPr>
            <a:lstStyle/>
            <a:p>
              <a:pPr>
                <a:lnSpc>
                  <a:spcPct val="107000"/>
                </a:lnSpc>
                <a:spcAft>
                  <a:spcPts val="800"/>
                </a:spcAft>
              </a:pPr>
              <a:r>
                <a:rPr lang="ru-RU" sz="1200">
                  <a:effectLst/>
                  <a:latin typeface="Calibri" panose="020F0502020204030204" pitchFamily="34" charset="0"/>
                  <a:ea typeface="Times New Roman" panose="02020603050405020304" pitchFamily="18" charset="0"/>
                  <a:cs typeface="Calibri" panose="020F0502020204030204" pitchFamily="34" charset="0"/>
                </a:rPr>
                <a:t>о-</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71" name="Rectangle 4391"/>
            <p:cNvSpPr/>
            <p:nvPr/>
          </p:nvSpPr>
          <p:spPr>
            <a:xfrm>
              <a:off x="91165" y="1714169"/>
              <a:ext cx="746301" cy="183963"/>
            </a:xfrm>
            <a:prstGeom prst="rect">
              <a:avLst/>
            </a:prstGeom>
            <a:ln>
              <a:noFill/>
            </a:ln>
          </p:spPr>
          <p:txBody>
            <a:bodyPr vert="horz" lIns="0" tIns="0" rIns="0" bIns="0" rtlCol="0">
              <a:noAutofit/>
            </a:bodyPr>
            <a:lstStyle/>
            <a:p>
              <a:pPr>
                <a:lnSpc>
                  <a:spcPct val="107000"/>
                </a:lnSpc>
                <a:spcAft>
                  <a:spcPts val="800"/>
                </a:spcAft>
              </a:pPr>
              <a:r>
                <a:rPr lang="ru-RU" sz="1200" dirty="0" err="1">
                  <a:effectLst/>
                  <a:latin typeface="Calibri" panose="020F0502020204030204" pitchFamily="34" charset="0"/>
                  <a:ea typeface="Times New Roman" panose="02020603050405020304" pitchFamily="18" charset="0"/>
                  <a:cs typeface="Calibri" panose="020F0502020204030204" pitchFamily="34" charset="0"/>
                </a:rPr>
                <a:t>го</a:t>
              </a:r>
              <a:r>
                <a:rPr lang="ru-RU" sz="1200" dirty="0">
                  <a:effectLst/>
                  <a:latin typeface="Calibri" panose="020F0502020204030204" pitchFamily="34" charset="0"/>
                  <a:ea typeface="Times New Roman" panose="02020603050405020304" pitchFamily="18" charset="0"/>
                  <a:cs typeface="Calibri" panose="020F0502020204030204" pitchFamily="34" charset="0"/>
                </a:rPr>
                <a:t> </a:t>
              </a:r>
              <a:r>
                <a:rPr lang="ru-RU" sz="1200" dirty="0" err="1">
                  <a:effectLst/>
                  <a:latin typeface="Calibri" panose="020F0502020204030204" pitchFamily="34" charset="0"/>
                  <a:ea typeface="Times New Roman" panose="02020603050405020304" pitchFamily="18" charset="0"/>
                  <a:cs typeface="Calibri" panose="020F0502020204030204" pitchFamily="34" charset="0"/>
                </a:rPr>
                <a:t>проце</a:t>
              </a:r>
              <a:endParaRPr lang="ru-RU" sz="11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72" name="Rectangle 4392"/>
            <p:cNvSpPr/>
            <p:nvPr/>
          </p:nvSpPr>
          <p:spPr>
            <a:xfrm>
              <a:off x="609601" y="1714229"/>
              <a:ext cx="89799" cy="183962"/>
            </a:xfrm>
            <a:prstGeom prst="rect">
              <a:avLst/>
            </a:prstGeom>
            <a:ln>
              <a:noFill/>
            </a:ln>
          </p:spPr>
          <p:txBody>
            <a:bodyPr vert="horz" lIns="0" tIns="0" rIns="0" bIns="0" rtlCol="0">
              <a:noAutofit/>
            </a:bodyPr>
            <a:lstStyle/>
            <a:p>
              <a:pPr>
                <a:lnSpc>
                  <a:spcPct val="107000"/>
                </a:lnSpc>
                <a:spcAft>
                  <a:spcPts val="800"/>
                </a:spcAft>
              </a:pPr>
              <a:r>
                <a:rPr lang="ru-RU" sz="1200">
                  <a:effectLst/>
                  <a:latin typeface="Calibri" panose="020F0502020204030204" pitchFamily="34" charset="0"/>
                  <a:ea typeface="Times New Roman" panose="02020603050405020304" pitchFamily="18" charset="0"/>
                  <a:cs typeface="Calibri" panose="020F0502020204030204" pitchFamily="34" charset="0"/>
                </a:rPr>
                <a:t>с</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73" name="Rectangle 4393"/>
            <p:cNvSpPr/>
            <p:nvPr/>
          </p:nvSpPr>
          <p:spPr>
            <a:xfrm>
              <a:off x="670854" y="1714425"/>
              <a:ext cx="285576" cy="183963"/>
            </a:xfrm>
            <a:prstGeom prst="rect">
              <a:avLst/>
            </a:prstGeom>
            <a:ln>
              <a:noFill/>
            </a:ln>
          </p:spPr>
          <p:txBody>
            <a:bodyPr vert="horz" lIns="0" tIns="0" rIns="0" bIns="0" rtlCol="0">
              <a:noAutofit/>
            </a:bodyPr>
            <a:lstStyle/>
            <a:p>
              <a:pPr>
                <a:lnSpc>
                  <a:spcPct val="107000"/>
                </a:lnSpc>
                <a:spcAft>
                  <a:spcPts val="800"/>
                </a:spcAft>
              </a:pPr>
              <a:r>
                <a:rPr lang="ru-RU" sz="1200" dirty="0" err="1">
                  <a:effectLst/>
                  <a:latin typeface="Calibri" panose="020F0502020204030204" pitchFamily="34" charset="0"/>
                  <a:ea typeface="Times New Roman" panose="02020603050405020304" pitchFamily="18" charset="0"/>
                  <a:cs typeface="Calibri" panose="020F0502020204030204" pitchFamily="34" charset="0"/>
                </a:rPr>
                <a:t>са</a:t>
              </a:r>
              <a:r>
                <a:rPr lang="ru-RU" sz="1200" dirty="0">
                  <a:effectLst/>
                  <a:latin typeface="Calibri" panose="020F0502020204030204" pitchFamily="34" charset="0"/>
                  <a:ea typeface="Times New Roman" panose="02020603050405020304" pitchFamily="18" charset="0"/>
                  <a:cs typeface="Calibri" panose="020F0502020204030204" pitchFamily="34" charset="0"/>
                </a:rPr>
                <a:t>; </a:t>
              </a:r>
              <a:endParaRPr lang="ru-RU" sz="11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74" name="Rectangle 4394"/>
            <p:cNvSpPr/>
            <p:nvPr/>
          </p:nvSpPr>
          <p:spPr>
            <a:xfrm>
              <a:off x="893065" y="1714229"/>
              <a:ext cx="50562" cy="183962"/>
            </a:xfrm>
            <a:prstGeom prst="rect">
              <a:avLst/>
            </a:prstGeom>
            <a:ln>
              <a:noFill/>
            </a:ln>
          </p:spPr>
          <p:txBody>
            <a:bodyPr vert="horz" lIns="0" tIns="0" rIns="0" bIns="0" rtlCol="0">
              <a:noAutofit/>
            </a:bodyPr>
            <a:lstStyle/>
            <a:p>
              <a:pPr>
                <a:lnSpc>
                  <a:spcPct val="107000"/>
                </a:lnSpc>
                <a:spcAft>
                  <a:spcPts val="800"/>
                </a:spcAft>
              </a:pPr>
              <a:r>
                <a:rPr lang="ru-RU" sz="1200">
                  <a:effectLst/>
                  <a:latin typeface="Calibri" panose="020F0502020204030204" pitchFamily="34" charset="0"/>
                  <a:ea typeface="Times New Roman" panose="02020603050405020304" pitchFamily="18" charset="0"/>
                  <a:cs typeface="Calibri" panose="020F0502020204030204" pitchFamily="34" charset="0"/>
                </a:rPr>
                <a:t> </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75" name="Rectangle 4395"/>
            <p:cNvSpPr/>
            <p:nvPr/>
          </p:nvSpPr>
          <p:spPr>
            <a:xfrm>
              <a:off x="-5620" y="1891012"/>
              <a:ext cx="3244687" cy="183963"/>
            </a:xfrm>
            <a:prstGeom prst="rect">
              <a:avLst/>
            </a:prstGeom>
            <a:ln>
              <a:noFill/>
            </a:ln>
          </p:spPr>
          <p:txBody>
            <a:bodyPr vert="horz" lIns="0" tIns="0" rIns="0" bIns="0" rtlCol="0">
              <a:noAutofit/>
            </a:bodyPr>
            <a:lstStyle/>
            <a:p>
              <a:pPr>
                <a:lnSpc>
                  <a:spcPct val="107000"/>
                </a:lnSpc>
                <a:spcAft>
                  <a:spcPts val="800"/>
                </a:spcAft>
              </a:pPr>
              <a:r>
                <a:rPr lang="ru-RU" sz="1200" dirty="0">
                  <a:effectLst/>
                  <a:latin typeface="Calibri" panose="020F0502020204030204" pitchFamily="34" charset="0"/>
                  <a:ea typeface="Times New Roman" panose="02020603050405020304" pitchFamily="18" charset="0"/>
                  <a:cs typeface="Calibri" panose="020F0502020204030204" pitchFamily="34" charset="0"/>
                </a:rPr>
                <a:t>склады, гаражи, сараи; передвижные </a:t>
              </a:r>
              <a:endParaRPr lang="ru-RU" sz="11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76" name="Rectangle 4396"/>
            <p:cNvSpPr/>
            <p:nvPr/>
          </p:nvSpPr>
          <p:spPr>
            <a:xfrm>
              <a:off x="48769" y="2067797"/>
              <a:ext cx="102945" cy="183962"/>
            </a:xfrm>
            <a:prstGeom prst="rect">
              <a:avLst/>
            </a:prstGeom>
            <a:ln>
              <a:noFill/>
            </a:ln>
          </p:spPr>
          <p:txBody>
            <a:bodyPr vert="horz" lIns="0" tIns="0" rIns="0" bIns="0" rtlCol="0">
              <a:noAutofit/>
            </a:bodyPr>
            <a:lstStyle/>
            <a:p>
              <a:pPr>
                <a:lnSpc>
                  <a:spcPct val="107000"/>
                </a:lnSpc>
                <a:spcAft>
                  <a:spcPts val="800"/>
                </a:spcAft>
              </a:pPr>
              <a:r>
                <a:rPr lang="ru-RU" sz="1200">
                  <a:effectLst/>
                  <a:latin typeface="Calibri" panose="020F0502020204030204" pitchFamily="34" charset="0"/>
                  <a:ea typeface="Times New Roman" panose="02020603050405020304" pitchFamily="18" charset="0"/>
                  <a:cs typeface="Calibri" panose="020F0502020204030204" pitchFamily="34" charset="0"/>
                </a:rPr>
                <a:t>д</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77" name="Rectangle 4397"/>
            <p:cNvSpPr/>
            <p:nvPr/>
          </p:nvSpPr>
          <p:spPr>
            <a:xfrm>
              <a:off x="128017" y="2067797"/>
              <a:ext cx="101125" cy="183962"/>
            </a:xfrm>
            <a:prstGeom prst="rect">
              <a:avLst/>
            </a:prstGeom>
            <a:ln>
              <a:noFill/>
            </a:ln>
          </p:spPr>
          <p:txBody>
            <a:bodyPr vert="horz" lIns="0" tIns="0" rIns="0" bIns="0" rtlCol="0">
              <a:noAutofit/>
            </a:bodyPr>
            <a:lstStyle/>
            <a:p>
              <a:pPr>
                <a:lnSpc>
                  <a:spcPct val="107000"/>
                </a:lnSpc>
                <a:spcAft>
                  <a:spcPts val="800"/>
                </a:spcAft>
              </a:pPr>
              <a:r>
                <a:rPr lang="ru-RU" sz="1200">
                  <a:effectLst/>
                  <a:latin typeface="Calibri" panose="020F0502020204030204" pitchFamily="34" charset="0"/>
                  <a:ea typeface="Times New Roman" panose="02020603050405020304" pitchFamily="18" charset="0"/>
                  <a:cs typeface="Calibri" panose="020F0502020204030204" pitchFamily="34" charset="0"/>
                </a:rPr>
                <a:t>о</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78" name="Rectangle 4398"/>
            <p:cNvSpPr/>
            <p:nvPr/>
          </p:nvSpPr>
          <p:spPr>
            <a:xfrm>
              <a:off x="204217" y="2067797"/>
              <a:ext cx="444746" cy="183962"/>
            </a:xfrm>
            <a:prstGeom prst="rect">
              <a:avLst/>
            </a:prstGeom>
            <a:ln>
              <a:noFill/>
            </a:ln>
          </p:spPr>
          <p:txBody>
            <a:bodyPr vert="horz" lIns="0" tIns="0" rIns="0" bIns="0" rtlCol="0">
              <a:noAutofit/>
            </a:bodyPr>
            <a:lstStyle/>
            <a:p>
              <a:pPr>
                <a:lnSpc>
                  <a:spcPct val="107000"/>
                </a:lnSpc>
                <a:spcAft>
                  <a:spcPts val="800"/>
                </a:spcAft>
              </a:pPr>
              <a:r>
                <a:rPr lang="ru-RU" sz="1200">
                  <a:effectLst/>
                  <a:latin typeface="Calibri" panose="020F0502020204030204" pitchFamily="34" charset="0"/>
                  <a:ea typeface="Times New Roman" panose="02020603050405020304" pitchFamily="18" charset="0"/>
                  <a:cs typeface="Calibri" panose="020F0502020204030204" pitchFamily="34" charset="0"/>
                </a:rPr>
                <a:t>мики</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79" name="Rectangle 4399"/>
            <p:cNvSpPr/>
            <p:nvPr/>
          </p:nvSpPr>
          <p:spPr>
            <a:xfrm>
              <a:off x="539497" y="2067797"/>
              <a:ext cx="50562" cy="183962"/>
            </a:xfrm>
            <a:prstGeom prst="rect">
              <a:avLst/>
            </a:prstGeom>
            <a:ln>
              <a:noFill/>
            </a:ln>
          </p:spPr>
          <p:txBody>
            <a:bodyPr vert="horz" lIns="0" tIns="0" rIns="0" bIns="0" rtlCol="0">
              <a:noAutofit/>
            </a:bodyPr>
            <a:lstStyle/>
            <a:p>
              <a:pPr>
                <a:lnSpc>
                  <a:spcPct val="107000"/>
                </a:lnSpc>
                <a:spcAft>
                  <a:spcPts val="800"/>
                </a:spcAft>
              </a:pPr>
              <a:r>
                <a:rPr lang="ru-RU" sz="1200">
                  <a:effectLst/>
                  <a:latin typeface="Calibri" panose="020F0502020204030204" pitchFamily="34" charset="0"/>
                  <a:ea typeface="Times New Roman" panose="02020603050405020304" pitchFamily="18" charset="0"/>
                  <a:cs typeface="Calibri" panose="020F0502020204030204" pitchFamily="34" charset="0"/>
                </a:rPr>
                <a:t> </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80" name="Shape 4401"/>
            <p:cNvSpPr/>
            <p:nvPr/>
          </p:nvSpPr>
          <p:spPr>
            <a:xfrm>
              <a:off x="3194305" y="1057656"/>
              <a:ext cx="2319528" cy="4736593"/>
            </a:xfrm>
            <a:custGeom>
              <a:avLst/>
              <a:gdLst/>
              <a:ahLst/>
              <a:cxnLst/>
              <a:rect l="0" t="0" r="0" b="0"/>
              <a:pathLst>
                <a:path w="2319528" h="4736593">
                  <a:moveTo>
                    <a:pt x="2319528" y="4736593"/>
                  </a:moveTo>
                  <a:lnTo>
                    <a:pt x="0" y="4736593"/>
                  </a:lnTo>
                  <a:lnTo>
                    <a:pt x="0" y="0"/>
                  </a:lnTo>
                  <a:lnTo>
                    <a:pt x="2319528" y="0"/>
                  </a:lnTo>
                </a:path>
              </a:pathLst>
            </a:custGeom>
            <a:ln w="9143" cap="rnd">
              <a:miter lim="101600"/>
            </a:ln>
          </p:spPr>
          <p:style>
            <a:lnRef idx="1">
              <a:srgbClr val="000000"/>
            </a:lnRef>
            <a:fillRef idx="0">
              <a:srgbClr val="000000">
                <a:alpha val="0"/>
              </a:srgbClr>
            </a:fillRef>
            <a:effectRef idx="0">
              <a:scrgbClr r="0" g="0" b="0"/>
            </a:effectRef>
            <a:fontRef idx="none"/>
          </p:style>
          <p:txBody>
            <a:bodyPr/>
            <a:lstStyle/>
            <a:p>
              <a:endParaRPr lang="ru-RU"/>
            </a:p>
          </p:txBody>
        </p:sp>
        <p:sp>
          <p:nvSpPr>
            <p:cNvPr id="81" name="Rectangle 4402"/>
            <p:cNvSpPr/>
            <p:nvPr/>
          </p:nvSpPr>
          <p:spPr>
            <a:xfrm>
              <a:off x="3563114" y="1138157"/>
              <a:ext cx="631625" cy="183962"/>
            </a:xfrm>
            <a:prstGeom prst="rect">
              <a:avLst/>
            </a:prstGeom>
            <a:ln>
              <a:noFill/>
            </a:ln>
          </p:spPr>
          <p:txBody>
            <a:bodyPr vert="horz" lIns="0" tIns="0" rIns="0" bIns="0" rtlCol="0">
              <a:noAutofit/>
            </a:bodyPr>
            <a:lstStyle/>
            <a:p>
              <a:pPr>
                <a:lnSpc>
                  <a:spcPct val="107000"/>
                </a:lnSpc>
                <a:spcAft>
                  <a:spcPts val="800"/>
                </a:spcAft>
              </a:pPr>
              <a:r>
                <a:rPr lang="ru-RU" sz="1200">
                  <a:effectLst/>
                  <a:latin typeface="Calibri" panose="020F0502020204030204" pitchFamily="34" charset="0"/>
                  <a:ea typeface="Times New Roman" panose="02020603050405020304" pitchFamily="18" charset="0"/>
                  <a:cs typeface="Calibri" panose="020F0502020204030204" pitchFamily="34" charset="0"/>
                </a:rPr>
                <a:t>Жилье:</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82" name="Rectangle 4403"/>
            <p:cNvSpPr/>
            <p:nvPr/>
          </p:nvSpPr>
          <p:spPr>
            <a:xfrm>
              <a:off x="4038602" y="1138157"/>
              <a:ext cx="50562" cy="183962"/>
            </a:xfrm>
            <a:prstGeom prst="rect">
              <a:avLst/>
            </a:prstGeom>
            <a:ln>
              <a:noFill/>
            </a:ln>
          </p:spPr>
          <p:txBody>
            <a:bodyPr vert="horz" lIns="0" tIns="0" rIns="0" bIns="0" rtlCol="0">
              <a:noAutofit/>
            </a:bodyPr>
            <a:lstStyle/>
            <a:p>
              <a:pPr>
                <a:lnSpc>
                  <a:spcPct val="107000"/>
                </a:lnSpc>
                <a:spcAft>
                  <a:spcPts val="800"/>
                </a:spcAft>
              </a:pPr>
              <a:r>
                <a:rPr lang="ru-RU" sz="1200">
                  <a:effectLst/>
                  <a:latin typeface="Calibri" panose="020F0502020204030204" pitchFamily="34" charset="0"/>
                  <a:ea typeface="Times New Roman" panose="02020603050405020304" pitchFamily="18" charset="0"/>
                  <a:cs typeface="Calibri" panose="020F0502020204030204" pitchFamily="34" charset="0"/>
                </a:rPr>
                <a:t> </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83" name="Rectangle 4404"/>
            <p:cNvSpPr/>
            <p:nvPr/>
          </p:nvSpPr>
          <p:spPr>
            <a:xfrm>
              <a:off x="3291841" y="1320440"/>
              <a:ext cx="2360858" cy="180703"/>
            </a:xfrm>
            <a:prstGeom prst="rect">
              <a:avLst/>
            </a:prstGeom>
            <a:ln>
              <a:noFill/>
            </a:ln>
          </p:spPr>
          <p:txBody>
            <a:bodyPr vert="horz" lIns="0" tIns="0" rIns="0" bIns="0" rtlCol="0">
              <a:noAutofit/>
            </a:bodyPr>
            <a:lstStyle/>
            <a:p>
              <a:pPr>
                <a:lnSpc>
                  <a:spcPct val="107000"/>
                </a:lnSpc>
                <a:spcAft>
                  <a:spcPts val="800"/>
                </a:spcAft>
              </a:pPr>
              <a:r>
                <a:rPr lang="ru-RU" sz="1200" b="1" i="1">
                  <a:effectLst/>
                  <a:latin typeface="Calibri" panose="020F0502020204030204" pitchFamily="34" charset="0"/>
                  <a:ea typeface="Times New Roman" panose="02020603050405020304" pitchFamily="18" charset="0"/>
                  <a:cs typeface="Calibri" panose="020F0502020204030204" pitchFamily="34" charset="0"/>
                </a:rPr>
                <a:t>повозрастному признаку: </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84" name="Rectangle 4405"/>
            <p:cNvSpPr/>
            <p:nvPr/>
          </p:nvSpPr>
          <p:spPr>
            <a:xfrm>
              <a:off x="5065778" y="1320440"/>
              <a:ext cx="50562" cy="180703"/>
            </a:xfrm>
            <a:prstGeom prst="rect">
              <a:avLst/>
            </a:prstGeom>
            <a:ln>
              <a:noFill/>
            </a:ln>
          </p:spPr>
          <p:txBody>
            <a:bodyPr vert="horz" lIns="0" tIns="0" rIns="0" bIns="0" rtlCol="0">
              <a:noAutofit/>
            </a:bodyPr>
            <a:lstStyle/>
            <a:p>
              <a:pPr>
                <a:lnSpc>
                  <a:spcPct val="107000"/>
                </a:lnSpc>
                <a:spcAft>
                  <a:spcPts val="800"/>
                </a:spcAft>
              </a:pPr>
              <a:r>
                <a:rPr lang="ru-RU" sz="1200" b="1" i="1">
                  <a:effectLst/>
                  <a:latin typeface="Calibri" panose="020F0502020204030204" pitchFamily="34" charset="0"/>
                  <a:ea typeface="Times New Roman" panose="02020603050405020304" pitchFamily="18" charset="0"/>
                  <a:cs typeface="Calibri" panose="020F0502020204030204" pitchFamily="34" charset="0"/>
                </a:rPr>
                <a:t> </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85" name="Rectangle 811397"/>
            <p:cNvSpPr/>
            <p:nvPr/>
          </p:nvSpPr>
          <p:spPr>
            <a:xfrm>
              <a:off x="4439245" y="1487359"/>
              <a:ext cx="67349" cy="183963"/>
            </a:xfrm>
            <a:prstGeom prst="rect">
              <a:avLst/>
            </a:prstGeom>
            <a:ln>
              <a:noFill/>
            </a:ln>
          </p:spPr>
          <p:txBody>
            <a:bodyPr vert="horz" lIns="0" tIns="0" rIns="0" bIns="0" rtlCol="0">
              <a:noAutofit/>
            </a:bodyPr>
            <a:lstStyle/>
            <a:p>
              <a:pPr>
                <a:lnSpc>
                  <a:spcPct val="107000"/>
                </a:lnSpc>
                <a:spcAft>
                  <a:spcPts val="800"/>
                </a:spcAft>
              </a:pPr>
              <a:r>
                <a:rPr lang="ru-RU" sz="1200" dirty="0">
                  <a:effectLst/>
                  <a:latin typeface="Calibri" panose="020F0502020204030204" pitchFamily="34" charset="0"/>
                  <a:ea typeface="Times New Roman" panose="02020603050405020304" pitchFamily="18" charset="0"/>
                  <a:cs typeface="Calibri" panose="020F0502020204030204" pitchFamily="34" charset="0"/>
                </a:rPr>
                <a:t>(</a:t>
              </a:r>
              <a:endParaRPr lang="ru-RU" sz="11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86" name="Rectangle 811398"/>
            <p:cNvSpPr/>
            <p:nvPr/>
          </p:nvSpPr>
          <p:spPr>
            <a:xfrm>
              <a:off x="4470636" y="1484878"/>
              <a:ext cx="1167384" cy="183963"/>
            </a:xfrm>
            <a:prstGeom prst="rect">
              <a:avLst/>
            </a:prstGeom>
            <a:ln>
              <a:noFill/>
            </a:ln>
          </p:spPr>
          <p:txBody>
            <a:bodyPr vert="horz" lIns="0" tIns="0" rIns="0" bIns="0" rtlCol="0">
              <a:noAutofit/>
            </a:bodyPr>
            <a:lstStyle/>
            <a:p>
              <a:pPr>
                <a:lnSpc>
                  <a:spcPct val="107000"/>
                </a:lnSpc>
                <a:spcAft>
                  <a:spcPts val="800"/>
                </a:spcAft>
              </a:pPr>
              <a:r>
                <a:rPr lang="ru-RU" sz="1200" dirty="0" err="1">
                  <a:effectLst/>
                  <a:latin typeface="Calibri" panose="020F0502020204030204" pitchFamily="34" charset="0"/>
                  <a:ea typeface="Times New Roman" panose="02020603050405020304" pitchFamily="18" charset="0"/>
                  <a:cs typeface="Calibri" panose="020F0502020204030204" pitchFamily="34" charset="0"/>
                </a:rPr>
                <a:t>дореволюцио</a:t>
              </a:r>
              <a:endParaRPr lang="ru-RU" sz="11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87" name="Rectangle 168591"/>
            <p:cNvSpPr/>
            <p:nvPr/>
          </p:nvSpPr>
          <p:spPr>
            <a:xfrm>
              <a:off x="3563114" y="1488677"/>
              <a:ext cx="865628" cy="183962"/>
            </a:xfrm>
            <a:prstGeom prst="rect">
              <a:avLst/>
            </a:prstGeom>
            <a:ln>
              <a:noFill/>
            </a:ln>
          </p:spPr>
          <p:txBody>
            <a:bodyPr vert="horz" lIns="0" tIns="0" rIns="0" bIns="0" rtlCol="0">
              <a:noAutofit/>
            </a:bodyPr>
            <a:lstStyle/>
            <a:p>
              <a:pPr>
                <a:lnSpc>
                  <a:spcPct val="107000"/>
                </a:lnSpc>
                <a:spcAft>
                  <a:spcPts val="800"/>
                </a:spcAft>
              </a:pPr>
              <a:r>
                <a:rPr lang="ru-RU" sz="1200">
                  <a:effectLst/>
                  <a:latin typeface="Calibri" panose="020F0502020204030204" pitchFamily="34" charset="0"/>
                  <a:ea typeface="Times New Roman" panose="02020603050405020304" pitchFamily="18" charset="0"/>
                  <a:cs typeface="Calibri" panose="020F0502020204030204" pitchFamily="34" charset="0"/>
                </a:rPr>
                <a:t>«старый» </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88" name="Rectangle 4407"/>
            <p:cNvSpPr/>
            <p:nvPr/>
          </p:nvSpPr>
          <p:spPr>
            <a:xfrm>
              <a:off x="5291329" y="1488677"/>
              <a:ext cx="176766" cy="183962"/>
            </a:xfrm>
            <a:prstGeom prst="rect">
              <a:avLst/>
            </a:prstGeom>
            <a:ln>
              <a:noFill/>
            </a:ln>
          </p:spPr>
          <p:txBody>
            <a:bodyPr vert="horz" lIns="0" tIns="0" rIns="0" bIns="0" rtlCol="0">
              <a:noAutofit/>
            </a:bodyPr>
            <a:lstStyle/>
            <a:p>
              <a:pPr>
                <a:lnSpc>
                  <a:spcPct val="107000"/>
                </a:lnSpc>
                <a:spcAft>
                  <a:spcPts val="800"/>
                </a:spcAft>
              </a:pPr>
              <a:r>
                <a:rPr lang="ru-RU" sz="1200">
                  <a:effectLst/>
                  <a:latin typeface="Calibri" panose="020F0502020204030204" pitchFamily="34" charset="0"/>
                  <a:ea typeface="Times New Roman" panose="02020603050405020304" pitchFamily="18" charset="0"/>
                  <a:cs typeface="Calibri" panose="020F0502020204030204" pitchFamily="34" charset="0"/>
                </a:rPr>
                <a:t>н-</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89" name="Rectangle 4408"/>
            <p:cNvSpPr/>
            <p:nvPr/>
          </p:nvSpPr>
          <p:spPr>
            <a:xfrm>
              <a:off x="3291841" y="1662413"/>
              <a:ext cx="972416" cy="183962"/>
            </a:xfrm>
            <a:prstGeom prst="rect">
              <a:avLst/>
            </a:prstGeom>
            <a:ln>
              <a:noFill/>
            </a:ln>
          </p:spPr>
          <p:txBody>
            <a:bodyPr vert="horz" lIns="0" tIns="0" rIns="0" bIns="0" rtlCol="0">
              <a:noAutofit/>
            </a:bodyPr>
            <a:lstStyle/>
            <a:p>
              <a:pPr>
                <a:lnSpc>
                  <a:spcPct val="107000"/>
                </a:lnSpc>
                <a:spcAft>
                  <a:spcPts val="800"/>
                </a:spcAft>
              </a:pPr>
              <a:r>
                <a:rPr lang="ru-RU" sz="1200">
                  <a:effectLst/>
                  <a:latin typeface="Calibri" panose="020F0502020204030204" pitchFamily="34" charset="0"/>
                  <a:ea typeface="Times New Roman" panose="02020603050405020304" pitchFamily="18" charset="0"/>
                  <a:cs typeface="Calibri" panose="020F0502020204030204" pitchFamily="34" charset="0"/>
                </a:rPr>
                <a:t>ный) фонд;</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90" name="Rectangle 4409"/>
            <p:cNvSpPr/>
            <p:nvPr/>
          </p:nvSpPr>
          <p:spPr>
            <a:xfrm>
              <a:off x="4023362" y="1662413"/>
              <a:ext cx="50562" cy="183962"/>
            </a:xfrm>
            <a:prstGeom prst="rect">
              <a:avLst/>
            </a:prstGeom>
            <a:ln>
              <a:noFill/>
            </a:ln>
          </p:spPr>
          <p:txBody>
            <a:bodyPr vert="horz" lIns="0" tIns="0" rIns="0" bIns="0" rtlCol="0">
              <a:noAutofit/>
            </a:bodyPr>
            <a:lstStyle/>
            <a:p>
              <a:pPr>
                <a:lnSpc>
                  <a:spcPct val="107000"/>
                </a:lnSpc>
                <a:spcAft>
                  <a:spcPts val="800"/>
                </a:spcAft>
              </a:pPr>
              <a:r>
                <a:rPr lang="ru-RU" sz="1200">
                  <a:effectLst/>
                  <a:latin typeface="Calibri" panose="020F0502020204030204" pitchFamily="34" charset="0"/>
                  <a:ea typeface="Times New Roman" panose="02020603050405020304" pitchFamily="18" charset="0"/>
                  <a:cs typeface="Calibri" panose="020F0502020204030204" pitchFamily="34" charset="0"/>
                </a:rPr>
                <a:t> </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91" name="Rectangle 168601"/>
            <p:cNvSpPr/>
            <p:nvPr/>
          </p:nvSpPr>
          <p:spPr>
            <a:xfrm>
              <a:off x="3563114" y="1839197"/>
              <a:ext cx="1436983" cy="183962"/>
            </a:xfrm>
            <a:prstGeom prst="rect">
              <a:avLst/>
            </a:prstGeom>
            <a:ln>
              <a:noFill/>
            </a:ln>
          </p:spPr>
          <p:txBody>
            <a:bodyPr vert="horz" lIns="0" tIns="0" rIns="0" bIns="0" rtlCol="0">
              <a:noAutofit/>
            </a:bodyPr>
            <a:lstStyle/>
            <a:p>
              <a:pPr>
                <a:lnSpc>
                  <a:spcPct val="107000"/>
                </a:lnSpc>
                <a:spcAft>
                  <a:spcPts val="800"/>
                </a:spcAft>
              </a:pPr>
              <a:r>
                <a:rPr lang="ru-RU" sz="1200">
                  <a:effectLst/>
                  <a:latin typeface="Calibri" panose="020F0502020204030204" pitchFamily="34" charset="0"/>
                  <a:ea typeface="Times New Roman" panose="02020603050405020304" pitchFamily="18" charset="0"/>
                  <a:cs typeface="Calibri" panose="020F0502020204030204" pitchFamily="34" charset="0"/>
                </a:rPr>
                <a:t>расположенный </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92" name="Rectangle 168603"/>
            <p:cNvSpPr/>
            <p:nvPr/>
          </p:nvSpPr>
          <p:spPr>
            <a:xfrm>
              <a:off x="5355226" y="1839197"/>
              <a:ext cx="139755" cy="183962"/>
            </a:xfrm>
            <a:prstGeom prst="rect">
              <a:avLst/>
            </a:prstGeom>
            <a:ln>
              <a:noFill/>
            </a:ln>
          </p:spPr>
          <p:txBody>
            <a:bodyPr vert="horz" lIns="0" tIns="0" rIns="0" bIns="0" rtlCol="0">
              <a:noAutofit/>
            </a:bodyPr>
            <a:lstStyle/>
            <a:p>
              <a:pPr>
                <a:lnSpc>
                  <a:spcPct val="107000"/>
                </a:lnSpc>
                <a:spcAft>
                  <a:spcPts val="800"/>
                </a:spcAft>
              </a:pPr>
              <a:r>
                <a:rPr lang="ru-RU" sz="1200">
                  <a:effectLst/>
                  <a:latin typeface="Calibri" panose="020F0502020204030204" pitchFamily="34" charset="0"/>
                  <a:ea typeface="Times New Roman" panose="02020603050405020304" pitchFamily="18" charset="0"/>
                  <a:cs typeface="Calibri" panose="020F0502020204030204" pitchFamily="34" charset="0"/>
                </a:rPr>
                <a:t>с </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93" name="Rectangle 168602"/>
            <p:cNvSpPr/>
            <p:nvPr/>
          </p:nvSpPr>
          <p:spPr>
            <a:xfrm>
              <a:off x="4782237" y="1839197"/>
              <a:ext cx="577624" cy="183962"/>
            </a:xfrm>
            <a:prstGeom prst="rect">
              <a:avLst/>
            </a:prstGeom>
            <a:ln>
              <a:noFill/>
            </a:ln>
          </p:spPr>
          <p:txBody>
            <a:bodyPr vert="horz" lIns="0" tIns="0" rIns="0" bIns="0" rtlCol="0">
              <a:noAutofit/>
            </a:bodyPr>
            <a:lstStyle/>
            <a:p>
              <a:pPr>
                <a:lnSpc>
                  <a:spcPct val="107000"/>
                </a:lnSpc>
                <a:spcAft>
                  <a:spcPts val="800"/>
                </a:spcAft>
              </a:pPr>
              <a:r>
                <a:rPr lang="ru-RU" sz="1200" dirty="0">
                  <a:effectLst/>
                  <a:latin typeface="Calibri" panose="020F0502020204030204" pitchFamily="34" charset="0"/>
                  <a:ea typeface="Times New Roman" panose="02020603050405020304" pitchFamily="18" charset="0"/>
                  <a:cs typeface="Calibri" panose="020F0502020204030204" pitchFamily="34" charset="0"/>
                </a:rPr>
                <a:t>рядом </a:t>
              </a:r>
              <a:endParaRPr lang="ru-RU" sz="11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94" name="Rectangle 4411"/>
            <p:cNvSpPr/>
            <p:nvPr/>
          </p:nvSpPr>
          <p:spPr>
            <a:xfrm>
              <a:off x="3492108" y="2013743"/>
              <a:ext cx="2669895" cy="183963"/>
            </a:xfrm>
            <a:prstGeom prst="rect">
              <a:avLst/>
            </a:prstGeom>
            <a:ln>
              <a:noFill/>
            </a:ln>
          </p:spPr>
          <p:txBody>
            <a:bodyPr vert="horz" lIns="0" tIns="0" rIns="0" bIns="0" rtlCol="0">
              <a:noAutofit/>
            </a:bodyPr>
            <a:lstStyle/>
            <a:p>
              <a:pPr>
                <a:lnSpc>
                  <a:spcPct val="107000"/>
                </a:lnSpc>
                <a:spcAft>
                  <a:spcPts val="800"/>
                </a:spcAft>
              </a:pPr>
              <a:r>
                <a:rPr lang="ru-RU" sz="1200">
                  <a:effectLst/>
                  <a:latin typeface="Calibri" panose="020F0502020204030204" pitchFamily="34" charset="0"/>
                  <a:ea typeface="Times New Roman" panose="02020603050405020304" pitchFamily="18" charset="0"/>
                  <a:cs typeface="Calibri" panose="020F0502020204030204" pitchFamily="34" charset="0"/>
                </a:rPr>
                <a:t>промышленными предприяти</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95" name="Rectangle 4412"/>
            <p:cNvSpPr/>
            <p:nvPr/>
          </p:nvSpPr>
          <p:spPr>
            <a:xfrm>
              <a:off x="5300474" y="2012933"/>
              <a:ext cx="160586" cy="183962"/>
            </a:xfrm>
            <a:prstGeom prst="rect">
              <a:avLst/>
            </a:prstGeom>
            <a:ln>
              <a:noFill/>
            </a:ln>
          </p:spPr>
          <p:txBody>
            <a:bodyPr vert="horz" lIns="0" tIns="0" rIns="0" bIns="0" rtlCol="0">
              <a:noAutofit/>
            </a:bodyPr>
            <a:lstStyle/>
            <a:p>
              <a:pPr>
                <a:lnSpc>
                  <a:spcPct val="107000"/>
                </a:lnSpc>
                <a:spcAft>
                  <a:spcPts val="800"/>
                </a:spcAft>
              </a:pPr>
              <a:r>
                <a:rPr lang="ru-RU" sz="1200">
                  <a:effectLst/>
                  <a:latin typeface="Calibri" panose="020F0502020204030204" pitchFamily="34" charset="0"/>
                  <a:ea typeface="Times New Roman" panose="02020603050405020304" pitchFamily="18" charset="0"/>
                  <a:cs typeface="Calibri" panose="020F0502020204030204" pitchFamily="34" charset="0"/>
                </a:rPr>
                <a:t>я-</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96" name="Rectangle 4413"/>
            <p:cNvSpPr/>
            <p:nvPr/>
          </p:nvSpPr>
          <p:spPr>
            <a:xfrm>
              <a:off x="3291841" y="2186669"/>
              <a:ext cx="757829" cy="183962"/>
            </a:xfrm>
            <a:prstGeom prst="rect">
              <a:avLst/>
            </a:prstGeom>
            <a:ln>
              <a:noFill/>
            </a:ln>
          </p:spPr>
          <p:txBody>
            <a:bodyPr vert="horz" lIns="0" tIns="0" rIns="0" bIns="0" rtlCol="0">
              <a:noAutofit/>
            </a:bodyPr>
            <a:lstStyle/>
            <a:p>
              <a:pPr>
                <a:lnSpc>
                  <a:spcPct val="107000"/>
                </a:lnSpc>
                <a:spcAft>
                  <a:spcPts val="800"/>
                </a:spcAft>
              </a:pPr>
              <a:r>
                <a:rPr lang="ru-RU" sz="1200">
                  <a:effectLst/>
                  <a:latin typeface="Calibri" panose="020F0502020204030204" pitchFamily="34" charset="0"/>
                  <a:ea typeface="Times New Roman" panose="02020603050405020304" pitchFamily="18" charset="0"/>
                  <a:cs typeface="Calibri" panose="020F0502020204030204" pitchFamily="34" charset="0"/>
                </a:rPr>
                <a:t>ми (1917</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97" name="Rectangle 4414"/>
            <p:cNvSpPr/>
            <p:nvPr/>
          </p:nvSpPr>
          <p:spPr>
            <a:xfrm>
              <a:off x="3861817" y="2186669"/>
              <a:ext cx="101125" cy="183962"/>
            </a:xfrm>
            <a:prstGeom prst="rect">
              <a:avLst/>
            </a:prstGeom>
            <a:ln>
              <a:noFill/>
            </a:ln>
          </p:spPr>
          <p:txBody>
            <a:bodyPr vert="horz" lIns="0" tIns="0" rIns="0" bIns="0" rtlCol="0">
              <a:noAutofit/>
            </a:bodyPr>
            <a:lstStyle/>
            <a:p>
              <a:pPr>
                <a:lnSpc>
                  <a:spcPct val="107000"/>
                </a:lnSpc>
                <a:spcAft>
                  <a:spcPts val="800"/>
                </a:spcAft>
              </a:pPr>
              <a:r>
                <a:rPr lang="ru-RU" sz="1200">
                  <a:effectLst/>
                  <a:latin typeface="Calibri" panose="020F0502020204030204" pitchFamily="34" charset="0"/>
                  <a:ea typeface="Times New Roman" panose="02020603050405020304" pitchFamily="18" charset="0"/>
                  <a:cs typeface="Calibri" panose="020F0502020204030204" pitchFamily="34" charset="0"/>
                </a:rPr>
                <a:t>–</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98" name="Rectangle 811399"/>
            <p:cNvSpPr/>
            <p:nvPr/>
          </p:nvSpPr>
          <p:spPr>
            <a:xfrm>
              <a:off x="3938017" y="2186669"/>
              <a:ext cx="405106" cy="183962"/>
            </a:xfrm>
            <a:prstGeom prst="rect">
              <a:avLst/>
            </a:prstGeom>
            <a:ln>
              <a:noFill/>
            </a:ln>
          </p:spPr>
          <p:txBody>
            <a:bodyPr vert="horz" lIns="0" tIns="0" rIns="0" bIns="0" rtlCol="0">
              <a:noAutofit/>
            </a:bodyPr>
            <a:lstStyle/>
            <a:p>
              <a:pPr>
                <a:lnSpc>
                  <a:spcPct val="107000"/>
                </a:lnSpc>
                <a:spcAft>
                  <a:spcPts val="800"/>
                </a:spcAft>
              </a:pPr>
              <a:r>
                <a:rPr lang="ru-RU" sz="1200">
                  <a:effectLst/>
                  <a:latin typeface="Calibri" panose="020F0502020204030204" pitchFamily="34" charset="0"/>
                  <a:ea typeface="Times New Roman" panose="02020603050405020304" pitchFamily="18" charset="0"/>
                  <a:cs typeface="Calibri" panose="020F0502020204030204" pitchFamily="34" charset="0"/>
                </a:rPr>
                <a:t>1930</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99" name="Rectangle 811400"/>
            <p:cNvSpPr/>
            <p:nvPr/>
          </p:nvSpPr>
          <p:spPr>
            <a:xfrm>
              <a:off x="4242760" y="2186669"/>
              <a:ext cx="495916" cy="183962"/>
            </a:xfrm>
            <a:prstGeom prst="rect">
              <a:avLst/>
            </a:prstGeom>
            <a:ln>
              <a:noFill/>
            </a:ln>
          </p:spPr>
          <p:txBody>
            <a:bodyPr vert="horz" lIns="0" tIns="0" rIns="0" bIns="0" rtlCol="0">
              <a:noAutofit/>
            </a:bodyPr>
            <a:lstStyle/>
            <a:p>
              <a:pPr>
                <a:lnSpc>
                  <a:spcPct val="107000"/>
                </a:lnSpc>
                <a:spcAft>
                  <a:spcPts val="800"/>
                </a:spcAft>
              </a:pPr>
              <a:r>
                <a:rPr lang="ru-RU" sz="1200">
                  <a:effectLst/>
                  <a:latin typeface="Calibri" panose="020F0502020204030204" pitchFamily="34" charset="0"/>
                  <a:ea typeface="Times New Roman" panose="02020603050405020304" pitchFamily="18" charset="0"/>
                  <a:cs typeface="Calibri" panose="020F0502020204030204" pitchFamily="34" charset="0"/>
                </a:rPr>
                <a:t> г.г.); </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00" name="Rectangle 4416"/>
            <p:cNvSpPr/>
            <p:nvPr/>
          </p:nvSpPr>
          <p:spPr>
            <a:xfrm>
              <a:off x="4614674" y="2186669"/>
              <a:ext cx="50562" cy="183962"/>
            </a:xfrm>
            <a:prstGeom prst="rect">
              <a:avLst/>
            </a:prstGeom>
            <a:ln>
              <a:noFill/>
            </a:ln>
          </p:spPr>
          <p:txBody>
            <a:bodyPr vert="horz" lIns="0" tIns="0" rIns="0" bIns="0" rtlCol="0">
              <a:noAutofit/>
            </a:bodyPr>
            <a:lstStyle/>
            <a:p>
              <a:pPr>
                <a:lnSpc>
                  <a:spcPct val="107000"/>
                </a:lnSpc>
                <a:spcAft>
                  <a:spcPts val="800"/>
                </a:spcAft>
              </a:pPr>
              <a:r>
                <a:rPr lang="ru-RU" sz="1200">
                  <a:effectLst/>
                  <a:latin typeface="Calibri" panose="020F0502020204030204" pitchFamily="34" charset="0"/>
                  <a:ea typeface="Times New Roman" panose="02020603050405020304" pitchFamily="18" charset="0"/>
                  <a:cs typeface="Calibri" panose="020F0502020204030204" pitchFamily="34" charset="0"/>
                </a:rPr>
                <a:t> </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01" name="Rectangle 4417"/>
            <p:cNvSpPr/>
            <p:nvPr/>
          </p:nvSpPr>
          <p:spPr>
            <a:xfrm>
              <a:off x="3563114" y="2363454"/>
              <a:ext cx="2349330" cy="183962"/>
            </a:xfrm>
            <a:prstGeom prst="rect">
              <a:avLst/>
            </a:prstGeom>
            <a:ln>
              <a:noFill/>
            </a:ln>
          </p:spPr>
          <p:txBody>
            <a:bodyPr vert="horz" lIns="0" tIns="0" rIns="0" bIns="0" rtlCol="0">
              <a:noAutofit/>
            </a:bodyPr>
            <a:lstStyle/>
            <a:p>
              <a:pPr>
                <a:lnSpc>
                  <a:spcPct val="107000"/>
                </a:lnSpc>
                <a:spcAft>
                  <a:spcPts val="800"/>
                </a:spcAft>
              </a:pPr>
              <a:r>
                <a:rPr lang="ru-RU" sz="1200">
                  <a:effectLst/>
                  <a:latin typeface="Calibri" panose="020F0502020204030204" pitchFamily="34" charset="0"/>
                  <a:ea typeface="Times New Roman" panose="02020603050405020304" pitchFamily="18" charset="0"/>
                  <a:cs typeface="Calibri" panose="020F0502020204030204" pitchFamily="34" charset="0"/>
                </a:rPr>
                <a:t>«Сталинский» фонд (1930 </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02" name="Rectangle 4418"/>
            <p:cNvSpPr/>
            <p:nvPr/>
          </p:nvSpPr>
          <p:spPr>
            <a:xfrm>
              <a:off x="5346193" y="2363454"/>
              <a:ext cx="101125" cy="183962"/>
            </a:xfrm>
            <a:prstGeom prst="rect">
              <a:avLst/>
            </a:prstGeom>
            <a:ln>
              <a:noFill/>
            </a:ln>
          </p:spPr>
          <p:txBody>
            <a:bodyPr vert="horz" lIns="0" tIns="0" rIns="0" bIns="0" rtlCol="0">
              <a:noAutofit/>
            </a:bodyPr>
            <a:lstStyle/>
            <a:p>
              <a:pPr>
                <a:lnSpc>
                  <a:spcPct val="107000"/>
                </a:lnSpc>
                <a:spcAft>
                  <a:spcPts val="800"/>
                </a:spcAft>
              </a:pPr>
              <a:r>
                <a:rPr lang="ru-RU" sz="1200">
                  <a:effectLst/>
                  <a:latin typeface="Calibri" panose="020F0502020204030204" pitchFamily="34" charset="0"/>
                  <a:ea typeface="Times New Roman" panose="02020603050405020304" pitchFamily="18" charset="0"/>
                  <a:cs typeface="Calibri" panose="020F0502020204030204" pitchFamily="34" charset="0"/>
                </a:rPr>
                <a:t>–</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03" name="Rectangle 4419"/>
            <p:cNvSpPr/>
            <p:nvPr/>
          </p:nvSpPr>
          <p:spPr>
            <a:xfrm>
              <a:off x="5422394" y="2363454"/>
              <a:ext cx="50563" cy="183962"/>
            </a:xfrm>
            <a:prstGeom prst="rect">
              <a:avLst/>
            </a:prstGeom>
            <a:ln>
              <a:noFill/>
            </a:ln>
          </p:spPr>
          <p:txBody>
            <a:bodyPr vert="horz" lIns="0" tIns="0" rIns="0" bIns="0" rtlCol="0">
              <a:noAutofit/>
            </a:bodyPr>
            <a:lstStyle/>
            <a:p>
              <a:pPr>
                <a:lnSpc>
                  <a:spcPct val="107000"/>
                </a:lnSpc>
                <a:spcAft>
                  <a:spcPts val="800"/>
                </a:spcAft>
              </a:pPr>
              <a:r>
                <a:rPr lang="ru-RU" sz="1200">
                  <a:effectLst/>
                  <a:latin typeface="Calibri" panose="020F0502020204030204" pitchFamily="34" charset="0"/>
                  <a:ea typeface="Times New Roman" panose="02020603050405020304" pitchFamily="18" charset="0"/>
                  <a:cs typeface="Calibri" panose="020F0502020204030204" pitchFamily="34" charset="0"/>
                </a:rPr>
                <a:t> </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04" name="Rectangle 811401"/>
            <p:cNvSpPr/>
            <p:nvPr/>
          </p:nvSpPr>
          <p:spPr>
            <a:xfrm>
              <a:off x="3291841" y="2537189"/>
              <a:ext cx="405106" cy="183962"/>
            </a:xfrm>
            <a:prstGeom prst="rect">
              <a:avLst/>
            </a:prstGeom>
            <a:ln>
              <a:noFill/>
            </a:ln>
          </p:spPr>
          <p:txBody>
            <a:bodyPr vert="horz" lIns="0" tIns="0" rIns="0" bIns="0" rtlCol="0">
              <a:noAutofit/>
            </a:bodyPr>
            <a:lstStyle/>
            <a:p>
              <a:pPr>
                <a:lnSpc>
                  <a:spcPct val="107000"/>
                </a:lnSpc>
                <a:spcAft>
                  <a:spcPts val="800"/>
                </a:spcAft>
              </a:pPr>
              <a:r>
                <a:rPr lang="ru-RU" sz="1200">
                  <a:effectLst/>
                  <a:latin typeface="Calibri" panose="020F0502020204030204" pitchFamily="34" charset="0"/>
                  <a:ea typeface="Times New Roman" panose="02020603050405020304" pitchFamily="18" charset="0"/>
                  <a:cs typeface="Calibri" panose="020F0502020204030204" pitchFamily="34" charset="0"/>
                </a:rPr>
                <a:t>1950</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05" name="Rectangle 811402"/>
            <p:cNvSpPr/>
            <p:nvPr/>
          </p:nvSpPr>
          <p:spPr>
            <a:xfrm>
              <a:off x="3596584" y="2537189"/>
              <a:ext cx="339779" cy="183962"/>
            </a:xfrm>
            <a:prstGeom prst="rect">
              <a:avLst/>
            </a:prstGeom>
            <a:ln>
              <a:noFill/>
            </a:ln>
          </p:spPr>
          <p:txBody>
            <a:bodyPr vert="horz" lIns="0" tIns="0" rIns="0" bIns="0" rtlCol="0">
              <a:noAutofit/>
            </a:bodyPr>
            <a:lstStyle/>
            <a:p>
              <a:pPr>
                <a:lnSpc>
                  <a:spcPct val="107000"/>
                </a:lnSpc>
                <a:spcAft>
                  <a:spcPts val="800"/>
                </a:spcAft>
              </a:pPr>
              <a:r>
                <a:rPr lang="ru-RU" sz="1200">
                  <a:effectLst/>
                  <a:latin typeface="Calibri" panose="020F0502020204030204" pitchFamily="34" charset="0"/>
                  <a:ea typeface="Times New Roman" panose="02020603050405020304" pitchFamily="18" charset="0"/>
                  <a:cs typeface="Calibri" panose="020F0502020204030204" pitchFamily="34" charset="0"/>
                </a:rPr>
                <a:t>гг.);</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06" name="Rectangle 4421"/>
            <p:cNvSpPr/>
            <p:nvPr/>
          </p:nvSpPr>
          <p:spPr>
            <a:xfrm>
              <a:off x="3852673" y="2537189"/>
              <a:ext cx="50562" cy="183962"/>
            </a:xfrm>
            <a:prstGeom prst="rect">
              <a:avLst/>
            </a:prstGeom>
            <a:ln>
              <a:noFill/>
            </a:ln>
          </p:spPr>
          <p:txBody>
            <a:bodyPr vert="horz" lIns="0" tIns="0" rIns="0" bIns="0" rtlCol="0">
              <a:noAutofit/>
            </a:bodyPr>
            <a:lstStyle/>
            <a:p>
              <a:pPr>
                <a:lnSpc>
                  <a:spcPct val="107000"/>
                </a:lnSpc>
                <a:spcAft>
                  <a:spcPts val="800"/>
                </a:spcAft>
              </a:pPr>
              <a:r>
                <a:rPr lang="ru-RU" sz="1200">
                  <a:effectLst/>
                  <a:latin typeface="Calibri" panose="020F0502020204030204" pitchFamily="34" charset="0"/>
                  <a:ea typeface="Times New Roman" panose="02020603050405020304" pitchFamily="18" charset="0"/>
                  <a:cs typeface="Calibri" panose="020F0502020204030204" pitchFamily="34" charset="0"/>
                </a:rPr>
                <a:t> </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07" name="Rectangle 4422"/>
            <p:cNvSpPr/>
            <p:nvPr/>
          </p:nvSpPr>
          <p:spPr>
            <a:xfrm>
              <a:off x="3696811" y="2699272"/>
              <a:ext cx="2314138" cy="183963"/>
            </a:xfrm>
            <a:prstGeom prst="rect">
              <a:avLst/>
            </a:prstGeom>
            <a:ln>
              <a:noFill/>
            </a:ln>
          </p:spPr>
          <p:txBody>
            <a:bodyPr vert="horz" lIns="0" tIns="0" rIns="0" bIns="0" rtlCol="0">
              <a:noAutofit/>
            </a:bodyPr>
            <a:lstStyle/>
            <a:p>
              <a:pPr>
                <a:lnSpc>
                  <a:spcPct val="107000"/>
                </a:lnSpc>
                <a:spcAft>
                  <a:spcPts val="800"/>
                </a:spcAft>
              </a:pPr>
              <a:r>
                <a:rPr lang="ru-RU" sz="1200">
                  <a:effectLst/>
                  <a:latin typeface="Calibri" panose="020F0502020204030204" pitchFamily="34" charset="0"/>
                  <a:ea typeface="Times New Roman" panose="02020603050405020304" pitchFamily="18" charset="0"/>
                  <a:cs typeface="Calibri" panose="020F0502020204030204" pitchFamily="34" charset="0"/>
                </a:rPr>
                <a:t>индустриальное домостро</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08" name="Rectangle 4423"/>
            <p:cNvSpPr/>
            <p:nvPr/>
          </p:nvSpPr>
          <p:spPr>
            <a:xfrm>
              <a:off x="5303521" y="2710925"/>
              <a:ext cx="156541" cy="183962"/>
            </a:xfrm>
            <a:prstGeom prst="rect">
              <a:avLst/>
            </a:prstGeom>
            <a:ln>
              <a:noFill/>
            </a:ln>
          </p:spPr>
          <p:txBody>
            <a:bodyPr vert="horz" lIns="0" tIns="0" rIns="0" bIns="0" rtlCol="0">
              <a:noAutofit/>
            </a:bodyPr>
            <a:lstStyle/>
            <a:p>
              <a:pPr>
                <a:lnSpc>
                  <a:spcPct val="107000"/>
                </a:lnSpc>
                <a:spcAft>
                  <a:spcPts val="800"/>
                </a:spcAft>
              </a:pPr>
              <a:r>
                <a:rPr lang="ru-RU" sz="1200">
                  <a:effectLst/>
                  <a:latin typeface="Calibri" panose="020F0502020204030204" pitchFamily="34" charset="0"/>
                  <a:ea typeface="Times New Roman" panose="02020603050405020304" pitchFamily="18" charset="0"/>
                  <a:cs typeface="Calibri" panose="020F0502020204030204" pitchFamily="34" charset="0"/>
                </a:rPr>
                <a:t>е-</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09" name="Rectangle 168612"/>
            <p:cNvSpPr/>
            <p:nvPr/>
          </p:nvSpPr>
          <p:spPr>
            <a:xfrm>
              <a:off x="3929791" y="2875701"/>
              <a:ext cx="731738" cy="183963"/>
            </a:xfrm>
            <a:prstGeom prst="rect">
              <a:avLst/>
            </a:prstGeom>
            <a:ln>
              <a:noFill/>
            </a:ln>
          </p:spPr>
          <p:txBody>
            <a:bodyPr vert="horz" lIns="0" tIns="0" rIns="0" bIns="0" rtlCol="0">
              <a:noAutofit/>
            </a:bodyPr>
            <a:lstStyle/>
            <a:p>
              <a:pPr>
                <a:lnSpc>
                  <a:spcPct val="107000"/>
                </a:lnSpc>
                <a:spcAft>
                  <a:spcPts val="800"/>
                </a:spcAft>
              </a:pPr>
              <a:r>
                <a:rPr lang="ru-RU" sz="1200">
                  <a:effectLst/>
                  <a:latin typeface="Calibri" panose="020F0502020204030204" pitchFamily="34" charset="0"/>
                  <a:ea typeface="Times New Roman" panose="02020603050405020304" pitchFamily="18" charset="0"/>
                  <a:cs typeface="Calibri" panose="020F0502020204030204" pitchFamily="34" charset="0"/>
                </a:rPr>
                <a:t>первого </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10" name="Rectangle 168611"/>
            <p:cNvSpPr/>
            <p:nvPr/>
          </p:nvSpPr>
          <p:spPr>
            <a:xfrm>
              <a:off x="3858874" y="2877183"/>
              <a:ext cx="148046" cy="183963"/>
            </a:xfrm>
            <a:prstGeom prst="rect">
              <a:avLst/>
            </a:prstGeom>
            <a:ln>
              <a:noFill/>
            </a:ln>
          </p:spPr>
          <p:txBody>
            <a:bodyPr vert="horz" lIns="0" tIns="0" rIns="0" bIns="0" rtlCol="0">
              <a:noAutofit/>
            </a:bodyPr>
            <a:lstStyle/>
            <a:p>
              <a:pPr>
                <a:lnSpc>
                  <a:spcPct val="107000"/>
                </a:lnSpc>
                <a:spcAft>
                  <a:spcPts val="800"/>
                </a:spcAft>
              </a:pPr>
              <a:r>
                <a:rPr lang="ru-RU" sz="1200" dirty="0">
                  <a:effectLst/>
                  <a:latin typeface="Calibri" panose="020F0502020204030204" pitchFamily="34" charset="0"/>
                  <a:ea typeface="Times New Roman" panose="02020603050405020304" pitchFamily="18" charset="0"/>
                  <a:cs typeface="Calibri" panose="020F0502020204030204" pitchFamily="34" charset="0"/>
                </a:rPr>
                <a:t>« </a:t>
              </a:r>
              <a:endParaRPr lang="ru-RU" sz="11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11" name="Rectangle 168613"/>
            <p:cNvSpPr/>
            <p:nvPr/>
          </p:nvSpPr>
          <p:spPr>
            <a:xfrm>
              <a:off x="4691400" y="2886854"/>
              <a:ext cx="514523" cy="183963"/>
            </a:xfrm>
            <a:prstGeom prst="rect">
              <a:avLst/>
            </a:prstGeom>
            <a:ln>
              <a:noFill/>
            </a:ln>
          </p:spPr>
          <p:txBody>
            <a:bodyPr vert="horz" lIns="0" tIns="0" rIns="0" bIns="0" rtlCol="0">
              <a:noAutofit/>
            </a:bodyPr>
            <a:lstStyle/>
            <a:p>
              <a:pPr>
                <a:lnSpc>
                  <a:spcPct val="107000"/>
                </a:lnSpc>
                <a:spcAft>
                  <a:spcPts val="800"/>
                </a:spcAft>
              </a:pPr>
              <a:r>
                <a:rPr lang="ru-RU" sz="1200" dirty="0" err="1">
                  <a:effectLst/>
                  <a:latin typeface="Calibri" panose="020F0502020204030204" pitchFamily="34" charset="0"/>
                  <a:ea typeface="Times New Roman" panose="02020603050405020304" pitchFamily="18" charset="0"/>
                  <a:cs typeface="Calibri" panose="020F0502020204030204" pitchFamily="34" charset="0"/>
                </a:rPr>
                <a:t>покол</a:t>
              </a:r>
              <a:endParaRPr lang="ru-RU" sz="11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12" name="Rectangle 168610"/>
            <p:cNvSpPr/>
            <p:nvPr/>
          </p:nvSpPr>
          <p:spPr>
            <a:xfrm>
              <a:off x="3291841" y="2887709"/>
              <a:ext cx="358588" cy="183962"/>
            </a:xfrm>
            <a:prstGeom prst="rect">
              <a:avLst/>
            </a:prstGeom>
            <a:ln>
              <a:noFill/>
            </a:ln>
          </p:spPr>
          <p:txBody>
            <a:bodyPr vert="horz" lIns="0" tIns="0" rIns="0" bIns="0" rtlCol="0">
              <a:noAutofit/>
            </a:bodyPr>
            <a:lstStyle/>
            <a:p>
              <a:pPr>
                <a:lnSpc>
                  <a:spcPct val="107000"/>
                </a:lnSpc>
                <a:spcAft>
                  <a:spcPts val="800"/>
                </a:spcAft>
              </a:pPr>
              <a:r>
                <a:rPr lang="ru-RU" sz="1200">
                  <a:effectLst/>
                  <a:latin typeface="Calibri" panose="020F0502020204030204" pitchFamily="34" charset="0"/>
                  <a:ea typeface="Times New Roman" panose="02020603050405020304" pitchFamily="18" charset="0"/>
                  <a:cs typeface="Calibri" panose="020F0502020204030204" pitchFamily="34" charset="0"/>
                </a:rPr>
                <a:t>ние </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13" name="Rectangle 4425"/>
            <p:cNvSpPr/>
            <p:nvPr/>
          </p:nvSpPr>
          <p:spPr>
            <a:xfrm>
              <a:off x="5044441" y="2887709"/>
              <a:ext cx="89799" cy="183962"/>
            </a:xfrm>
            <a:prstGeom prst="rect">
              <a:avLst/>
            </a:prstGeom>
            <a:ln>
              <a:noFill/>
            </a:ln>
          </p:spPr>
          <p:txBody>
            <a:bodyPr vert="horz" lIns="0" tIns="0" rIns="0" bIns="0" rtlCol="0">
              <a:noAutofit/>
            </a:bodyPr>
            <a:lstStyle/>
            <a:p>
              <a:pPr>
                <a:lnSpc>
                  <a:spcPct val="107000"/>
                </a:lnSpc>
                <a:spcAft>
                  <a:spcPts val="800"/>
                </a:spcAft>
              </a:pPr>
              <a:r>
                <a:rPr lang="ru-RU" sz="1200">
                  <a:effectLst/>
                  <a:latin typeface="Calibri" panose="020F0502020204030204" pitchFamily="34" charset="0"/>
                  <a:ea typeface="Times New Roman" panose="02020603050405020304" pitchFamily="18" charset="0"/>
                  <a:cs typeface="Calibri" panose="020F0502020204030204" pitchFamily="34" charset="0"/>
                </a:rPr>
                <a:t>е</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14" name="Rectangle 4426"/>
            <p:cNvSpPr/>
            <p:nvPr/>
          </p:nvSpPr>
          <p:spPr>
            <a:xfrm>
              <a:off x="5119383" y="2899016"/>
              <a:ext cx="464162" cy="183963"/>
            </a:xfrm>
            <a:prstGeom prst="rect">
              <a:avLst/>
            </a:prstGeom>
            <a:ln>
              <a:noFill/>
            </a:ln>
          </p:spPr>
          <p:txBody>
            <a:bodyPr vert="horz" lIns="0" tIns="0" rIns="0" bIns="0" rtlCol="0">
              <a:noAutofit/>
            </a:bodyPr>
            <a:lstStyle/>
            <a:p>
              <a:pPr>
                <a:lnSpc>
                  <a:spcPct val="107000"/>
                </a:lnSpc>
                <a:spcAft>
                  <a:spcPts val="800"/>
                </a:spcAft>
              </a:pPr>
              <a:r>
                <a:rPr lang="ru-RU" sz="1200">
                  <a:effectLst/>
                  <a:latin typeface="Calibri" panose="020F0502020204030204" pitchFamily="34" charset="0"/>
                  <a:ea typeface="Times New Roman" panose="02020603050405020304" pitchFamily="18" charset="0"/>
                  <a:cs typeface="Calibri" panose="020F0502020204030204" pitchFamily="34" charset="0"/>
                </a:rPr>
                <a:t>ния» </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15" name="Rectangle 811407"/>
            <p:cNvSpPr/>
            <p:nvPr/>
          </p:nvSpPr>
          <p:spPr>
            <a:xfrm>
              <a:off x="3645398" y="3061445"/>
              <a:ext cx="167867" cy="183961"/>
            </a:xfrm>
            <a:prstGeom prst="rect">
              <a:avLst/>
            </a:prstGeom>
            <a:ln>
              <a:noFill/>
            </a:ln>
          </p:spPr>
          <p:txBody>
            <a:bodyPr vert="horz" lIns="0" tIns="0" rIns="0" bIns="0" rtlCol="0">
              <a:noAutofit/>
            </a:bodyPr>
            <a:lstStyle/>
            <a:p>
              <a:pPr>
                <a:lnSpc>
                  <a:spcPct val="107000"/>
                </a:lnSpc>
                <a:spcAft>
                  <a:spcPts val="800"/>
                </a:spcAft>
              </a:pPr>
              <a:r>
                <a:rPr lang="ru-RU" sz="1200">
                  <a:effectLst/>
                  <a:latin typeface="Calibri" panose="020F0502020204030204" pitchFamily="34" charset="0"/>
                  <a:ea typeface="Times New Roman" panose="02020603050405020304" pitchFamily="18" charset="0"/>
                  <a:cs typeface="Calibri" panose="020F0502020204030204" pitchFamily="34" charset="0"/>
                </a:rPr>
                <a:t>гг</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16" name="Rectangle 811405"/>
            <p:cNvSpPr/>
            <p:nvPr/>
          </p:nvSpPr>
          <p:spPr>
            <a:xfrm>
              <a:off x="3770244" y="3061445"/>
              <a:ext cx="67349" cy="183961"/>
            </a:xfrm>
            <a:prstGeom prst="rect">
              <a:avLst/>
            </a:prstGeom>
            <a:ln>
              <a:noFill/>
            </a:ln>
          </p:spPr>
          <p:txBody>
            <a:bodyPr vert="horz" lIns="0" tIns="0" rIns="0" bIns="0" rtlCol="0">
              <a:noAutofit/>
            </a:bodyPr>
            <a:lstStyle/>
            <a:p>
              <a:pPr>
                <a:lnSpc>
                  <a:spcPct val="107000"/>
                </a:lnSpc>
                <a:spcAft>
                  <a:spcPts val="800"/>
                </a:spcAft>
              </a:pPr>
              <a:r>
                <a:rPr lang="ru-RU" sz="1200">
                  <a:effectLst/>
                  <a:latin typeface="Calibri" panose="020F0502020204030204" pitchFamily="34" charset="0"/>
                  <a:ea typeface="Times New Roman" panose="02020603050405020304" pitchFamily="18" charset="0"/>
                  <a:cs typeface="Calibri" panose="020F0502020204030204" pitchFamily="34" charset="0"/>
                </a:rPr>
                <a:t>)</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17" name="Rectangle 811404"/>
            <p:cNvSpPr/>
            <p:nvPr/>
          </p:nvSpPr>
          <p:spPr>
            <a:xfrm>
              <a:off x="3291841" y="3061445"/>
              <a:ext cx="470028" cy="183961"/>
            </a:xfrm>
            <a:prstGeom prst="rect">
              <a:avLst/>
            </a:prstGeom>
            <a:ln>
              <a:noFill/>
            </a:ln>
          </p:spPr>
          <p:txBody>
            <a:bodyPr vert="horz" lIns="0" tIns="0" rIns="0" bIns="0" rtlCol="0">
              <a:noAutofit/>
            </a:bodyPr>
            <a:lstStyle/>
            <a:p>
              <a:pPr>
                <a:lnSpc>
                  <a:spcPct val="107000"/>
                </a:lnSpc>
                <a:spcAft>
                  <a:spcPts val="800"/>
                </a:spcAft>
              </a:pPr>
              <a:r>
                <a:rPr lang="ru-RU" sz="1200">
                  <a:effectLst/>
                  <a:latin typeface="Calibri" panose="020F0502020204030204" pitchFamily="34" charset="0"/>
                  <a:ea typeface="Times New Roman" panose="02020603050405020304" pitchFamily="18" charset="0"/>
                  <a:cs typeface="Calibri" panose="020F0502020204030204" pitchFamily="34" charset="0"/>
                </a:rPr>
                <a:t>(1960</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18" name="Rectangle 4428"/>
            <p:cNvSpPr/>
            <p:nvPr/>
          </p:nvSpPr>
          <p:spPr>
            <a:xfrm>
              <a:off x="3822193" y="3061445"/>
              <a:ext cx="50562" cy="183961"/>
            </a:xfrm>
            <a:prstGeom prst="rect">
              <a:avLst/>
            </a:prstGeom>
            <a:ln>
              <a:noFill/>
            </a:ln>
          </p:spPr>
          <p:txBody>
            <a:bodyPr vert="horz" lIns="0" tIns="0" rIns="0" bIns="0" rtlCol="0">
              <a:noAutofit/>
            </a:bodyPr>
            <a:lstStyle/>
            <a:p>
              <a:pPr>
                <a:lnSpc>
                  <a:spcPct val="107000"/>
                </a:lnSpc>
                <a:spcAft>
                  <a:spcPts val="800"/>
                </a:spcAft>
              </a:pPr>
              <a:r>
                <a:rPr lang="ru-RU" sz="1200">
                  <a:effectLst/>
                  <a:latin typeface="Calibri" panose="020F0502020204030204" pitchFamily="34" charset="0"/>
                  <a:ea typeface="Times New Roman" panose="02020603050405020304" pitchFamily="18" charset="0"/>
                  <a:cs typeface="Calibri" panose="020F0502020204030204" pitchFamily="34" charset="0"/>
                </a:rPr>
                <a:t> </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19" name="Rectangle 4429"/>
            <p:cNvSpPr/>
            <p:nvPr/>
          </p:nvSpPr>
          <p:spPr>
            <a:xfrm>
              <a:off x="3563114" y="3238230"/>
              <a:ext cx="1188620" cy="183961"/>
            </a:xfrm>
            <a:prstGeom prst="rect">
              <a:avLst/>
            </a:prstGeom>
            <a:ln>
              <a:noFill/>
            </a:ln>
          </p:spPr>
          <p:txBody>
            <a:bodyPr vert="horz" lIns="0" tIns="0" rIns="0" bIns="0" rtlCol="0">
              <a:noAutofit/>
            </a:bodyPr>
            <a:lstStyle/>
            <a:p>
              <a:pPr>
                <a:lnSpc>
                  <a:spcPct val="107000"/>
                </a:lnSpc>
                <a:spcAft>
                  <a:spcPts val="800"/>
                </a:spcAft>
              </a:pPr>
              <a:r>
                <a:rPr lang="ru-RU" sz="1200">
                  <a:effectLst/>
                  <a:latin typeface="Calibri" panose="020F0502020204030204" pitchFamily="34" charset="0"/>
                  <a:ea typeface="Times New Roman" panose="02020603050405020304" pitchFamily="18" charset="0"/>
                  <a:cs typeface="Calibri" panose="020F0502020204030204" pitchFamily="34" charset="0"/>
                </a:rPr>
                <a:t>«второго пок</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20" name="Rectangle 4430"/>
            <p:cNvSpPr/>
            <p:nvPr/>
          </p:nvSpPr>
          <p:spPr>
            <a:xfrm>
              <a:off x="4354069" y="3237391"/>
              <a:ext cx="1183159" cy="183961"/>
            </a:xfrm>
            <a:prstGeom prst="rect">
              <a:avLst/>
            </a:prstGeom>
            <a:ln>
              <a:noFill/>
            </a:ln>
          </p:spPr>
          <p:txBody>
            <a:bodyPr vert="horz" lIns="0" tIns="0" rIns="0" bIns="0" rtlCol="0">
              <a:noAutofit/>
            </a:bodyPr>
            <a:lstStyle/>
            <a:p>
              <a:pPr>
                <a:lnSpc>
                  <a:spcPct val="107000"/>
                </a:lnSpc>
                <a:spcAft>
                  <a:spcPts val="800"/>
                </a:spcAft>
              </a:pPr>
              <a:r>
                <a:rPr lang="ru-RU" sz="1200">
                  <a:effectLst/>
                  <a:latin typeface="Calibri" panose="020F0502020204030204" pitchFamily="34" charset="0"/>
                  <a:ea typeface="Times New Roman" panose="02020603050405020304" pitchFamily="18" charset="0"/>
                  <a:cs typeface="Calibri" panose="020F0502020204030204" pitchFamily="34" charset="0"/>
                </a:rPr>
                <a:t>оления (1970</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21" name="Rectangle 4431"/>
            <p:cNvSpPr/>
            <p:nvPr/>
          </p:nvSpPr>
          <p:spPr>
            <a:xfrm>
              <a:off x="5346193" y="3238230"/>
              <a:ext cx="101125" cy="183961"/>
            </a:xfrm>
            <a:prstGeom prst="rect">
              <a:avLst/>
            </a:prstGeom>
            <a:ln>
              <a:noFill/>
            </a:ln>
          </p:spPr>
          <p:txBody>
            <a:bodyPr vert="horz" lIns="0" tIns="0" rIns="0" bIns="0" rtlCol="0">
              <a:noAutofit/>
            </a:bodyPr>
            <a:lstStyle/>
            <a:p>
              <a:pPr>
                <a:lnSpc>
                  <a:spcPct val="107000"/>
                </a:lnSpc>
                <a:spcAft>
                  <a:spcPts val="800"/>
                </a:spcAft>
              </a:pPr>
              <a:r>
                <a:rPr lang="ru-RU" sz="1200">
                  <a:effectLst/>
                  <a:latin typeface="Calibri" panose="020F0502020204030204" pitchFamily="34" charset="0"/>
                  <a:ea typeface="Times New Roman" panose="02020603050405020304" pitchFamily="18" charset="0"/>
                  <a:cs typeface="Calibri" panose="020F0502020204030204" pitchFamily="34" charset="0"/>
                </a:rPr>
                <a:t>–</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22" name="Rectangle 811410"/>
            <p:cNvSpPr/>
            <p:nvPr/>
          </p:nvSpPr>
          <p:spPr>
            <a:xfrm>
              <a:off x="3758079" y="3411966"/>
              <a:ext cx="119327" cy="183961"/>
            </a:xfrm>
            <a:prstGeom prst="rect">
              <a:avLst/>
            </a:prstGeom>
            <a:ln>
              <a:noFill/>
            </a:ln>
          </p:spPr>
          <p:txBody>
            <a:bodyPr vert="horz" lIns="0" tIns="0" rIns="0" bIns="0" rtlCol="0">
              <a:noAutofit/>
            </a:bodyPr>
            <a:lstStyle/>
            <a:p>
              <a:pPr>
                <a:lnSpc>
                  <a:spcPct val="107000"/>
                </a:lnSpc>
                <a:spcAft>
                  <a:spcPts val="800"/>
                </a:spcAft>
              </a:pPr>
              <a:r>
                <a:rPr lang="ru-RU" sz="1200">
                  <a:effectLst/>
                  <a:latin typeface="Calibri" panose="020F0502020204030204" pitchFamily="34" charset="0"/>
                  <a:ea typeface="Times New Roman" panose="02020603050405020304" pitchFamily="18" charset="0"/>
                  <a:cs typeface="Calibri" panose="020F0502020204030204" pitchFamily="34" charset="0"/>
                </a:rPr>
                <a:t>).</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23" name="Rectangle 811411"/>
            <p:cNvSpPr/>
            <p:nvPr/>
          </p:nvSpPr>
          <p:spPr>
            <a:xfrm>
              <a:off x="3596584" y="3411966"/>
              <a:ext cx="216609" cy="183961"/>
            </a:xfrm>
            <a:prstGeom prst="rect">
              <a:avLst/>
            </a:prstGeom>
            <a:ln>
              <a:noFill/>
            </a:ln>
          </p:spPr>
          <p:txBody>
            <a:bodyPr vert="horz" lIns="0" tIns="0" rIns="0" bIns="0" rtlCol="0">
              <a:noAutofit/>
            </a:bodyPr>
            <a:lstStyle/>
            <a:p>
              <a:pPr>
                <a:lnSpc>
                  <a:spcPct val="107000"/>
                </a:lnSpc>
                <a:spcAft>
                  <a:spcPts val="800"/>
                </a:spcAft>
              </a:pPr>
              <a:r>
                <a:rPr lang="ru-RU" sz="1200">
                  <a:effectLst/>
                  <a:latin typeface="Calibri" panose="020F0502020204030204" pitchFamily="34" charset="0"/>
                  <a:ea typeface="Times New Roman" panose="02020603050405020304" pitchFamily="18" charset="0"/>
                  <a:cs typeface="Calibri" panose="020F0502020204030204" pitchFamily="34" charset="0"/>
                </a:rPr>
                <a:t>гг.</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24" name="Rectangle 811409"/>
            <p:cNvSpPr/>
            <p:nvPr/>
          </p:nvSpPr>
          <p:spPr>
            <a:xfrm>
              <a:off x="3291841" y="3411966"/>
              <a:ext cx="405106" cy="183961"/>
            </a:xfrm>
            <a:prstGeom prst="rect">
              <a:avLst/>
            </a:prstGeom>
            <a:ln>
              <a:noFill/>
            </a:ln>
          </p:spPr>
          <p:txBody>
            <a:bodyPr vert="horz" lIns="0" tIns="0" rIns="0" bIns="0" rtlCol="0">
              <a:noAutofit/>
            </a:bodyPr>
            <a:lstStyle/>
            <a:p>
              <a:pPr>
                <a:lnSpc>
                  <a:spcPct val="107000"/>
                </a:lnSpc>
                <a:spcAft>
                  <a:spcPts val="800"/>
                </a:spcAft>
              </a:pPr>
              <a:r>
                <a:rPr lang="ru-RU" sz="1200">
                  <a:effectLst/>
                  <a:latin typeface="Calibri" panose="020F0502020204030204" pitchFamily="34" charset="0"/>
                  <a:ea typeface="Times New Roman" panose="02020603050405020304" pitchFamily="18" charset="0"/>
                  <a:cs typeface="Calibri" panose="020F0502020204030204" pitchFamily="34" charset="0"/>
                </a:rPr>
                <a:t>1980</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25" name="Rectangle 4433"/>
            <p:cNvSpPr/>
            <p:nvPr/>
          </p:nvSpPr>
          <p:spPr>
            <a:xfrm>
              <a:off x="3846578" y="3414415"/>
              <a:ext cx="50562" cy="180703"/>
            </a:xfrm>
            <a:prstGeom prst="rect">
              <a:avLst/>
            </a:prstGeom>
            <a:ln>
              <a:noFill/>
            </a:ln>
          </p:spPr>
          <p:txBody>
            <a:bodyPr vert="horz" lIns="0" tIns="0" rIns="0" bIns="0" rtlCol="0">
              <a:noAutofit/>
            </a:bodyPr>
            <a:lstStyle/>
            <a:p>
              <a:pPr>
                <a:lnSpc>
                  <a:spcPct val="107000"/>
                </a:lnSpc>
                <a:spcAft>
                  <a:spcPts val="800"/>
                </a:spcAft>
              </a:pPr>
              <a:r>
                <a:rPr lang="ru-RU" sz="1200" b="1">
                  <a:effectLst/>
                  <a:latin typeface="Calibri" panose="020F0502020204030204" pitchFamily="34" charset="0"/>
                  <a:ea typeface="Times New Roman" panose="02020603050405020304" pitchFamily="18" charset="0"/>
                  <a:cs typeface="Calibri" panose="020F0502020204030204" pitchFamily="34" charset="0"/>
                </a:rPr>
                <a:t> </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26" name="Rectangle 4434"/>
            <p:cNvSpPr/>
            <p:nvPr/>
          </p:nvSpPr>
          <p:spPr>
            <a:xfrm>
              <a:off x="3563114" y="3591200"/>
              <a:ext cx="1375701" cy="180703"/>
            </a:xfrm>
            <a:prstGeom prst="rect">
              <a:avLst/>
            </a:prstGeom>
            <a:ln>
              <a:noFill/>
            </a:ln>
          </p:spPr>
          <p:txBody>
            <a:bodyPr vert="horz" lIns="0" tIns="0" rIns="0" bIns="0" rtlCol="0">
              <a:noAutofit/>
            </a:bodyPr>
            <a:lstStyle/>
            <a:p>
              <a:pPr>
                <a:lnSpc>
                  <a:spcPct val="107000"/>
                </a:lnSpc>
                <a:spcAft>
                  <a:spcPts val="800"/>
                </a:spcAft>
              </a:pPr>
              <a:r>
                <a:rPr lang="ru-RU" sz="1200" b="1" i="1">
                  <a:effectLst/>
                  <a:latin typeface="Calibri" panose="020F0502020204030204" pitchFamily="34" charset="0"/>
                  <a:ea typeface="Times New Roman" panose="02020603050405020304" pitchFamily="18" charset="0"/>
                  <a:cs typeface="Calibri" panose="020F0502020204030204" pitchFamily="34" charset="0"/>
                </a:rPr>
                <a:t>по типологии: </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27" name="Rectangle 4435"/>
            <p:cNvSpPr/>
            <p:nvPr/>
          </p:nvSpPr>
          <p:spPr>
            <a:xfrm>
              <a:off x="4596386" y="3588601"/>
              <a:ext cx="50562" cy="184159"/>
            </a:xfrm>
            <a:prstGeom prst="rect">
              <a:avLst/>
            </a:prstGeom>
            <a:ln>
              <a:noFill/>
            </a:ln>
          </p:spPr>
          <p:txBody>
            <a:bodyPr vert="horz" lIns="0" tIns="0" rIns="0" bIns="0" rtlCol="0">
              <a:noAutofit/>
            </a:bodyPr>
            <a:lstStyle/>
            <a:p>
              <a:pPr>
                <a:lnSpc>
                  <a:spcPct val="107000"/>
                </a:lnSpc>
                <a:spcAft>
                  <a:spcPts val="800"/>
                </a:spcAft>
              </a:pPr>
              <a:r>
                <a:rPr lang="ru-RU" sz="1200" i="1">
                  <a:effectLst/>
                  <a:latin typeface="Calibri" panose="020F0502020204030204" pitchFamily="34" charset="0"/>
                  <a:ea typeface="Times New Roman" panose="02020603050405020304" pitchFamily="18" charset="0"/>
                  <a:cs typeface="Calibri" panose="020F0502020204030204" pitchFamily="34" charset="0"/>
                </a:rPr>
                <a:t> </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28" name="Rectangle 4436"/>
            <p:cNvSpPr/>
            <p:nvPr/>
          </p:nvSpPr>
          <p:spPr>
            <a:xfrm>
              <a:off x="3587771" y="3762765"/>
              <a:ext cx="2316565" cy="183961"/>
            </a:xfrm>
            <a:prstGeom prst="rect">
              <a:avLst/>
            </a:prstGeom>
            <a:ln>
              <a:noFill/>
            </a:ln>
          </p:spPr>
          <p:txBody>
            <a:bodyPr vert="horz" lIns="0" tIns="0" rIns="0" bIns="0" rtlCol="0">
              <a:noAutofit/>
            </a:bodyPr>
            <a:lstStyle/>
            <a:p>
              <a:pPr>
                <a:lnSpc>
                  <a:spcPct val="107000"/>
                </a:lnSpc>
                <a:spcAft>
                  <a:spcPts val="800"/>
                </a:spcAft>
              </a:pPr>
              <a:r>
                <a:rPr lang="ru-RU" sz="1200" dirty="0">
                  <a:effectLst/>
                  <a:latin typeface="Calibri" panose="020F0502020204030204" pitchFamily="34" charset="0"/>
                  <a:ea typeface="Times New Roman" panose="02020603050405020304" pitchFamily="18" charset="0"/>
                  <a:cs typeface="Calibri" panose="020F0502020204030204" pitchFamily="34" charset="0"/>
                </a:rPr>
                <a:t>для постоянного прожив</a:t>
              </a:r>
              <a:endParaRPr lang="ru-RU" sz="11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29" name="Rectangle 4437"/>
            <p:cNvSpPr/>
            <p:nvPr/>
          </p:nvSpPr>
          <p:spPr>
            <a:xfrm>
              <a:off x="5073828" y="3762485"/>
              <a:ext cx="156541" cy="183961"/>
            </a:xfrm>
            <a:prstGeom prst="rect">
              <a:avLst/>
            </a:prstGeom>
            <a:ln>
              <a:noFill/>
            </a:ln>
          </p:spPr>
          <p:txBody>
            <a:bodyPr vert="horz" lIns="0" tIns="0" rIns="0" bIns="0" rtlCol="0">
              <a:noAutofit/>
            </a:bodyPr>
            <a:lstStyle/>
            <a:p>
              <a:pPr>
                <a:lnSpc>
                  <a:spcPct val="107000"/>
                </a:lnSpc>
                <a:spcAft>
                  <a:spcPts val="800"/>
                </a:spcAft>
              </a:pPr>
              <a:r>
                <a:rPr lang="ru-RU" sz="1200" dirty="0">
                  <a:effectLst/>
                  <a:latin typeface="Calibri" panose="020F0502020204030204" pitchFamily="34" charset="0"/>
                  <a:ea typeface="Times New Roman" panose="02020603050405020304" pitchFamily="18" charset="0"/>
                  <a:cs typeface="Calibri" panose="020F0502020204030204" pitchFamily="34" charset="0"/>
                </a:rPr>
                <a:t>а-</a:t>
              </a:r>
              <a:endParaRPr lang="ru-RU" sz="11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30" name="Rectangle 4438"/>
            <p:cNvSpPr/>
            <p:nvPr/>
          </p:nvSpPr>
          <p:spPr>
            <a:xfrm>
              <a:off x="3291841" y="3936221"/>
              <a:ext cx="368296" cy="183961"/>
            </a:xfrm>
            <a:prstGeom prst="rect">
              <a:avLst/>
            </a:prstGeom>
            <a:ln>
              <a:noFill/>
            </a:ln>
          </p:spPr>
          <p:txBody>
            <a:bodyPr vert="horz" lIns="0" tIns="0" rIns="0" bIns="0" rtlCol="0">
              <a:noAutofit/>
            </a:bodyPr>
            <a:lstStyle/>
            <a:p>
              <a:pPr>
                <a:lnSpc>
                  <a:spcPct val="107000"/>
                </a:lnSpc>
                <a:spcAft>
                  <a:spcPts val="800"/>
                </a:spcAft>
              </a:pPr>
              <a:r>
                <a:rPr lang="ru-RU" sz="1200">
                  <a:effectLst/>
                  <a:latin typeface="Calibri" panose="020F0502020204030204" pitchFamily="34" charset="0"/>
                  <a:ea typeface="Times New Roman" panose="02020603050405020304" pitchFamily="18" charset="0"/>
                  <a:cs typeface="Calibri" panose="020F0502020204030204" pitchFamily="34" charset="0"/>
                </a:rPr>
                <a:t>ния;</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31" name="Rectangle 4439"/>
            <p:cNvSpPr/>
            <p:nvPr/>
          </p:nvSpPr>
          <p:spPr>
            <a:xfrm>
              <a:off x="3569209" y="3936221"/>
              <a:ext cx="50562" cy="183961"/>
            </a:xfrm>
            <a:prstGeom prst="rect">
              <a:avLst/>
            </a:prstGeom>
            <a:ln>
              <a:noFill/>
            </a:ln>
          </p:spPr>
          <p:txBody>
            <a:bodyPr vert="horz" lIns="0" tIns="0" rIns="0" bIns="0" rtlCol="0">
              <a:noAutofit/>
            </a:bodyPr>
            <a:lstStyle/>
            <a:p>
              <a:pPr>
                <a:lnSpc>
                  <a:spcPct val="107000"/>
                </a:lnSpc>
                <a:spcAft>
                  <a:spcPts val="800"/>
                </a:spcAft>
              </a:pPr>
              <a:r>
                <a:rPr lang="ru-RU" sz="1200">
                  <a:effectLst/>
                  <a:latin typeface="Calibri" panose="020F0502020204030204" pitchFamily="34" charset="0"/>
                  <a:ea typeface="Times New Roman" panose="02020603050405020304" pitchFamily="18" charset="0"/>
                  <a:cs typeface="Calibri" panose="020F0502020204030204" pitchFamily="34" charset="0"/>
                </a:rPr>
                <a:t> </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32" name="Rectangle 4440"/>
            <p:cNvSpPr/>
            <p:nvPr/>
          </p:nvSpPr>
          <p:spPr>
            <a:xfrm>
              <a:off x="3757672" y="4099560"/>
              <a:ext cx="2303823" cy="183961"/>
            </a:xfrm>
            <a:prstGeom prst="rect">
              <a:avLst/>
            </a:prstGeom>
            <a:ln>
              <a:noFill/>
            </a:ln>
          </p:spPr>
          <p:txBody>
            <a:bodyPr vert="horz" lIns="0" tIns="0" rIns="0" bIns="0" rtlCol="0">
              <a:noAutofit/>
            </a:bodyPr>
            <a:lstStyle/>
            <a:p>
              <a:pPr>
                <a:lnSpc>
                  <a:spcPct val="107000"/>
                </a:lnSpc>
                <a:spcAft>
                  <a:spcPts val="800"/>
                </a:spcAft>
              </a:pPr>
              <a:r>
                <a:rPr lang="ru-RU" sz="1200" dirty="0">
                  <a:effectLst/>
                  <a:latin typeface="Calibri" panose="020F0502020204030204" pitchFamily="34" charset="0"/>
                  <a:ea typeface="Times New Roman" panose="02020603050405020304" pitchFamily="18" charset="0"/>
                  <a:cs typeface="Calibri" panose="020F0502020204030204" pitchFamily="34" charset="0"/>
                </a:rPr>
                <a:t>передвижные щитовые д</a:t>
              </a:r>
              <a:endParaRPr lang="ru-RU" sz="11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33" name="Rectangle 4441"/>
            <p:cNvSpPr/>
            <p:nvPr/>
          </p:nvSpPr>
          <p:spPr>
            <a:xfrm>
              <a:off x="5294378" y="4109957"/>
              <a:ext cx="168676" cy="183961"/>
            </a:xfrm>
            <a:prstGeom prst="rect">
              <a:avLst/>
            </a:prstGeom>
            <a:ln>
              <a:noFill/>
            </a:ln>
          </p:spPr>
          <p:txBody>
            <a:bodyPr vert="horz" lIns="0" tIns="0" rIns="0" bIns="0" rtlCol="0">
              <a:noAutofit/>
            </a:bodyPr>
            <a:lstStyle/>
            <a:p>
              <a:pPr>
                <a:lnSpc>
                  <a:spcPct val="107000"/>
                </a:lnSpc>
                <a:spcAft>
                  <a:spcPts val="800"/>
                </a:spcAft>
              </a:pPr>
              <a:r>
                <a:rPr lang="ru-RU" sz="1200">
                  <a:effectLst/>
                  <a:latin typeface="Calibri" panose="020F0502020204030204" pitchFamily="34" charset="0"/>
                  <a:ea typeface="Times New Roman" panose="02020603050405020304" pitchFamily="18" charset="0"/>
                  <a:cs typeface="Calibri" panose="020F0502020204030204" pitchFamily="34" charset="0"/>
                </a:rPr>
                <a:t>о-</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34" name="Rectangle 4442"/>
            <p:cNvSpPr/>
            <p:nvPr/>
          </p:nvSpPr>
          <p:spPr>
            <a:xfrm>
              <a:off x="3291841" y="4286742"/>
              <a:ext cx="502185" cy="183961"/>
            </a:xfrm>
            <a:prstGeom prst="rect">
              <a:avLst/>
            </a:prstGeom>
            <a:ln>
              <a:noFill/>
            </a:ln>
          </p:spPr>
          <p:txBody>
            <a:bodyPr vert="horz" lIns="0" tIns="0" rIns="0" bIns="0" rtlCol="0">
              <a:noAutofit/>
            </a:bodyPr>
            <a:lstStyle/>
            <a:p>
              <a:pPr>
                <a:lnSpc>
                  <a:spcPct val="107000"/>
                </a:lnSpc>
                <a:spcAft>
                  <a:spcPts val="800"/>
                </a:spcAft>
              </a:pPr>
              <a:r>
                <a:rPr lang="ru-RU" sz="1200">
                  <a:effectLst/>
                  <a:latin typeface="Calibri" panose="020F0502020204030204" pitchFamily="34" charset="0"/>
                  <a:ea typeface="Times New Roman" panose="02020603050405020304" pitchFamily="18" charset="0"/>
                  <a:cs typeface="Calibri" panose="020F0502020204030204" pitchFamily="34" charset="0"/>
                </a:rPr>
                <a:t>мики;</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35" name="Rectangle 4443"/>
            <p:cNvSpPr/>
            <p:nvPr/>
          </p:nvSpPr>
          <p:spPr>
            <a:xfrm>
              <a:off x="3669793" y="4286742"/>
              <a:ext cx="50562" cy="183961"/>
            </a:xfrm>
            <a:prstGeom prst="rect">
              <a:avLst/>
            </a:prstGeom>
            <a:ln>
              <a:noFill/>
            </a:ln>
          </p:spPr>
          <p:txBody>
            <a:bodyPr vert="horz" lIns="0" tIns="0" rIns="0" bIns="0" rtlCol="0">
              <a:noAutofit/>
            </a:bodyPr>
            <a:lstStyle/>
            <a:p>
              <a:pPr>
                <a:lnSpc>
                  <a:spcPct val="107000"/>
                </a:lnSpc>
                <a:spcAft>
                  <a:spcPts val="800"/>
                </a:spcAft>
              </a:pPr>
              <a:r>
                <a:rPr lang="ru-RU" sz="1200">
                  <a:effectLst/>
                  <a:latin typeface="Calibri" panose="020F0502020204030204" pitchFamily="34" charset="0"/>
                  <a:ea typeface="Times New Roman" panose="02020603050405020304" pitchFamily="18" charset="0"/>
                  <a:cs typeface="Calibri" panose="020F0502020204030204" pitchFamily="34" charset="0"/>
                </a:rPr>
                <a:t> </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36" name="Rectangle 4444"/>
            <p:cNvSpPr/>
            <p:nvPr/>
          </p:nvSpPr>
          <p:spPr>
            <a:xfrm>
              <a:off x="3563114" y="4460478"/>
              <a:ext cx="1325340" cy="183961"/>
            </a:xfrm>
            <a:prstGeom prst="rect">
              <a:avLst/>
            </a:prstGeom>
            <a:ln>
              <a:noFill/>
            </a:ln>
          </p:spPr>
          <p:txBody>
            <a:bodyPr vert="horz" lIns="0" tIns="0" rIns="0" bIns="0" rtlCol="0">
              <a:noAutofit/>
            </a:bodyPr>
            <a:lstStyle/>
            <a:p>
              <a:pPr>
                <a:lnSpc>
                  <a:spcPct val="107000"/>
                </a:lnSpc>
                <a:spcAft>
                  <a:spcPts val="800"/>
                </a:spcAft>
              </a:pPr>
              <a:r>
                <a:rPr lang="ru-RU" sz="1200">
                  <a:effectLst/>
                  <a:latin typeface="Calibri" panose="020F0502020204030204" pitchFamily="34" charset="0"/>
                  <a:ea typeface="Times New Roman" panose="02020603050405020304" pitchFamily="18" charset="0"/>
                  <a:cs typeface="Calibri" panose="020F0502020204030204" pitchFamily="34" charset="0"/>
                </a:rPr>
                <a:t>плавучие дома;</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37" name="Rectangle 4445"/>
            <p:cNvSpPr/>
            <p:nvPr/>
          </p:nvSpPr>
          <p:spPr>
            <a:xfrm>
              <a:off x="4559810" y="4460478"/>
              <a:ext cx="50562" cy="183961"/>
            </a:xfrm>
            <a:prstGeom prst="rect">
              <a:avLst/>
            </a:prstGeom>
            <a:ln>
              <a:noFill/>
            </a:ln>
          </p:spPr>
          <p:txBody>
            <a:bodyPr vert="horz" lIns="0" tIns="0" rIns="0" bIns="0" rtlCol="0">
              <a:noAutofit/>
            </a:bodyPr>
            <a:lstStyle/>
            <a:p>
              <a:pPr>
                <a:lnSpc>
                  <a:spcPct val="107000"/>
                </a:lnSpc>
                <a:spcAft>
                  <a:spcPts val="800"/>
                </a:spcAft>
              </a:pPr>
              <a:r>
                <a:rPr lang="ru-RU" sz="1200">
                  <a:effectLst/>
                  <a:latin typeface="Calibri" panose="020F0502020204030204" pitchFamily="34" charset="0"/>
                  <a:ea typeface="Times New Roman" panose="02020603050405020304" pitchFamily="18" charset="0"/>
                  <a:cs typeface="Calibri" panose="020F0502020204030204" pitchFamily="34" charset="0"/>
                </a:rPr>
                <a:t> </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38" name="Rectangle 4446"/>
            <p:cNvSpPr/>
            <p:nvPr/>
          </p:nvSpPr>
          <p:spPr>
            <a:xfrm>
              <a:off x="3563114" y="4637262"/>
              <a:ext cx="2216856" cy="183961"/>
            </a:xfrm>
            <a:prstGeom prst="rect">
              <a:avLst/>
            </a:prstGeom>
            <a:ln>
              <a:noFill/>
            </a:ln>
          </p:spPr>
          <p:txBody>
            <a:bodyPr vert="horz" lIns="0" tIns="0" rIns="0" bIns="0" rtlCol="0">
              <a:noAutofit/>
            </a:bodyPr>
            <a:lstStyle/>
            <a:p>
              <a:pPr>
                <a:lnSpc>
                  <a:spcPct val="107000"/>
                </a:lnSpc>
                <a:spcAft>
                  <a:spcPts val="800"/>
                </a:spcAft>
              </a:pPr>
              <a:r>
                <a:rPr lang="ru-RU" sz="1200">
                  <a:effectLst/>
                  <a:latin typeface="Calibri" panose="020F0502020204030204" pitchFamily="34" charset="0"/>
                  <a:ea typeface="Times New Roman" panose="02020603050405020304" pitchFamily="18" charset="0"/>
                  <a:cs typeface="Calibri" panose="020F0502020204030204" pitchFamily="34" charset="0"/>
                </a:rPr>
                <a:t>исторические памятники;</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39" name="Rectangle 4447"/>
            <p:cNvSpPr/>
            <p:nvPr/>
          </p:nvSpPr>
          <p:spPr>
            <a:xfrm>
              <a:off x="5230369" y="4637262"/>
              <a:ext cx="50562" cy="183961"/>
            </a:xfrm>
            <a:prstGeom prst="rect">
              <a:avLst/>
            </a:prstGeom>
            <a:ln>
              <a:noFill/>
            </a:ln>
          </p:spPr>
          <p:txBody>
            <a:bodyPr vert="horz" lIns="0" tIns="0" rIns="0" bIns="0" rtlCol="0">
              <a:noAutofit/>
            </a:bodyPr>
            <a:lstStyle/>
            <a:p>
              <a:pPr>
                <a:lnSpc>
                  <a:spcPct val="107000"/>
                </a:lnSpc>
                <a:spcAft>
                  <a:spcPts val="800"/>
                </a:spcAft>
              </a:pPr>
              <a:r>
                <a:rPr lang="ru-RU" sz="1200">
                  <a:effectLst/>
                  <a:latin typeface="Calibri" panose="020F0502020204030204" pitchFamily="34" charset="0"/>
                  <a:ea typeface="Times New Roman" panose="02020603050405020304" pitchFamily="18" charset="0"/>
                  <a:cs typeface="Calibri" panose="020F0502020204030204" pitchFamily="34" charset="0"/>
                </a:rPr>
                <a:t> </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40" name="Rectangle 4448"/>
            <p:cNvSpPr/>
            <p:nvPr/>
          </p:nvSpPr>
          <p:spPr>
            <a:xfrm>
              <a:off x="3757672" y="4816215"/>
              <a:ext cx="2316363" cy="180703"/>
            </a:xfrm>
            <a:prstGeom prst="rect">
              <a:avLst/>
            </a:prstGeom>
            <a:ln>
              <a:noFill/>
            </a:ln>
          </p:spPr>
          <p:txBody>
            <a:bodyPr vert="horz" lIns="0" tIns="0" rIns="0" bIns="0" rtlCol="0">
              <a:noAutofit/>
            </a:bodyPr>
            <a:lstStyle/>
            <a:p>
              <a:pPr>
                <a:lnSpc>
                  <a:spcPct val="107000"/>
                </a:lnSpc>
                <a:spcAft>
                  <a:spcPts val="800"/>
                </a:spcAft>
              </a:pPr>
              <a:r>
                <a:rPr lang="ru-RU" sz="1200" b="1" i="1">
                  <a:effectLst/>
                  <a:latin typeface="Calibri" panose="020F0502020204030204" pitchFamily="34" charset="0"/>
                  <a:ea typeface="Times New Roman" panose="02020603050405020304" pitchFamily="18" charset="0"/>
                  <a:cs typeface="Calibri" panose="020F0502020204030204" pitchFamily="34" charset="0"/>
                </a:rPr>
                <a:t>по материалу изготовл</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41" name="Rectangle 4449"/>
            <p:cNvSpPr/>
            <p:nvPr/>
          </p:nvSpPr>
          <p:spPr>
            <a:xfrm>
              <a:off x="5255650" y="4793130"/>
              <a:ext cx="156541" cy="180703"/>
            </a:xfrm>
            <a:prstGeom prst="rect">
              <a:avLst/>
            </a:prstGeom>
            <a:ln>
              <a:noFill/>
            </a:ln>
          </p:spPr>
          <p:txBody>
            <a:bodyPr vert="horz" lIns="0" tIns="0" rIns="0" bIns="0" rtlCol="0">
              <a:noAutofit/>
            </a:bodyPr>
            <a:lstStyle/>
            <a:p>
              <a:pPr>
                <a:lnSpc>
                  <a:spcPct val="107000"/>
                </a:lnSpc>
                <a:spcAft>
                  <a:spcPts val="800"/>
                </a:spcAft>
              </a:pPr>
              <a:r>
                <a:rPr lang="ru-RU" sz="1200" b="1" i="1" dirty="0">
                  <a:effectLst/>
                  <a:latin typeface="Calibri" panose="020F0502020204030204" pitchFamily="34" charset="0"/>
                  <a:ea typeface="Times New Roman" panose="02020603050405020304" pitchFamily="18" charset="0"/>
                  <a:cs typeface="Calibri" panose="020F0502020204030204" pitchFamily="34" charset="0"/>
                </a:rPr>
                <a:t>е-</a:t>
              </a:r>
              <a:endParaRPr lang="ru-RU" sz="11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42" name="Rectangle 4450"/>
            <p:cNvSpPr/>
            <p:nvPr/>
          </p:nvSpPr>
          <p:spPr>
            <a:xfrm>
              <a:off x="3291841" y="4990232"/>
              <a:ext cx="447780" cy="180703"/>
            </a:xfrm>
            <a:prstGeom prst="rect">
              <a:avLst/>
            </a:prstGeom>
            <a:ln>
              <a:noFill/>
            </a:ln>
          </p:spPr>
          <p:txBody>
            <a:bodyPr vert="horz" lIns="0" tIns="0" rIns="0" bIns="0" rtlCol="0">
              <a:noAutofit/>
            </a:bodyPr>
            <a:lstStyle/>
            <a:p>
              <a:pPr>
                <a:lnSpc>
                  <a:spcPct val="107000"/>
                </a:lnSpc>
                <a:spcAft>
                  <a:spcPts val="800"/>
                </a:spcAft>
              </a:pPr>
              <a:r>
                <a:rPr lang="ru-RU" sz="1200" b="1" i="1">
                  <a:effectLst/>
                  <a:latin typeface="Calibri" panose="020F0502020204030204" pitchFamily="34" charset="0"/>
                  <a:ea typeface="Times New Roman" panose="02020603050405020304" pitchFamily="18" charset="0"/>
                  <a:cs typeface="Calibri" panose="020F0502020204030204" pitchFamily="34" charset="0"/>
                </a:rPr>
                <a:t>ния: </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43" name="Rectangle 4451"/>
            <p:cNvSpPr/>
            <p:nvPr/>
          </p:nvSpPr>
          <p:spPr>
            <a:xfrm>
              <a:off x="3630169" y="4990232"/>
              <a:ext cx="50562" cy="180703"/>
            </a:xfrm>
            <a:prstGeom prst="rect">
              <a:avLst/>
            </a:prstGeom>
            <a:ln>
              <a:noFill/>
            </a:ln>
          </p:spPr>
          <p:txBody>
            <a:bodyPr vert="horz" lIns="0" tIns="0" rIns="0" bIns="0" rtlCol="0">
              <a:noAutofit/>
            </a:bodyPr>
            <a:lstStyle/>
            <a:p>
              <a:pPr>
                <a:lnSpc>
                  <a:spcPct val="107000"/>
                </a:lnSpc>
                <a:spcAft>
                  <a:spcPts val="800"/>
                </a:spcAft>
              </a:pPr>
              <a:r>
                <a:rPr lang="ru-RU" sz="1200" b="1" i="1">
                  <a:effectLst/>
                  <a:latin typeface="Calibri" panose="020F0502020204030204" pitchFamily="34" charset="0"/>
                  <a:ea typeface="Times New Roman" panose="02020603050405020304" pitchFamily="18" charset="0"/>
                  <a:cs typeface="Calibri" panose="020F0502020204030204" pitchFamily="34" charset="0"/>
                </a:rPr>
                <a:t> </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44" name="Rectangle 4452"/>
            <p:cNvSpPr/>
            <p:nvPr/>
          </p:nvSpPr>
          <p:spPr>
            <a:xfrm>
              <a:off x="3563114" y="5161518"/>
              <a:ext cx="2196833" cy="183962"/>
            </a:xfrm>
            <a:prstGeom prst="rect">
              <a:avLst/>
            </a:prstGeom>
            <a:ln>
              <a:noFill/>
            </a:ln>
          </p:spPr>
          <p:txBody>
            <a:bodyPr vert="horz" lIns="0" tIns="0" rIns="0" bIns="0" rtlCol="0">
              <a:noAutofit/>
            </a:bodyPr>
            <a:lstStyle/>
            <a:p>
              <a:pPr>
                <a:lnSpc>
                  <a:spcPct val="107000"/>
                </a:lnSpc>
                <a:spcAft>
                  <a:spcPts val="800"/>
                </a:spcAft>
              </a:pPr>
              <a:r>
                <a:rPr lang="ru-RU" sz="1200">
                  <a:effectLst/>
                  <a:latin typeface="Calibri" panose="020F0502020204030204" pitchFamily="34" charset="0"/>
                  <a:ea typeface="Times New Roman" panose="02020603050405020304" pitchFamily="18" charset="0"/>
                  <a:cs typeface="Calibri" panose="020F0502020204030204" pitchFamily="34" charset="0"/>
                </a:rPr>
                <a:t>кирпичные; монолитные;</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45" name="Rectangle 4453"/>
            <p:cNvSpPr/>
            <p:nvPr/>
          </p:nvSpPr>
          <p:spPr>
            <a:xfrm>
              <a:off x="5215129" y="5161518"/>
              <a:ext cx="50562" cy="183962"/>
            </a:xfrm>
            <a:prstGeom prst="rect">
              <a:avLst/>
            </a:prstGeom>
            <a:ln>
              <a:noFill/>
            </a:ln>
          </p:spPr>
          <p:txBody>
            <a:bodyPr vert="horz" lIns="0" tIns="0" rIns="0" bIns="0" rtlCol="0">
              <a:noAutofit/>
            </a:bodyPr>
            <a:lstStyle/>
            <a:p>
              <a:pPr>
                <a:lnSpc>
                  <a:spcPct val="107000"/>
                </a:lnSpc>
                <a:spcAft>
                  <a:spcPts val="800"/>
                </a:spcAft>
              </a:pPr>
              <a:r>
                <a:rPr lang="ru-RU" sz="1200">
                  <a:effectLst/>
                  <a:latin typeface="Calibri" panose="020F0502020204030204" pitchFamily="34" charset="0"/>
                  <a:ea typeface="Times New Roman" panose="02020603050405020304" pitchFamily="18" charset="0"/>
                  <a:cs typeface="Calibri" panose="020F0502020204030204" pitchFamily="34" charset="0"/>
                </a:rPr>
                <a:t> </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46" name="Rectangle 4454"/>
            <p:cNvSpPr/>
            <p:nvPr/>
          </p:nvSpPr>
          <p:spPr>
            <a:xfrm>
              <a:off x="3563114" y="5335254"/>
              <a:ext cx="2107439" cy="183961"/>
            </a:xfrm>
            <a:prstGeom prst="rect">
              <a:avLst/>
            </a:prstGeom>
            <a:ln>
              <a:noFill/>
            </a:ln>
          </p:spPr>
          <p:txBody>
            <a:bodyPr vert="horz" lIns="0" tIns="0" rIns="0" bIns="0" rtlCol="0">
              <a:noAutofit/>
            </a:bodyPr>
            <a:lstStyle/>
            <a:p>
              <a:pPr>
                <a:lnSpc>
                  <a:spcPct val="107000"/>
                </a:lnSpc>
                <a:spcAft>
                  <a:spcPts val="800"/>
                </a:spcAft>
              </a:pPr>
              <a:r>
                <a:rPr lang="ru-RU" sz="1200">
                  <a:effectLst/>
                  <a:latin typeface="Calibri" panose="020F0502020204030204" pitchFamily="34" charset="0"/>
                  <a:ea typeface="Times New Roman" panose="02020603050405020304" pitchFamily="18" charset="0"/>
                  <a:cs typeface="Calibri" panose="020F0502020204030204" pitchFamily="34" charset="0"/>
                </a:rPr>
                <a:t>панельные; деревянные;</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47" name="Rectangle 4455"/>
            <p:cNvSpPr/>
            <p:nvPr/>
          </p:nvSpPr>
          <p:spPr>
            <a:xfrm>
              <a:off x="5148074" y="5335254"/>
              <a:ext cx="50562" cy="183961"/>
            </a:xfrm>
            <a:prstGeom prst="rect">
              <a:avLst/>
            </a:prstGeom>
            <a:ln>
              <a:noFill/>
            </a:ln>
          </p:spPr>
          <p:txBody>
            <a:bodyPr vert="horz" lIns="0" tIns="0" rIns="0" bIns="0" rtlCol="0">
              <a:noAutofit/>
            </a:bodyPr>
            <a:lstStyle/>
            <a:p>
              <a:pPr>
                <a:lnSpc>
                  <a:spcPct val="107000"/>
                </a:lnSpc>
                <a:spcAft>
                  <a:spcPts val="800"/>
                </a:spcAft>
              </a:pPr>
              <a:r>
                <a:rPr lang="ru-RU" sz="1200">
                  <a:effectLst/>
                  <a:latin typeface="Calibri" panose="020F0502020204030204" pitchFamily="34" charset="0"/>
                  <a:ea typeface="Times New Roman" panose="02020603050405020304" pitchFamily="18" charset="0"/>
                  <a:cs typeface="Calibri" panose="020F0502020204030204" pitchFamily="34" charset="0"/>
                </a:rPr>
                <a:t> </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48" name="Rectangle 4456"/>
            <p:cNvSpPr/>
            <p:nvPr/>
          </p:nvSpPr>
          <p:spPr>
            <a:xfrm>
              <a:off x="3563114" y="5515085"/>
              <a:ext cx="1554084" cy="183962"/>
            </a:xfrm>
            <a:prstGeom prst="rect">
              <a:avLst/>
            </a:prstGeom>
            <a:ln>
              <a:noFill/>
            </a:ln>
          </p:spPr>
          <p:txBody>
            <a:bodyPr vert="horz" lIns="0" tIns="0" rIns="0" bIns="0" rtlCol="0">
              <a:noAutofit/>
            </a:bodyPr>
            <a:lstStyle/>
            <a:p>
              <a:pPr>
                <a:lnSpc>
                  <a:spcPct val="107000"/>
                </a:lnSpc>
                <a:spcAft>
                  <a:spcPts val="800"/>
                </a:spcAft>
              </a:pPr>
              <a:r>
                <a:rPr lang="ru-RU" sz="1200">
                  <a:effectLst/>
                  <a:latin typeface="Calibri" panose="020F0502020204030204" pitchFamily="34" charset="0"/>
                  <a:ea typeface="Times New Roman" panose="02020603050405020304" pitchFamily="18" charset="0"/>
                  <a:cs typeface="Calibri" panose="020F0502020204030204" pitchFamily="34" charset="0"/>
                </a:rPr>
                <a:t>смешанного типа </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49" name="Rectangle 4457"/>
            <p:cNvSpPr/>
            <p:nvPr/>
          </p:nvSpPr>
          <p:spPr>
            <a:xfrm>
              <a:off x="4733545" y="5515085"/>
              <a:ext cx="50562" cy="183962"/>
            </a:xfrm>
            <a:prstGeom prst="rect">
              <a:avLst/>
            </a:prstGeom>
            <a:ln>
              <a:noFill/>
            </a:ln>
          </p:spPr>
          <p:txBody>
            <a:bodyPr vert="horz" lIns="0" tIns="0" rIns="0" bIns="0" rtlCol="0">
              <a:noAutofit/>
            </a:bodyPr>
            <a:lstStyle/>
            <a:p>
              <a:pPr>
                <a:lnSpc>
                  <a:spcPct val="107000"/>
                </a:lnSpc>
                <a:spcAft>
                  <a:spcPts val="800"/>
                </a:spcAft>
              </a:pPr>
              <a:r>
                <a:rPr lang="ru-RU" sz="1200">
                  <a:effectLst/>
                  <a:latin typeface="Calibri" panose="020F0502020204030204" pitchFamily="34" charset="0"/>
                  <a:ea typeface="Times New Roman" panose="02020603050405020304" pitchFamily="18" charset="0"/>
                  <a:cs typeface="Calibri" panose="020F0502020204030204" pitchFamily="34" charset="0"/>
                </a:rPr>
                <a:t> </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50" name="Shape 4459"/>
            <p:cNvSpPr/>
            <p:nvPr/>
          </p:nvSpPr>
          <p:spPr>
            <a:xfrm>
              <a:off x="3904490" y="475488"/>
              <a:ext cx="701040" cy="316992"/>
            </a:xfrm>
            <a:custGeom>
              <a:avLst/>
              <a:gdLst/>
              <a:ahLst/>
              <a:cxnLst/>
              <a:rect l="0" t="0" r="0" b="0"/>
              <a:pathLst>
                <a:path w="701040" h="316992">
                  <a:moveTo>
                    <a:pt x="661416" y="0"/>
                  </a:moveTo>
                  <a:cubicBezTo>
                    <a:pt x="682752" y="18288"/>
                    <a:pt x="691896" y="39624"/>
                    <a:pt x="694944" y="60960"/>
                  </a:cubicBezTo>
                  <a:cubicBezTo>
                    <a:pt x="701040" y="179832"/>
                    <a:pt x="393192" y="295656"/>
                    <a:pt x="6096" y="316992"/>
                  </a:cubicBezTo>
                  <a:lnTo>
                    <a:pt x="0" y="192024"/>
                  </a:lnTo>
                  <a:cubicBezTo>
                    <a:pt x="307848" y="173736"/>
                    <a:pt x="576072" y="97536"/>
                    <a:pt x="661416" y="0"/>
                  </a:cubicBezTo>
                  <a:close/>
                </a:path>
              </a:pathLst>
            </a:custGeom>
            <a:ln w="0" cap="flat">
              <a:miter lim="127000"/>
            </a:ln>
          </p:spPr>
          <p:style>
            <a:lnRef idx="0">
              <a:srgbClr val="000000">
                <a:alpha val="0"/>
              </a:srgbClr>
            </a:lnRef>
            <a:fillRef idx="1">
              <a:srgbClr val="CDCDCD"/>
            </a:fillRef>
            <a:effectRef idx="0">
              <a:scrgbClr r="0" g="0" b="0"/>
            </a:effectRef>
            <a:fontRef idx="none"/>
          </p:style>
          <p:txBody>
            <a:bodyPr/>
            <a:lstStyle/>
            <a:p>
              <a:endParaRPr lang="ru-RU"/>
            </a:p>
          </p:txBody>
        </p:sp>
        <p:sp>
          <p:nvSpPr>
            <p:cNvPr id="151" name="Shape 4460"/>
            <p:cNvSpPr/>
            <p:nvPr/>
          </p:nvSpPr>
          <p:spPr>
            <a:xfrm>
              <a:off x="3883153" y="170688"/>
              <a:ext cx="722376" cy="621792"/>
            </a:xfrm>
            <a:custGeom>
              <a:avLst/>
              <a:gdLst/>
              <a:ahLst/>
              <a:cxnLst/>
              <a:rect l="0" t="0" r="0" b="0"/>
              <a:pathLst>
                <a:path w="722376" h="621792">
                  <a:moveTo>
                    <a:pt x="27432" y="621792"/>
                  </a:moveTo>
                  <a:cubicBezTo>
                    <a:pt x="414528" y="600456"/>
                    <a:pt x="722376" y="484632"/>
                    <a:pt x="716280" y="365760"/>
                  </a:cubicBezTo>
                  <a:lnTo>
                    <a:pt x="707136" y="240792"/>
                  </a:lnTo>
                  <a:cubicBezTo>
                    <a:pt x="701040" y="146304"/>
                    <a:pt x="512064" y="76200"/>
                    <a:pt x="228600" y="60960"/>
                  </a:cubicBezTo>
                  <a:lnTo>
                    <a:pt x="225552" y="0"/>
                  </a:lnTo>
                  <a:lnTo>
                    <a:pt x="0" y="124968"/>
                  </a:lnTo>
                  <a:lnTo>
                    <a:pt x="240792" y="249936"/>
                  </a:lnTo>
                  <a:lnTo>
                    <a:pt x="237744" y="185928"/>
                  </a:lnTo>
                  <a:cubicBezTo>
                    <a:pt x="448056" y="198120"/>
                    <a:pt x="612648" y="240792"/>
                    <a:pt x="682752" y="304800"/>
                  </a:cubicBezTo>
                  <a:lnTo>
                    <a:pt x="682752" y="304800"/>
                  </a:lnTo>
                  <a:cubicBezTo>
                    <a:pt x="597408" y="402336"/>
                    <a:pt x="329184" y="478536"/>
                    <a:pt x="21336" y="496824"/>
                  </a:cubicBezTo>
                  <a:close/>
                </a:path>
              </a:pathLst>
            </a:custGeom>
            <a:ln w="27431" cap="flat">
              <a:miter lim="101600"/>
            </a:ln>
          </p:spPr>
          <p:style>
            <a:lnRef idx="1">
              <a:srgbClr val="000000"/>
            </a:lnRef>
            <a:fillRef idx="0">
              <a:srgbClr val="000000">
                <a:alpha val="0"/>
              </a:srgbClr>
            </a:fillRef>
            <a:effectRef idx="0">
              <a:scrgbClr r="0" g="0" b="0"/>
            </a:effectRef>
            <a:fontRef idx="none"/>
          </p:style>
          <p:txBody>
            <a:bodyPr/>
            <a:lstStyle/>
            <a:p>
              <a:endParaRPr lang="ru-RU"/>
            </a:p>
          </p:txBody>
        </p:sp>
        <p:sp>
          <p:nvSpPr>
            <p:cNvPr id="152" name="Shape 4461"/>
            <p:cNvSpPr/>
            <p:nvPr/>
          </p:nvSpPr>
          <p:spPr>
            <a:xfrm>
              <a:off x="4565905" y="475488"/>
              <a:ext cx="33528" cy="60960"/>
            </a:xfrm>
            <a:custGeom>
              <a:avLst/>
              <a:gdLst/>
              <a:ahLst/>
              <a:cxnLst/>
              <a:rect l="0" t="0" r="0" b="0"/>
              <a:pathLst>
                <a:path w="33528" h="60960">
                  <a:moveTo>
                    <a:pt x="33528" y="60960"/>
                  </a:moveTo>
                  <a:cubicBezTo>
                    <a:pt x="30480" y="39624"/>
                    <a:pt x="21336" y="18288"/>
                    <a:pt x="0" y="0"/>
                  </a:cubicBezTo>
                </a:path>
              </a:pathLst>
            </a:custGeom>
            <a:ln w="27431" cap="flat">
              <a:miter lim="101600"/>
            </a:ln>
          </p:spPr>
          <p:style>
            <a:lnRef idx="1">
              <a:srgbClr val="000000"/>
            </a:lnRef>
            <a:fillRef idx="0">
              <a:srgbClr val="000000">
                <a:alpha val="0"/>
              </a:srgbClr>
            </a:fillRef>
            <a:effectRef idx="0">
              <a:scrgbClr r="0" g="0" b="0"/>
            </a:effectRef>
            <a:fontRef idx="none"/>
          </p:style>
          <p:txBody>
            <a:bodyPr/>
            <a:lstStyle/>
            <a:p>
              <a:endParaRPr lang="ru-RU"/>
            </a:p>
          </p:txBody>
        </p:sp>
        <p:sp>
          <p:nvSpPr>
            <p:cNvPr id="153" name="Shape 4462"/>
            <p:cNvSpPr/>
            <p:nvPr/>
          </p:nvSpPr>
          <p:spPr>
            <a:xfrm>
              <a:off x="923545" y="149352"/>
              <a:ext cx="746760" cy="524256"/>
            </a:xfrm>
            <a:custGeom>
              <a:avLst/>
              <a:gdLst/>
              <a:ahLst/>
              <a:cxnLst/>
              <a:rect l="0" t="0" r="0" b="0"/>
              <a:pathLst>
                <a:path w="746760" h="524256">
                  <a:moveTo>
                    <a:pt x="746760" y="0"/>
                  </a:moveTo>
                  <a:lnTo>
                    <a:pt x="746760" y="106680"/>
                  </a:lnTo>
                  <a:cubicBezTo>
                    <a:pt x="417576" y="106680"/>
                    <a:pt x="124968" y="161544"/>
                    <a:pt x="30480" y="240792"/>
                  </a:cubicBezTo>
                  <a:cubicBezTo>
                    <a:pt x="100584" y="298703"/>
                    <a:pt x="274320" y="344424"/>
                    <a:pt x="499872" y="362712"/>
                  </a:cubicBezTo>
                  <a:lnTo>
                    <a:pt x="499872" y="310896"/>
                  </a:lnTo>
                  <a:lnTo>
                    <a:pt x="746760" y="426720"/>
                  </a:lnTo>
                  <a:lnTo>
                    <a:pt x="499872" y="524256"/>
                  </a:lnTo>
                  <a:lnTo>
                    <a:pt x="499872" y="469392"/>
                  </a:lnTo>
                  <a:cubicBezTo>
                    <a:pt x="201168" y="441960"/>
                    <a:pt x="0" y="371856"/>
                    <a:pt x="0" y="295656"/>
                  </a:cubicBezTo>
                  <a:lnTo>
                    <a:pt x="0" y="188976"/>
                  </a:lnTo>
                  <a:cubicBezTo>
                    <a:pt x="0" y="85344"/>
                    <a:pt x="335280" y="0"/>
                    <a:pt x="746760"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ru-RU"/>
            </a:p>
          </p:txBody>
        </p:sp>
        <p:sp>
          <p:nvSpPr>
            <p:cNvPr id="154" name="Shape 4463"/>
            <p:cNvSpPr/>
            <p:nvPr/>
          </p:nvSpPr>
          <p:spPr>
            <a:xfrm>
              <a:off x="923545" y="149352"/>
              <a:ext cx="746760" cy="295656"/>
            </a:xfrm>
            <a:custGeom>
              <a:avLst/>
              <a:gdLst/>
              <a:ahLst/>
              <a:cxnLst/>
              <a:rect l="0" t="0" r="0" b="0"/>
              <a:pathLst>
                <a:path w="746760" h="295656">
                  <a:moveTo>
                    <a:pt x="746760" y="0"/>
                  </a:moveTo>
                  <a:lnTo>
                    <a:pt x="746760" y="106680"/>
                  </a:lnTo>
                  <a:cubicBezTo>
                    <a:pt x="335280" y="106680"/>
                    <a:pt x="0" y="192024"/>
                    <a:pt x="0" y="295656"/>
                  </a:cubicBezTo>
                  <a:lnTo>
                    <a:pt x="0" y="188976"/>
                  </a:lnTo>
                  <a:cubicBezTo>
                    <a:pt x="0" y="85344"/>
                    <a:pt x="335280" y="0"/>
                    <a:pt x="746760" y="0"/>
                  </a:cubicBezTo>
                  <a:close/>
                </a:path>
              </a:pathLst>
            </a:custGeom>
            <a:ln w="0" cap="flat">
              <a:miter lim="127000"/>
            </a:ln>
          </p:spPr>
          <p:style>
            <a:lnRef idx="0">
              <a:srgbClr val="000000">
                <a:alpha val="0"/>
              </a:srgbClr>
            </a:lnRef>
            <a:fillRef idx="1">
              <a:srgbClr val="CDCDCD"/>
            </a:fillRef>
            <a:effectRef idx="0">
              <a:scrgbClr r="0" g="0" b="0"/>
            </a:effectRef>
            <a:fontRef idx="none"/>
          </p:style>
          <p:txBody>
            <a:bodyPr/>
            <a:lstStyle/>
            <a:p>
              <a:endParaRPr lang="ru-RU"/>
            </a:p>
          </p:txBody>
        </p:sp>
        <p:sp>
          <p:nvSpPr>
            <p:cNvPr id="155" name="Shape 4464"/>
            <p:cNvSpPr/>
            <p:nvPr/>
          </p:nvSpPr>
          <p:spPr>
            <a:xfrm>
              <a:off x="923545" y="149352"/>
              <a:ext cx="746760" cy="524256"/>
            </a:xfrm>
            <a:custGeom>
              <a:avLst/>
              <a:gdLst/>
              <a:ahLst/>
              <a:cxnLst/>
              <a:rect l="0" t="0" r="0" b="0"/>
              <a:pathLst>
                <a:path w="746760" h="524256">
                  <a:moveTo>
                    <a:pt x="746760" y="0"/>
                  </a:moveTo>
                  <a:cubicBezTo>
                    <a:pt x="335280" y="0"/>
                    <a:pt x="0" y="85344"/>
                    <a:pt x="0" y="188976"/>
                  </a:cubicBezTo>
                  <a:lnTo>
                    <a:pt x="0" y="295656"/>
                  </a:lnTo>
                  <a:cubicBezTo>
                    <a:pt x="0" y="371856"/>
                    <a:pt x="201168" y="441960"/>
                    <a:pt x="499872" y="469392"/>
                  </a:cubicBezTo>
                  <a:lnTo>
                    <a:pt x="499872" y="524256"/>
                  </a:lnTo>
                  <a:lnTo>
                    <a:pt x="746760" y="426720"/>
                  </a:lnTo>
                  <a:lnTo>
                    <a:pt x="499872" y="310896"/>
                  </a:lnTo>
                  <a:lnTo>
                    <a:pt x="499872" y="362712"/>
                  </a:lnTo>
                  <a:cubicBezTo>
                    <a:pt x="274320" y="344424"/>
                    <a:pt x="100584" y="298703"/>
                    <a:pt x="30480" y="240792"/>
                  </a:cubicBezTo>
                  <a:lnTo>
                    <a:pt x="30480" y="240792"/>
                  </a:lnTo>
                  <a:cubicBezTo>
                    <a:pt x="124968" y="161544"/>
                    <a:pt x="417576" y="106680"/>
                    <a:pt x="746760" y="106680"/>
                  </a:cubicBezTo>
                  <a:close/>
                </a:path>
              </a:pathLst>
            </a:custGeom>
            <a:ln w="9143" cap="rnd">
              <a:round/>
            </a:ln>
          </p:spPr>
          <p:style>
            <a:lnRef idx="1">
              <a:srgbClr val="000000"/>
            </a:lnRef>
            <a:fillRef idx="0">
              <a:srgbClr val="000000">
                <a:alpha val="0"/>
              </a:srgbClr>
            </a:fillRef>
            <a:effectRef idx="0">
              <a:scrgbClr r="0" g="0" b="0"/>
            </a:effectRef>
            <a:fontRef idx="none"/>
          </p:style>
          <p:txBody>
            <a:bodyPr/>
            <a:lstStyle/>
            <a:p>
              <a:endParaRPr lang="ru-RU"/>
            </a:p>
          </p:txBody>
        </p:sp>
        <p:sp>
          <p:nvSpPr>
            <p:cNvPr id="156" name="Shape 4465"/>
            <p:cNvSpPr/>
            <p:nvPr/>
          </p:nvSpPr>
          <p:spPr>
            <a:xfrm>
              <a:off x="923545" y="390144"/>
              <a:ext cx="30480" cy="54864"/>
            </a:xfrm>
            <a:custGeom>
              <a:avLst/>
              <a:gdLst/>
              <a:ahLst/>
              <a:cxnLst/>
              <a:rect l="0" t="0" r="0" b="0"/>
              <a:pathLst>
                <a:path w="30480" h="54864">
                  <a:moveTo>
                    <a:pt x="0" y="54864"/>
                  </a:moveTo>
                  <a:cubicBezTo>
                    <a:pt x="0" y="36576"/>
                    <a:pt x="12192" y="18288"/>
                    <a:pt x="30480" y="0"/>
                  </a:cubicBezTo>
                </a:path>
              </a:pathLst>
            </a:custGeom>
            <a:ln w="9143" cap="rnd">
              <a:round/>
            </a:ln>
          </p:spPr>
          <p:style>
            <a:lnRef idx="1">
              <a:srgbClr val="000000"/>
            </a:lnRef>
            <a:fillRef idx="0">
              <a:srgbClr val="000000">
                <a:alpha val="0"/>
              </a:srgbClr>
            </a:fillRef>
            <a:effectRef idx="0">
              <a:scrgbClr r="0" g="0" b="0"/>
            </a:effectRef>
            <a:fontRef idx="none"/>
          </p:style>
          <p:txBody>
            <a:bodyPr/>
            <a:lstStyle/>
            <a:p>
              <a:endParaRPr lang="ru-RU"/>
            </a:p>
          </p:txBody>
        </p:sp>
        <p:sp>
          <p:nvSpPr>
            <p:cNvPr id="157" name="Shape 4466"/>
            <p:cNvSpPr/>
            <p:nvPr/>
          </p:nvSpPr>
          <p:spPr>
            <a:xfrm>
              <a:off x="2554225" y="1661160"/>
              <a:ext cx="313944" cy="76200"/>
            </a:xfrm>
            <a:custGeom>
              <a:avLst/>
              <a:gdLst/>
              <a:ahLst/>
              <a:cxnLst/>
              <a:rect l="0" t="0" r="0" b="0"/>
              <a:pathLst>
                <a:path w="313944" h="76200">
                  <a:moveTo>
                    <a:pt x="76200" y="0"/>
                  </a:moveTo>
                  <a:lnTo>
                    <a:pt x="76200" y="30480"/>
                  </a:lnTo>
                  <a:lnTo>
                    <a:pt x="307848" y="30480"/>
                  </a:lnTo>
                  <a:lnTo>
                    <a:pt x="313944" y="36576"/>
                  </a:lnTo>
                  <a:lnTo>
                    <a:pt x="307848" y="42672"/>
                  </a:lnTo>
                  <a:lnTo>
                    <a:pt x="76200" y="42672"/>
                  </a:lnTo>
                  <a:lnTo>
                    <a:pt x="76200" y="76200"/>
                  </a:lnTo>
                  <a:lnTo>
                    <a:pt x="0" y="36576"/>
                  </a:lnTo>
                  <a:lnTo>
                    <a:pt x="7620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ru-RU"/>
            </a:p>
          </p:txBody>
        </p:sp>
        <p:sp>
          <p:nvSpPr>
            <p:cNvPr id="158" name="Shape 4467"/>
            <p:cNvSpPr/>
            <p:nvPr/>
          </p:nvSpPr>
          <p:spPr>
            <a:xfrm>
              <a:off x="2511553" y="3276600"/>
              <a:ext cx="670560" cy="76200"/>
            </a:xfrm>
            <a:custGeom>
              <a:avLst/>
              <a:gdLst/>
              <a:ahLst/>
              <a:cxnLst/>
              <a:rect l="0" t="0" r="0" b="0"/>
              <a:pathLst>
                <a:path w="670560" h="76200">
                  <a:moveTo>
                    <a:pt x="76200" y="0"/>
                  </a:moveTo>
                  <a:lnTo>
                    <a:pt x="76200" y="30480"/>
                  </a:lnTo>
                  <a:lnTo>
                    <a:pt x="594360" y="30480"/>
                  </a:lnTo>
                  <a:lnTo>
                    <a:pt x="594360" y="0"/>
                  </a:lnTo>
                  <a:lnTo>
                    <a:pt x="670560" y="36576"/>
                  </a:lnTo>
                  <a:lnTo>
                    <a:pt x="594360" y="76200"/>
                  </a:lnTo>
                  <a:lnTo>
                    <a:pt x="594360" y="42672"/>
                  </a:lnTo>
                  <a:lnTo>
                    <a:pt x="76200" y="42672"/>
                  </a:lnTo>
                  <a:lnTo>
                    <a:pt x="76200" y="76200"/>
                  </a:lnTo>
                  <a:lnTo>
                    <a:pt x="0" y="36576"/>
                  </a:lnTo>
                  <a:lnTo>
                    <a:pt x="7620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ru-RU"/>
            </a:p>
          </p:txBody>
        </p:sp>
        <p:sp>
          <p:nvSpPr>
            <p:cNvPr id="159" name="Shape 4468"/>
            <p:cNvSpPr/>
            <p:nvPr/>
          </p:nvSpPr>
          <p:spPr>
            <a:xfrm>
              <a:off x="2871217" y="938784"/>
              <a:ext cx="9144" cy="4331208"/>
            </a:xfrm>
            <a:custGeom>
              <a:avLst/>
              <a:gdLst/>
              <a:ahLst/>
              <a:cxnLst/>
              <a:rect l="0" t="0" r="0" b="0"/>
              <a:pathLst>
                <a:path w="9144" h="4331208">
                  <a:moveTo>
                    <a:pt x="0" y="0"/>
                  </a:moveTo>
                  <a:lnTo>
                    <a:pt x="9144" y="4331208"/>
                  </a:lnTo>
                </a:path>
              </a:pathLst>
            </a:custGeom>
            <a:ln w="9143" cap="rnd">
              <a:round/>
            </a:ln>
          </p:spPr>
          <p:style>
            <a:lnRef idx="1">
              <a:srgbClr val="000000"/>
            </a:lnRef>
            <a:fillRef idx="0">
              <a:srgbClr val="000000">
                <a:alpha val="0"/>
              </a:srgbClr>
            </a:fillRef>
            <a:effectRef idx="0">
              <a:scrgbClr r="0" g="0" b="0"/>
            </a:effectRef>
            <a:fontRef idx="none"/>
          </p:style>
          <p:txBody>
            <a:bodyPr/>
            <a:lstStyle/>
            <a:p>
              <a:endParaRPr lang="ru-RU"/>
            </a:p>
          </p:txBody>
        </p:sp>
        <p:sp>
          <p:nvSpPr>
            <p:cNvPr id="160" name="Shape 4469"/>
            <p:cNvSpPr/>
            <p:nvPr/>
          </p:nvSpPr>
          <p:spPr>
            <a:xfrm>
              <a:off x="2526793" y="5233416"/>
              <a:ext cx="359664" cy="76200"/>
            </a:xfrm>
            <a:custGeom>
              <a:avLst/>
              <a:gdLst/>
              <a:ahLst/>
              <a:cxnLst/>
              <a:rect l="0" t="0" r="0" b="0"/>
              <a:pathLst>
                <a:path w="359664" h="76200">
                  <a:moveTo>
                    <a:pt x="76200" y="0"/>
                  </a:moveTo>
                  <a:lnTo>
                    <a:pt x="76200" y="30480"/>
                  </a:lnTo>
                  <a:lnTo>
                    <a:pt x="353568" y="30480"/>
                  </a:lnTo>
                  <a:lnTo>
                    <a:pt x="359664" y="36576"/>
                  </a:lnTo>
                  <a:lnTo>
                    <a:pt x="353568" y="42673"/>
                  </a:lnTo>
                  <a:lnTo>
                    <a:pt x="76200" y="42673"/>
                  </a:lnTo>
                  <a:lnTo>
                    <a:pt x="76200" y="76200"/>
                  </a:lnTo>
                  <a:lnTo>
                    <a:pt x="0" y="36576"/>
                  </a:lnTo>
                  <a:lnTo>
                    <a:pt x="7620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ru-RU"/>
            </a:p>
          </p:txBody>
        </p:sp>
        <p:sp>
          <p:nvSpPr>
            <p:cNvPr id="161" name="Shape 4470"/>
            <p:cNvSpPr/>
            <p:nvPr/>
          </p:nvSpPr>
          <p:spPr>
            <a:xfrm>
              <a:off x="2849881" y="396240"/>
              <a:ext cx="0" cy="121920"/>
            </a:xfrm>
            <a:custGeom>
              <a:avLst/>
              <a:gdLst/>
              <a:ahLst/>
              <a:cxnLst/>
              <a:rect l="0" t="0" r="0" b="0"/>
              <a:pathLst>
                <a:path h="121920">
                  <a:moveTo>
                    <a:pt x="0" y="0"/>
                  </a:moveTo>
                  <a:lnTo>
                    <a:pt x="0" y="121920"/>
                  </a:lnTo>
                </a:path>
              </a:pathLst>
            </a:custGeom>
            <a:ln w="9143" cap="rnd">
              <a:round/>
            </a:ln>
          </p:spPr>
          <p:style>
            <a:lnRef idx="1">
              <a:srgbClr val="000000"/>
            </a:lnRef>
            <a:fillRef idx="0">
              <a:srgbClr val="000000">
                <a:alpha val="0"/>
              </a:srgbClr>
            </a:fillRef>
            <a:effectRef idx="0">
              <a:scrgbClr r="0" g="0" b="0"/>
            </a:effectRef>
            <a:fontRef idx="none"/>
          </p:style>
          <p:txBody>
            <a:bodyPr/>
            <a:lstStyle/>
            <a:p>
              <a:endParaRPr lang="ru-RU"/>
            </a:p>
          </p:txBody>
        </p:sp>
        <p:sp>
          <p:nvSpPr>
            <p:cNvPr id="162" name="Rectangle 4472"/>
            <p:cNvSpPr/>
            <p:nvPr/>
          </p:nvSpPr>
          <p:spPr>
            <a:xfrm>
              <a:off x="5513833" y="5766447"/>
              <a:ext cx="42556" cy="154882"/>
            </a:xfrm>
            <a:prstGeom prst="rect">
              <a:avLst/>
            </a:prstGeom>
            <a:ln>
              <a:noFill/>
            </a:ln>
          </p:spPr>
          <p:txBody>
            <a:bodyPr vert="horz" lIns="0" tIns="0" rIns="0" bIns="0" rtlCol="0">
              <a:noAutofit/>
            </a:bodyPr>
            <a:lstStyle/>
            <a:p>
              <a:pPr>
                <a:lnSpc>
                  <a:spcPct val="107000"/>
                </a:lnSpc>
                <a:spcAft>
                  <a:spcPts val="800"/>
                </a:spcAft>
              </a:pPr>
              <a:r>
                <a:rPr lang="ru-RU" sz="1000">
                  <a:effectLst/>
                  <a:latin typeface="Calibri" panose="020F0502020204030204" pitchFamily="34" charset="0"/>
                  <a:ea typeface="Times New Roman" panose="02020603050405020304" pitchFamily="18" charset="0"/>
                  <a:cs typeface="Calibri" panose="020F0502020204030204" pitchFamily="34" charset="0"/>
                </a:rPr>
                <a:t> </a:t>
              </a:r>
              <a:endParaRPr lang="ru-RU" sz="1100">
                <a:effectLst/>
                <a:latin typeface="Calibri" panose="020F0502020204030204" pitchFamily="34" charset="0"/>
                <a:ea typeface="Times New Roman" panose="02020603050405020304" pitchFamily="18" charset="0"/>
                <a:cs typeface="Calibri" panose="020F0502020204030204" pitchFamily="34" charset="0"/>
              </a:endParaRPr>
            </a:p>
          </p:txBody>
        </p:sp>
      </p:grpSp>
      <p:sp>
        <p:nvSpPr>
          <p:cNvPr id="163" name="Нижний колонтитул 16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799368578"/>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835696" y="1268760"/>
            <a:ext cx="5832648" cy="2308324"/>
          </a:xfrm>
          <a:prstGeom prst="rect">
            <a:avLst/>
          </a:prstGeom>
        </p:spPr>
        <p:txBody>
          <a:bodyPr wrap="square">
            <a:spAutoFit/>
          </a:bodyPr>
          <a:lstStyle/>
          <a:p>
            <a:pPr algn="just"/>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По мере устранения перекрестного субсидирования и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дотационности</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жилищно-коммунального хозяйства жилищные компенсации обеспечат частичное возмещение расходов на жилье и коммунальные услуги малообеспеченным семьям с гарантией, что расходы семьи на оплату жилья и коммунальных услуг по установленному социальному стандарту не превысят 20%. </a:t>
            </a:r>
            <a:endParaRPr lang="ru-RU" dirty="0">
              <a:latin typeface="Arial" panose="020B0604020202020204" pitchFamily="34"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1275215768"/>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83568" y="1340767"/>
            <a:ext cx="7560840" cy="3914918"/>
          </a:xfrm>
          <a:prstGeom prst="rect">
            <a:avLst/>
          </a:prstGeom>
        </p:spPr>
        <p:txBody>
          <a:bodyPr wrap="square">
            <a:spAutoFit/>
          </a:bodyPr>
          <a:lstStyle/>
          <a:p>
            <a:pPr marR="204470" algn="just">
              <a:lnSpc>
                <a:spcPct val="115000"/>
              </a:lnSpc>
              <a:spcAft>
                <a:spcPts val="0"/>
              </a:spcAft>
            </a:pPr>
            <a:r>
              <a:rPr lang="ru-RU" dirty="0">
                <a:latin typeface="Arial" panose="020B0604020202020204" pitchFamily="34" charset="0"/>
                <a:ea typeface="Times New Roman" panose="02020603050405020304" pitchFamily="18" charset="0"/>
                <a:cs typeface="Calibri" panose="020F0502020204030204" pitchFamily="34" charset="0"/>
              </a:rPr>
              <a:t>Налоговая политика направлена в первую очередь на поддержку спроса населения. Сохранены льготы по подоходному налогу для граждан, инвестирующих собственные средства в строительство или приобретение жилья, продающих свое жилье на вторичном рынке жилья с целью последующего изменения жилищных условий. </a:t>
            </a:r>
            <a:endParaRPr lang="ru-RU" sz="1400" dirty="0">
              <a:latin typeface="Calibri" panose="020F0502020204030204" pitchFamily="34" charset="0"/>
              <a:ea typeface="Times New Roman" panose="02020603050405020304" pitchFamily="18" charset="0"/>
              <a:cs typeface="Calibri" panose="020F0502020204030204" pitchFamily="34" charset="0"/>
            </a:endParaRPr>
          </a:p>
          <a:p>
            <a:pPr marR="204470" algn="just">
              <a:lnSpc>
                <a:spcPct val="115000"/>
              </a:lnSpc>
              <a:spcAft>
                <a:spcPts val="0"/>
              </a:spcAft>
            </a:pPr>
            <a:r>
              <a:rPr lang="ru-RU" dirty="0">
                <a:latin typeface="Arial" panose="020B0604020202020204" pitchFamily="34" charset="0"/>
                <a:ea typeface="Times New Roman" panose="02020603050405020304" pitchFamily="18" charset="0"/>
                <a:cs typeface="Calibri" panose="020F0502020204030204" pitchFamily="34" charset="0"/>
              </a:rPr>
              <a:t>Новая федеральная целевая программа «Жилье» предусматривает снижение банковской ставки по ипотечным кредитам с 7-8% в 2010 г. до 6% в 2018 г. Снижение ставки ипотечного кредитования будет осуществляется за счет уменьшения ставки агентства по ипотечному жилищному кредитованию. </a:t>
            </a:r>
            <a:endParaRPr lang="ru-RU" sz="14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919461605"/>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836712"/>
            <a:ext cx="8424936" cy="4474751"/>
          </a:xfrm>
          <a:prstGeom prst="rect">
            <a:avLst/>
          </a:prstGeom>
        </p:spPr>
        <p:txBody>
          <a:bodyPr wrap="square">
            <a:spAutoFit/>
          </a:bodyPr>
          <a:lstStyle/>
          <a:p>
            <a:pPr marL="6985" marR="206375" algn="just">
              <a:lnSpc>
                <a:spcPct val="115000"/>
              </a:lnSpc>
              <a:spcAft>
                <a:spcPts val="0"/>
              </a:spcAft>
            </a:pPr>
            <a:r>
              <a:rPr lang="ru-RU" dirty="0">
                <a:latin typeface="Arial" panose="020B0604020202020204" pitchFamily="34" charset="0"/>
                <a:ea typeface="Times New Roman" panose="02020603050405020304" pitchFamily="18" charset="0"/>
                <a:cs typeface="Calibri" panose="020F0502020204030204" pitchFamily="34" charset="0"/>
              </a:rPr>
              <a:t>Привлечения в сектор жилищного финансирования отечественных и иностранных инвесторов предполагается добиваться с помощью макроэкономического регулирования в финансовой и кредитной сферах, расширения прав и гарантий инвесторов. К числу необходимых мер, которые в состоянии принять государство для снижения рисков инвестиций в строительство, относятся: </a:t>
            </a:r>
            <a:endParaRPr lang="ru-RU" sz="1400" dirty="0">
              <a:latin typeface="Calibri" panose="020F0502020204030204" pitchFamily="34" charset="0"/>
              <a:ea typeface="Times New Roman" panose="02020603050405020304" pitchFamily="18" charset="0"/>
              <a:cs typeface="Calibri" panose="020F0502020204030204" pitchFamily="34" charset="0"/>
            </a:endParaRPr>
          </a:p>
          <a:p>
            <a:pPr marL="342900" marR="39370" lvl="0" indent="-342900" algn="just" fontAlgn="base">
              <a:lnSpc>
                <a:spcPct val="115000"/>
              </a:lnSpc>
              <a:spcAft>
                <a:spcPts val="0"/>
              </a:spcAft>
              <a:buClr>
                <a:srgbClr val="000000"/>
              </a:buClr>
              <a:buSzPts val="1400"/>
              <a:buFont typeface="Arial" panose="020B0604020202020204" pitchFamily="34" charset="0"/>
              <a:buChar char="•"/>
            </a:pPr>
            <a:r>
              <a:rPr lang="ru-RU" dirty="0">
                <a:uFill>
                  <a:solidFill>
                    <a:srgbClr val="000000"/>
                  </a:solidFill>
                </a:uFill>
                <a:latin typeface="Arial" panose="020B0604020202020204" pitchFamily="34" charset="0"/>
                <a:ea typeface="Arial" panose="020B0604020202020204" pitchFamily="34" charset="0"/>
                <a:cs typeface="Arial" panose="020B0604020202020204" pitchFamily="34" charset="0"/>
              </a:rPr>
              <a:t>упрощение процедур и усиление правовых гарантий землепользования и застройки через введение системы правового зонирования; </a:t>
            </a:r>
            <a:endParaRPr lang="ru-RU" sz="1400" dirty="0">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marR="39370" lvl="0" indent="-342900" algn="just" fontAlgn="base">
              <a:lnSpc>
                <a:spcPct val="115000"/>
              </a:lnSpc>
              <a:spcAft>
                <a:spcPts val="0"/>
              </a:spcAft>
              <a:buClr>
                <a:srgbClr val="000000"/>
              </a:buClr>
              <a:buSzPts val="1400"/>
              <a:buFont typeface="Arial" panose="020B0604020202020204" pitchFamily="34" charset="0"/>
              <a:buChar char="•"/>
            </a:pPr>
            <a:r>
              <a:rPr lang="ru-RU" dirty="0">
                <a:uFill>
                  <a:solidFill>
                    <a:srgbClr val="000000"/>
                  </a:solidFill>
                </a:uFill>
                <a:latin typeface="Arial" panose="020B0604020202020204" pitchFamily="34" charset="0"/>
                <a:ea typeface="Arial" panose="020B0604020202020204" pitchFamily="34" charset="0"/>
                <a:cs typeface="Arial" panose="020B0604020202020204" pitchFamily="34" charset="0"/>
              </a:rPr>
              <a:t>вовлечение в оборот земельных участков под застройку с гарантированными правами собственности; </a:t>
            </a:r>
            <a:endParaRPr lang="ru-RU" sz="1400" dirty="0">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marR="39370" lvl="0" indent="-342900" algn="just" fontAlgn="base">
              <a:lnSpc>
                <a:spcPct val="115000"/>
              </a:lnSpc>
              <a:spcAft>
                <a:spcPts val="0"/>
              </a:spcAft>
              <a:buClr>
                <a:srgbClr val="000000"/>
              </a:buClr>
              <a:buSzPts val="1400"/>
              <a:buFont typeface="Arial" panose="020B0604020202020204" pitchFamily="34" charset="0"/>
              <a:buChar char="•"/>
            </a:pPr>
            <a:r>
              <a:rPr lang="ru-RU" dirty="0">
                <a:uFill>
                  <a:solidFill>
                    <a:srgbClr val="000000"/>
                  </a:solidFill>
                </a:uFill>
                <a:latin typeface="Arial" panose="020B0604020202020204" pitchFamily="34" charset="0"/>
                <a:ea typeface="Arial" panose="020B0604020202020204" pitchFamily="34" charset="0"/>
                <a:cs typeface="Arial" panose="020B0604020202020204" pitchFamily="34" charset="0"/>
              </a:rPr>
              <a:t>развитие системы прав на вновь создаваемые на земельных участках объекты недвижимости. </a:t>
            </a:r>
            <a:endParaRPr lang="ru-RU" sz="1400" dirty="0">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a:lnSpc>
                <a:spcPct val="107000"/>
              </a:lnSpc>
              <a:spcAft>
                <a:spcPts val="0"/>
              </a:spcAft>
            </a:pPr>
            <a:r>
              <a:rPr lang="ru-RU" dirty="0">
                <a:latin typeface="Arial" panose="020B0604020202020204" pitchFamily="34" charset="0"/>
                <a:ea typeface="Times New Roman" panose="02020603050405020304" pitchFamily="18" charset="0"/>
                <a:cs typeface="Calibri" panose="020F0502020204030204" pitchFamily="34" charset="0"/>
              </a:rPr>
              <a:t> </a:t>
            </a:r>
            <a:endParaRPr lang="ru-RU" sz="1400" dirty="0">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Aft>
                <a:spcPts val="0"/>
              </a:spcAft>
            </a:pPr>
            <a:r>
              <a:rPr lang="ru-RU" sz="1600" dirty="0">
                <a:latin typeface="Calibri" panose="020F0502020204030204" pitchFamily="34" charset="0"/>
                <a:ea typeface="Times New Roman" panose="02020603050405020304" pitchFamily="18" charset="0"/>
                <a:cs typeface="Calibri" panose="020F0502020204030204" pitchFamily="34" charset="0"/>
              </a:rPr>
              <a:t> </a:t>
            </a:r>
            <a:endParaRPr lang="ru-RU" sz="14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3847837930"/>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907704" y="1988840"/>
            <a:ext cx="5184576" cy="690702"/>
          </a:xfrm>
          <a:prstGeom prst="rect">
            <a:avLst/>
          </a:prstGeom>
        </p:spPr>
        <p:txBody>
          <a:bodyPr wrap="square">
            <a:spAutoFit/>
          </a:bodyPr>
          <a:lstStyle/>
          <a:p>
            <a:pPr marL="105410" marR="307975" indent="-6350" algn="ctr">
              <a:lnSpc>
                <a:spcPct val="108000"/>
              </a:lnSpc>
              <a:spcAft>
                <a:spcPts val="675"/>
              </a:spcAft>
            </a:pPr>
            <a:r>
              <a:rPr lang="ru-RU" b="1" dirty="0">
                <a:solidFill>
                  <a:srgbClr val="000000"/>
                </a:solidFill>
                <a:latin typeface="Times New Roman" panose="02020603050405020304" pitchFamily="18" charset="0"/>
                <a:ea typeface="Times New Roman" panose="02020603050405020304" pitchFamily="18" charset="0"/>
              </a:rPr>
              <a:t>ПРАВОВЫЕ ОСНОВЫ РЫНКА ЖИЛОЙ НЕДВИЖИМОСТИ  </a:t>
            </a:r>
            <a:endParaRPr lang="ru-RU" dirty="0">
              <a:solidFill>
                <a:srgbClr val="000000"/>
              </a:solidFill>
              <a:effectLst/>
              <a:latin typeface="Times New Roman" panose="02020603050405020304" pitchFamily="18" charset="0"/>
              <a:ea typeface="Times New Roman" panose="02020603050405020304" pitchFamily="18"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4215421275"/>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83568" y="404664"/>
            <a:ext cx="7560840" cy="6202980"/>
          </a:xfrm>
          <a:prstGeom prst="rect">
            <a:avLst/>
          </a:prstGeom>
        </p:spPr>
        <p:txBody>
          <a:bodyPr wrap="square">
            <a:spAutoFit/>
          </a:bodyPr>
          <a:lstStyle/>
          <a:p>
            <a:pPr marR="208915" indent="444500" algn="just"/>
            <a:r>
              <a:rPr lang="ru-RU" dirty="0"/>
              <a:t>Законодательство в сфере недвижимости представляет собой совокупность законов, иных нормативных правовых актов, посредством которых государственные органы устанавливают, изменяют или отменяют соответствующие правовые нормы.</a:t>
            </a:r>
          </a:p>
          <a:p>
            <a:pPr algn="just"/>
            <a:r>
              <a:rPr lang="ru-RU" dirty="0"/>
              <a:t>К частному праву относятся: </a:t>
            </a:r>
          </a:p>
          <a:p>
            <a:pPr marL="285750" lvl="0" indent="-285750" algn="just" fontAlgn="base">
              <a:buFont typeface="Arial" panose="020B0604020202020204" pitchFamily="34" charset="0"/>
              <a:buChar char="•"/>
            </a:pPr>
            <a:r>
              <a:rPr lang="ru-RU" dirty="0"/>
              <a:t>владение имуществом одним физическим или юридическим лицом; </a:t>
            </a:r>
          </a:p>
          <a:p>
            <a:pPr marL="285750" lvl="0" indent="-285750" algn="just" fontAlgn="base">
              <a:buFont typeface="Arial" panose="020B0604020202020204" pitchFamily="34" charset="0"/>
              <a:buChar char="•"/>
            </a:pPr>
            <a:r>
              <a:rPr lang="ru-RU" dirty="0"/>
              <a:t>пожизненное имущественное право (права на недвижимость, которые прекращаются со смертью владельца); </a:t>
            </a:r>
          </a:p>
          <a:p>
            <a:pPr marL="285750" lvl="0" indent="-285750" algn="just" fontAlgn="base">
              <a:buFont typeface="Arial" panose="020B0604020202020204" pitchFamily="34" charset="0"/>
              <a:buChar char="•"/>
            </a:pPr>
            <a:r>
              <a:rPr lang="ru-RU" dirty="0"/>
              <a:t>права на недвижимость в соответствии с законом (право жены на часть недвижимости умершего мужа, право вдовца, при наличии детей, на пожизненное владение имуществом умершей жены – супружеская собственность заключается в том, что каждый супруг владеет 1/2 частью супружеского имущества). </a:t>
            </a:r>
          </a:p>
          <a:p>
            <a:pPr marL="8890" marR="208915" indent="444500" algn="just"/>
            <a:r>
              <a:rPr lang="ru-RU" dirty="0">
                <a:solidFill>
                  <a:srgbClr val="000000"/>
                </a:solidFill>
                <a:latin typeface="Times New Roman" panose="02020603050405020304" pitchFamily="18" charset="0"/>
                <a:ea typeface="Times New Roman" panose="02020603050405020304" pitchFamily="18" charset="0"/>
              </a:rPr>
              <a:t> </a:t>
            </a:r>
            <a:r>
              <a:rPr lang="ru-RU" dirty="0"/>
              <a:t>Конституция РФ является правовой основой развития всего российского законодательства. Она имеет высшую силу и прямое действие. Законы и иные правовые акты, принимаемые в РФ, должны полностью соответствовать положениям Конституции РФ. В Конституции РФ решаются вопросы компетенции РФ и ее субъектов по гражданскому, земельному и жилищному законодательству.  </a:t>
            </a:r>
          </a:p>
          <a:p>
            <a:pPr marL="8890" marR="208915" indent="444500" algn="just">
              <a:lnSpc>
                <a:spcPct val="153000"/>
              </a:lnSpc>
              <a:spcAft>
                <a:spcPts val="25"/>
              </a:spcAft>
            </a:pPr>
            <a:r>
              <a:rPr lang="ru-RU" dirty="0">
                <a:solidFill>
                  <a:srgbClr val="000000"/>
                </a:solidFill>
                <a:latin typeface="Times New Roman" panose="02020603050405020304" pitchFamily="18" charset="0"/>
                <a:ea typeface="Times New Roman" panose="02020603050405020304" pitchFamily="18" charset="0"/>
              </a:rPr>
              <a:t> </a:t>
            </a:r>
          </a:p>
          <a:p>
            <a:pPr marL="8890" marR="208915" indent="444500" algn="just">
              <a:lnSpc>
                <a:spcPct val="153000"/>
              </a:lnSpc>
              <a:spcAft>
                <a:spcPts val="25"/>
              </a:spcAft>
            </a:pPr>
            <a:endParaRPr lang="ru-RU" dirty="0">
              <a:solidFill>
                <a:srgbClr val="000000"/>
              </a:solidFill>
              <a:effectLst/>
              <a:latin typeface="Times New Roman" panose="02020603050405020304" pitchFamily="18" charset="0"/>
              <a:ea typeface="Times New Roman" panose="02020603050405020304" pitchFamily="18"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2039325056"/>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99592" y="836712"/>
            <a:ext cx="7416824" cy="4330673"/>
          </a:xfrm>
          <a:prstGeom prst="rect">
            <a:avLst/>
          </a:prstGeom>
        </p:spPr>
        <p:txBody>
          <a:bodyPr wrap="square">
            <a:spAutoFit/>
          </a:bodyPr>
          <a:lstStyle/>
          <a:p>
            <a:pPr marL="8890" marR="207010" indent="444500" algn="just">
              <a:lnSpc>
                <a:spcPct val="153000"/>
              </a:lnSpc>
              <a:spcAft>
                <a:spcPts val="25"/>
              </a:spcAft>
            </a:pP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«Каждый вправе иметь имущество в собственности, владеть, пользоваться и распоряжаться им как единолично, так и совместно с другими лицами». Владение, пользование и распоряжение землей и имуществом осуществляются их собственниками свободно. Конституция РФ устанавливает, что граждане и их объединения вправе иметь в частной собственности землю, что каждый имеет право на жилище (ст. 36, 40). Государство гарантирует неприкосновенность и защиту частной собственности на землю, а также защиту прав собственников земли при совершении ими сделок с землей. </a:t>
            </a:r>
            <a:endParaRPr lang="ru-RU"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3776242247"/>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99592" y="836712"/>
            <a:ext cx="7416824" cy="2635337"/>
          </a:xfrm>
          <a:prstGeom prst="rect">
            <a:avLst/>
          </a:prstGeom>
        </p:spPr>
        <p:txBody>
          <a:bodyPr wrap="square">
            <a:spAutoFit/>
          </a:bodyPr>
          <a:lstStyle/>
          <a:p>
            <a:pPr marL="7938" marR="204470" indent="-7938" algn="just">
              <a:lnSpc>
                <a:spcPct val="153000"/>
              </a:lnSpc>
              <a:spcAft>
                <a:spcPts val="25"/>
              </a:spcAft>
            </a:pP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Гражданский кодекс РФ содержит ряд разделов, регулирующих отношения в сфере управления недвижимостью как единым объектом, в том числе отношения купли-продажи, мены, дарения, ренты, аренды, займа и других сделок, однако на практике сохраняются три вертикали управления объектами недвижимости, каждая из которых имеет свою специфику. </a:t>
            </a:r>
            <a:endParaRPr lang="ru-RU"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992518780"/>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99592" y="908720"/>
            <a:ext cx="7488832" cy="4576381"/>
          </a:xfrm>
          <a:prstGeom prst="rect">
            <a:avLst/>
          </a:prstGeom>
        </p:spPr>
        <p:txBody>
          <a:bodyPr wrap="square">
            <a:spAutoFit/>
          </a:bodyPr>
          <a:lstStyle/>
          <a:p>
            <a:pPr marL="7938" marR="205105" indent="-7938" algn="just">
              <a:lnSpc>
                <a:spcPct val="153000"/>
              </a:lnSpc>
              <a:spcAft>
                <a:spcPts val="25"/>
              </a:spcAft>
            </a:pP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В соответствии с Конституцией РФ, земельное законодательство является предметом ведения РФ и субъектов РФ и состоит из Земельного кодекса РФ (ЗК РФ), иных федеральных законов и принимаемых в соответствии с ними законов субъектов РФ. Иные акты, содержащие нормы земельного права, могут издавать: Президент РФ, Правительство РФ, органы исполнительной власти субъектов РФ, а также местного самоуправления. В сфере недвижимости роль региональных и муниципальных нормативных актов более значительна, чем в других секторах рыночной экономики.  </a:t>
            </a:r>
          </a:p>
          <a:p>
            <a:pPr marL="450850">
              <a:lnSpc>
                <a:spcPct val="107000"/>
              </a:lnSpc>
              <a:spcAft>
                <a:spcPts val="0"/>
              </a:spcAft>
            </a:pPr>
            <a:endParaRPr lang="ru-RU" sz="1600" dirty="0">
              <a:solidFill>
                <a:srgbClr val="000000"/>
              </a:solidFill>
              <a:effectLst/>
              <a:latin typeface="Times New Roman" panose="02020603050405020304" pitchFamily="18" charset="0"/>
              <a:ea typeface="Times New Roman" panose="02020603050405020304" pitchFamily="18"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864575706"/>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99592" y="836712"/>
            <a:ext cx="7200800" cy="3970318"/>
          </a:xfrm>
          <a:prstGeom prst="rect">
            <a:avLst/>
          </a:prstGeom>
        </p:spPr>
        <p:txBody>
          <a:bodyPr wrap="square">
            <a:spAutoFit/>
          </a:bodyPr>
          <a:lstStyle/>
          <a:p>
            <a:pPr marL="7938" marR="205740" indent="-7938" algn="just"/>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Жилищный кодекс (ЖК), другие федеральные законы регламентируют жилищные отношения, которые, согласно ст. 72 Конституции РФ, являются предметом совместного ведения РФ и субъектов РФ. Поэтому ЖК и федеральные законы выступают в качестве правовой базы, на основе которой принимаются законы и иные нормативные правовые акты субъектов РФ. Законодательство в РФ в сфере недвижимости развивается как сложная система, в которой в качестве системообразующих законов выступают Конституция РФ, федеральные законы (например, «О землеустройстве», «Об основах федеральной жилищной политики», «О приватизации государственного и муниципального имущества», «О приватизации жилищного фонда в Российской Федерации»), Земельный и Жилищный кодексы РФ и другие акты. </a:t>
            </a:r>
            <a:endParaRPr lang="ru-RU"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1731303699"/>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59632" y="1052736"/>
            <a:ext cx="6696744" cy="2585323"/>
          </a:xfrm>
          <a:prstGeom prst="rect">
            <a:avLst/>
          </a:prstGeom>
        </p:spPr>
        <p:txBody>
          <a:bodyPr wrap="square">
            <a:spAutoFit/>
          </a:bodyPr>
          <a:lstStyle/>
          <a:p>
            <a:pPr marL="7938" marR="208280" indent="-7938" algn="just"/>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В состав земельного и жилищного законодательства входят также законы и другие нормативно-правовые акты, определяющие компетенцию органов исполнительной власти: Правительства РФ, министерств и других федеральных органов управления, предприятий, учреждений, организаций в области управления государственным и муниципальным жилищным и другими фондами, организации эксплуатации и ремонта жилищного фонда и др. </a:t>
            </a:r>
            <a:endParaRPr lang="ru-RU"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41812686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03648" y="1901018"/>
            <a:ext cx="7056784" cy="2990562"/>
          </a:xfrm>
          <a:prstGeom prst="rect">
            <a:avLst/>
          </a:prstGeom>
        </p:spPr>
        <p:txBody>
          <a:bodyPr wrap="square">
            <a:spAutoFit/>
          </a:bodyPr>
          <a:lstStyle/>
          <a:p>
            <a:pPr>
              <a:lnSpc>
                <a:spcPct val="107000"/>
              </a:lnSpc>
              <a:spcAft>
                <a:spcPts val="800"/>
              </a:spcAft>
            </a:pPr>
            <a:r>
              <a:rPr lang="ru-RU" sz="2200" dirty="0">
                <a:latin typeface="Arial" panose="020B0604020202020204" pitchFamily="34" charset="0"/>
                <a:ea typeface="Times New Roman" panose="02020603050405020304" pitchFamily="18" charset="0"/>
                <a:cs typeface="Arial" panose="020B0604020202020204" pitchFamily="34" charset="0"/>
              </a:rPr>
              <a:t>Таким образом, объект недвижимости  неразрывно связан с землей, что предполагает ее значительную стоимость (при этом сами по себе земельные участки также рассматриваются в качестве объектов недвижимости). </a:t>
            </a:r>
            <a:r>
              <a:rPr lang="ru-RU" sz="2200" i="1" dirty="0">
                <a:latin typeface="Arial" panose="020B0604020202020204" pitchFamily="34" charset="0"/>
                <a:ea typeface="Times New Roman" panose="02020603050405020304" pitchFamily="18" charset="0"/>
                <a:cs typeface="Arial" panose="020B0604020202020204" pitchFamily="34" charset="0"/>
              </a:rPr>
              <a:t>Вне связи с земельными участками объекты недвижимости теряют обычное назначение, относятся к фондам и понижаются в цене.</a:t>
            </a:r>
            <a:endParaRPr lang="ru-RU" sz="22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1404430712"/>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87624" y="476672"/>
            <a:ext cx="6624736" cy="4942059"/>
          </a:xfrm>
          <a:prstGeom prst="rect">
            <a:avLst/>
          </a:prstGeom>
        </p:spPr>
        <p:txBody>
          <a:bodyPr wrap="square">
            <a:spAutoFit/>
          </a:bodyPr>
          <a:lstStyle/>
          <a:p>
            <a:pPr marL="8890" marR="203200" indent="444500" algn="just">
              <a:lnSpc>
                <a:spcPct val="153000"/>
              </a:lnSpc>
              <a:spcAft>
                <a:spcPts val="25"/>
              </a:spcAft>
            </a:pPr>
            <a:r>
              <a:rPr lang="ru-RU"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Гражданский кодекс (ГК) содержит наиболее важные нормы, связанные с осуществлением прав на жилое помещение (гл. 18 и 35 ГК РФ). В соответствии с ГК собственник владеет, пользуется и распоряжается принадлежащим ему жилым помещением в соответствии с его назначением, т. е. для проживания собственника и членов его семьи. Одновременно устанавливается, что жилые помещения могут сдаваться для проживания других граждан на основании договора. </a:t>
            </a:r>
          </a:p>
          <a:p>
            <a:pPr marL="8890" marR="39370" indent="444500" algn="just">
              <a:lnSpc>
                <a:spcPct val="153000"/>
              </a:lnSpc>
              <a:spcAft>
                <a:spcPts val="25"/>
              </a:spcAft>
            </a:pPr>
            <a:r>
              <a:rPr lang="ru-RU"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Вторая часть ГК РФ включает гл. 35 «Наем жилого помещения», посвященную общему регулированию найма жилого помещения, осуществляемого, как правило, на коммерческих началах.   В 1983-1995 гг. жилищное законодательство России развивалось отдельно от гражданского. </a:t>
            </a: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1706984431"/>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71600" y="476672"/>
            <a:ext cx="7200800" cy="5124993"/>
          </a:xfrm>
          <a:prstGeom prst="rect">
            <a:avLst/>
          </a:prstGeom>
        </p:spPr>
        <p:txBody>
          <a:bodyPr wrap="square">
            <a:spAutoFit/>
          </a:bodyPr>
          <a:lstStyle/>
          <a:p>
            <a:pPr marL="8890" marR="39370" indent="444500" algn="just">
              <a:lnSpc>
                <a:spcPct val="153000"/>
              </a:lnSpc>
              <a:spcAft>
                <a:spcPts val="25"/>
              </a:spcAft>
            </a:pPr>
            <a:r>
              <a:rPr lang="ru-RU" i="1" dirty="0">
                <a:solidFill>
                  <a:srgbClr val="000000"/>
                </a:solidFill>
                <a:latin typeface="Arial" panose="020B0604020202020204" pitchFamily="34" charset="0"/>
                <a:ea typeface="Times New Roman" panose="02020603050405020304" pitchFamily="18" charset="0"/>
                <a:cs typeface="Arial" panose="020B0604020202020204" pitchFamily="34" charset="0"/>
              </a:rPr>
              <a:t>Жилищное право</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 это совокупность норм права, регулирующих жилищные отношения.  </a:t>
            </a:r>
          </a:p>
          <a:p>
            <a:pPr marL="8890" marR="206375" indent="444500" algn="just">
              <a:lnSpc>
                <a:spcPct val="153000"/>
              </a:lnSpc>
              <a:spcAft>
                <a:spcPts val="25"/>
              </a:spcAft>
            </a:pPr>
            <a:r>
              <a:rPr lang="ru-RU" i="1" dirty="0">
                <a:solidFill>
                  <a:srgbClr val="000000"/>
                </a:solidFill>
                <a:latin typeface="Arial" panose="020B0604020202020204" pitchFamily="34" charset="0"/>
                <a:ea typeface="Times New Roman" panose="02020603050405020304" pitchFamily="18" charset="0"/>
                <a:cs typeface="Arial" panose="020B0604020202020204" pitchFamily="34" charset="0"/>
              </a:rPr>
              <a:t>Жилищные отношения</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 это общее, родовое понятие, которым охватываются различные виды отношений, возникающих по поводу жилища: пользования жилыми помещениями, предоставления жилых помещений нуждающимся в них, строительство, управление и эксплуатация жилищного сектора экономики. </a:t>
            </a:r>
          </a:p>
          <a:p>
            <a:pPr marL="8890" marR="207010" indent="444500" algn="just">
              <a:lnSpc>
                <a:spcPct val="153000"/>
              </a:lnSpc>
              <a:spcAft>
                <a:spcPts val="25"/>
              </a:spcAft>
            </a:pP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Жилищные отношения складываются, как правило, по поводу готового объекта: жилого дома или иного жилища, включенного в установленном порядке в состав жилищного фонда и предназначенного для проживания. </a:t>
            </a:r>
            <a:endParaRPr lang="ru-RU"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2718115203"/>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71600" y="332656"/>
            <a:ext cx="7056784" cy="6192688"/>
          </a:xfrm>
          <a:prstGeom prst="rect">
            <a:avLst/>
          </a:prstGeom>
          <a:ln>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6985" marR="39370" indent="353060">
              <a:lnSpc>
                <a:spcPct val="115000"/>
              </a:lnSpc>
              <a:spcAft>
                <a:spcPts val="0"/>
              </a:spcAft>
            </a:pPr>
            <a:endParaRPr lang="ru-RU" sz="1600" dirty="0">
              <a:effectLst/>
              <a:latin typeface="Arial" panose="020B0604020202020204" pitchFamily="34" charset="0"/>
              <a:ea typeface="Times New Roman" panose="02020603050405020304" pitchFamily="18" charset="0"/>
              <a:cs typeface="Arial" panose="020B0604020202020204" pitchFamily="34" charset="0"/>
            </a:endParaRPr>
          </a:p>
          <a:p>
            <a:pPr marL="6985" marR="39370" indent="353060">
              <a:lnSpc>
                <a:spcPct val="115000"/>
              </a:lnSpc>
              <a:spcAft>
                <a:spcPts val="0"/>
              </a:spcAft>
            </a:pPr>
            <a:endParaRPr lang="ru-RU" sz="1600" dirty="0">
              <a:latin typeface="Arial" panose="020B0604020202020204" pitchFamily="34" charset="0"/>
              <a:ea typeface="Times New Roman" panose="02020603050405020304" pitchFamily="18" charset="0"/>
              <a:cs typeface="Arial" panose="020B0604020202020204" pitchFamily="34" charset="0"/>
            </a:endParaRPr>
          </a:p>
          <a:p>
            <a:pPr marL="6985" marR="39370" indent="353060">
              <a:lnSpc>
                <a:spcPct val="115000"/>
              </a:lnSpc>
              <a:spcAft>
                <a:spcPts val="0"/>
              </a:spcAft>
            </a:pPr>
            <a:endParaRPr lang="ru-RU" sz="1600" dirty="0">
              <a:effectLst/>
              <a:latin typeface="Arial" panose="020B0604020202020204" pitchFamily="34" charset="0"/>
              <a:ea typeface="Times New Roman" panose="02020603050405020304" pitchFamily="18" charset="0"/>
              <a:cs typeface="Arial" panose="020B0604020202020204" pitchFamily="34" charset="0"/>
            </a:endParaRPr>
          </a:p>
          <a:p>
            <a:pPr marL="6985" marR="39370" indent="353060">
              <a:lnSpc>
                <a:spcPct val="115000"/>
              </a:lnSpc>
              <a:spcAft>
                <a:spcPts val="0"/>
              </a:spcAft>
            </a:pPr>
            <a:r>
              <a:rPr lang="ru-RU" sz="1600" dirty="0">
                <a:effectLst/>
                <a:latin typeface="Arial" panose="020B0604020202020204" pitchFamily="34" charset="0"/>
                <a:ea typeface="Times New Roman" panose="02020603050405020304" pitchFamily="18" charset="0"/>
                <a:cs typeface="Arial" panose="020B0604020202020204" pitchFamily="34" charset="0"/>
              </a:rPr>
              <a:t>Жилищные отношения подразделяются на следующие основные группы: </a:t>
            </a:r>
          </a:p>
          <a:p>
            <a:pPr marL="6985" marR="207010" indent="263525" algn="just">
              <a:lnSpc>
                <a:spcPct val="115000"/>
              </a:lnSpc>
              <a:spcAft>
                <a:spcPts val="0"/>
              </a:spcAft>
            </a:pPr>
            <a:r>
              <a:rPr lang="ru-RU" sz="1600" dirty="0">
                <a:effectLst/>
                <a:latin typeface="Arial" panose="020B0604020202020204" pitchFamily="34" charset="0"/>
                <a:ea typeface="Times New Roman" panose="02020603050405020304" pitchFamily="18" charset="0"/>
                <a:cs typeface="Arial" panose="020B0604020202020204" pitchFamily="34" charset="0"/>
              </a:rPr>
              <a:t>1) Отношения по найму жилых помещений на основании договора найма либо пользования жилыми помещениями по иным основаниям (иному договору, членству в жилищном кооперативе и др.). Отношения пользования жилыми помещениями регулируются нормами гражданско-правового характера. </a:t>
            </a:r>
          </a:p>
          <a:p>
            <a:pPr marL="8890" marR="208280" indent="263525" algn="just">
              <a:lnSpc>
                <a:spcPct val="115000"/>
              </a:lnSpc>
              <a:spcAft>
                <a:spcPts val="0"/>
              </a:spcAft>
            </a:pPr>
            <a:r>
              <a:rPr lang="ru-RU" sz="1600" dirty="0">
                <a:effectLst/>
                <a:latin typeface="Arial" panose="020B0604020202020204" pitchFamily="34" charset="0"/>
                <a:ea typeface="Times New Roman" panose="02020603050405020304" pitchFamily="18" charset="0"/>
                <a:cs typeface="Arial" panose="020B0604020202020204" pitchFamily="34" charset="0"/>
              </a:rPr>
              <a:t>2) Отношения в области обеспечения граждан жилыми помещениями. Субъектами этих отношений, с одной стороны, являются граждане, которые обращаются с просьбой о предоставлении им жилого помещения в порядке улучшения жилищных условий, с другой – государственные органы, органы местного самоуправления, предприятия, учреждения, организации, которые правомочны решать вопросы о предоставлении жилых помещений как собственники или уполномоченные на то организации. Жилищные отношения регулируются нормами административно-правового характера, а в некоторых случаях – актами гражданско-правового характера. </a:t>
            </a:r>
          </a:p>
          <a:p>
            <a:pPr marL="8890" marR="208280" indent="263525" algn="just">
              <a:lnSpc>
                <a:spcPct val="115000"/>
              </a:lnSpc>
            </a:pPr>
            <a:r>
              <a:rPr lang="ru-RU" sz="1600" dirty="0">
                <a:latin typeface="Arial" panose="020B0604020202020204" pitchFamily="34" charset="0"/>
                <a:ea typeface="Times New Roman" panose="02020603050405020304" pitchFamily="18" charset="0"/>
                <a:cs typeface="Arial" panose="020B0604020202020204" pitchFamily="34" charset="0"/>
              </a:rPr>
              <a:t>3) Отношения по пользованию служебными жилыми помещениями, общежитиями, другими специализированными жилыми помещениями (жилыми домами) как не являющимися объектами постоянного проживания граждан. </a:t>
            </a:r>
          </a:p>
          <a:p>
            <a:pPr marL="8890" marR="208280" indent="263525" algn="just">
              <a:lnSpc>
                <a:spcPct val="115000"/>
              </a:lnSpc>
              <a:spcAft>
                <a:spcPts val="0"/>
              </a:spcAft>
            </a:pPr>
            <a:endParaRPr lang="ru-RU" sz="1600" dirty="0">
              <a:effectLst/>
              <a:ea typeface="Times New Roman" panose="02020603050405020304" pitchFamily="18" charset="0"/>
              <a:cs typeface="Calibri" panose="020F0502020204030204" pitchFamily="34" charset="0"/>
            </a:endParaRPr>
          </a:p>
          <a:p>
            <a:pPr marR="204470" algn="just">
              <a:lnSpc>
                <a:spcPct val="115000"/>
              </a:lnSpc>
              <a:spcAft>
                <a:spcPts val="0"/>
              </a:spcAft>
            </a:pPr>
            <a:r>
              <a:rPr lang="ru-RU" sz="1600" dirty="0">
                <a:effectLst/>
                <a:latin typeface="Arial" panose="020B0604020202020204" pitchFamily="34" charset="0"/>
                <a:ea typeface="Times New Roman" panose="02020603050405020304" pitchFamily="18" charset="0"/>
                <a:cs typeface="Calibri" panose="020F0502020204030204" pitchFamily="34" charset="0"/>
              </a:rPr>
              <a:t> </a:t>
            </a:r>
            <a:endParaRPr lang="ru-RU" sz="1600" dirty="0">
              <a:effectLst/>
              <a:ea typeface="Times New Roman" panose="02020603050405020304" pitchFamily="18" charset="0"/>
              <a:cs typeface="Calibri" panose="020F0502020204030204" pitchFamily="34" charset="0"/>
            </a:endParaRPr>
          </a:p>
          <a:p>
            <a:pPr marR="204470" algn="just">
              <a:lnSpc>
                <a:spcPct val="115000"/>
              </a:lnSpc>
              <a:spcAft>
                <a:spcPts val="0"/>
              </a:spcAft>
            </a:pPr>
            <a:r>
              <a:rPr lang="ru-RU" sz="1600" dirty="0">
                <a:effectLst/>
                <a:latin typeface="Arial" panose="020B0604020202020204" pitchFamily="34" charset="0"/>
                <a:ea typeface="Times New Roman" panose="02020603050405020304" pitchFamily="18" charset="0"/>
                <a:cs typeface="Calibri" panose="020F0502020204030204" pitchFamily="34" charset="0"/>
              </a:rPr>
              <a:t> </a:t>
            </a:r>
            <a:endParaRPr lang="ru-RU" sz="1600" dirty="0">
              <a:effectLst/>
              <a:ea typeface="Times New Roman" panose="02020603050405020304" pitchFamily="18" charset="0"/>
              <a:cs typeface="Calibri" panose="020F050202020403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2534565049"/>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548680"/>
            <a:ext cx="7992888" cy="6144759"/>
          </a:xfrm>
          <a:prstGeom prst="rect">
            <a:avLst/>
          </a:prstGeom>
        </p:spPr>
        <p:txBody>
          <a:bodyPr wrap="square">
            <a:spAutoFit/>
          </a:bodyPr>
          <a:lstStyle/>
          <a:p>
            <a:pPr marL="6985" marR="205105" indent="263525" algn="just">
              <a:lnSpc>
                <a:spcPct val="115000"/>
              </a:lnSpc>
              <a:spcAft>
                <a:spcPts val="0"/>
              </a:spcAft>
            </a:pPr>
            <a:r>
              <a:rPr lang="ru-RU" dirty="0">
                <a:latin typeface="Arial" panose="020B0604020202020204" pitchFamily="34" charset="0"/>
                <a:ea typeface="Times New Roman" panose="02020603050405020304" pitchFamily="18" charset="0"/>
                <a:cs typeface="Calibri" panose="020F0502020204030204" pitchFamily="34" charset="0"/>
              </a:rPr>
              <a:t>4) Отношения, возникающие в процессе строительства жилья, управления, эксплуатации, обеспечения сохранности и ремонта жилищного фонда, регламентируются нормами административного, финансового, налогового, земельного права. Часть этих отношений, связанных со строительством и ремонтом жилых помещений, может регулироваться нормами гражданско-правового характера. </a:t>
            </a:r>
            <a:endParaRPr lang="ru-RU" sz="1400" dirty="0">
              <a:ea typeface="Times New Roman" panose="02020603050405020304" pitchFamily="18" charset="0"/>
              <a:cs typeface="Calibri" panose="020F0502020204030204" pitchFamily="34" charset="0"/>
            </a:endParaRPr>
          </a:p>
          <a:p>
            <a:pPr marL="8890" marR="206375" indent="263525" algn="just">
              <a:lnSpc>
                <a:spcPct val="115000"/>
              </a:lnSpc>
              <a:spcAft>
                <a:spcPts val="0"/>
              </a:spcAft>
            </a:pPr>
            <a:r>
              <a:rPr lang="ru-RU" dirty="0">
                <a:latin typeface="Arial" panose="020B0604020202020204" pitchFamily="34" charset="0"/>
                <a:ea typeface="Times New Roman" panose="02020603050405020304" pitchFamily="18" charset="0"/>
                <a:cs typeface="Calibri" panose="020F0502020204030204" pitchFamily="34" charset="0"/>
              </a:rPr>
              <a:t>5) Отдельную группу образуют отношения, связанные со строительством и передачей жилых домов одним органом управления другому, с исключением жилых домов из состава жилищного фонда, приватизацией жилых помещений и др. В этих случаях соответствующие государственные и общественные органы управления выступают в качестве субъектов имущественных прав носителей государственно властных полномочий по управлению объектами жилищного фонда. </a:t>
            </a:r>
            <a:endParaRPr lang="ru-RU" sz="1400" dirty="0">
              <a:ea typeface="Times New Roman" panose="02020603050405020304" pitchFamily="18" charset="0"/>
              <a:cs typeface="Calibri" panose="020F0502020204030204" pitchFamily="34" charset="0"/>
            </a:endParaRPr>
          </a:p>
          <a:p>
            <a:pPr marL="8890" marR="207010" indent="263525" algn="just">
              <a:lnSpc>
                <a:spcPct val="115000"/>
              </a:lnSpc>
              <a:spcAft>
                <a:spcPts val="0"/>
              </a:spcAft>
            </a:pPr>
            <a:r>
              <a:rPr lang="ru-RU" dirty="0">
                <a:latin typeface="Arial" panose="020B0604020202020204" pitchFamily="34" charset="0"/>
                <a:ea typeface="Times New Roman" panose="02020603050405020304" pitchFamily="18" charset="0"/>
                <a:cs typeface="Calibri" panose="020F0502020204030204" pitchFamily="34" charset="0"/>
              </a:rPr>
              <a:t>6) Отношения, возникающие в связи со строительством и приобретением в собственность жилого дома или части его, регламентируются нормами административно-правового характера, земельного права и отчасти гражданского права. </a:t>
            </a:r>
            <a:endParaRPr lang="ru-RU" sz="1400" dirty="0">
              <a:ea typeface="Times New Roman" panose="02020603050405020304" pitchFamily="18" charset="0"/>
              <a:cs typeface="Calibri" panose="020F0502020204030204" pitchFamily="34" charset="0"/>
            </a:endParaRPr>
          </a:p>
          <a:p>
            <a:pPr marL="6985" marR="206375" algn="just">
              <a:lnSpc>
                <a:spcPct val="115000"/>
              </a:lnSpc>
              <a:spcAft>
                <a:spcPts val="0"/>
              </a:spcAft>
            </a:pPr>
            <a:r>
              <a:rPr lang="ru-RU" dirty="0">
                <a:latin typeface="Arial" panose="020B0604020202020204" pitchFamily="34" charset="0"/>
                <a:ea typeface="Times New Roman" panose="02020603050405020304" pitchFamily="18" charset="0"/>
                <a:cs typeface="Calibri" panose="020F0502020204030204" pitchFamily="34" charset="0"/>
              </a:rPr>
              <a:t> </a:t>
            </a:r>
            <a:endParaRPr lang="ru-RU" sz="1400" dirty="0">
              <a:ea typeface="Times New Roman" panose="02020603050405020304" pitchFamily="18" charset="0"/>
              <a:cs typeface="Calibri" panose="020F050202020403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2817196117"/>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975259" y="2276872"/>
            <a:ext cx="4810612" cy="369332"/>
          </a:xfrm>
          <a:prstGeom prst="rect">
            <a:avLst/>
          </a:prstGeom>
        </p:spPr>
        <p:txBody>
          <a:bodyPr wrap="none">
            <a:spAutoFit/>
          </a:bodyPr>
          <a:lstStyle/>
          <a:p>
            <a:pPr marL="105410" marR="302895" indent="-6350" algn="ctr">
              <a:lnSpc>
                <a:spcPct val="108000"/>
              </a:lnSpc>
              <a:spcAft>
                <a:spcPts val="675"/>
              </a:spcAft>
            </a:pPr>
            <a:r>
              <a:rPr lang="ru-RU" b="1" dirty="0">
                <a:solidFill>
                  <a:srgbClr val="000000"/>
                </a:solidFill>
                <a:latin typeface="Arial" panose="020B0604020202020204" pitchFamily="34" charset="0"/>
                <a:ea typeface="Times New Roman" panose="02020603050405020304" pitchFamily="18" charset="0"/>
                <a:cs typeface="Arial" panose="020B0604020202020204" pitchFamily="34" charset="0"/>
              </a:rPr>
              <a:t>Законодательство по приватизации </a:t>
            </a:r>
            <a:endParaRPr lang="ru-RU"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55092334"/>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99592" y="1051747"/>
            <a:ext cx="7128792" cy="5178341"/>
          </a:xfrm>
          <a:prstGeom prst="rect">
            <a:avLst/>
          </a:prstGeom>
        </p:spPr>
        <p:txBody>
          <a:bodyPr wrap="square">
            <a:spAutoFit/>
          </a:bodyPr>
          <a:lstStyle/>
          <a:p>
            <a:pPr marL="8890" marR="205105" indent="444500" algn="just">
              <a:lnSpc>
                <a:spcPct val="153000"/>
              </a:lnSpc>
              <a:spcAft>
                <a:spcPts val="25"/>
              </a:spcAft>
            </a:pPr>
            <a:r>
              <a:rPr lang="ru-RU" dirty="0"/>
              <a:t>Закон РСФСР «О приватизации жилищного фонда в РСФСР» от 4 июля 1991 г. № 154-1 (с последующими изменениями и дополнениями)  установил основные принципы осуществления приватизации государственного и муниципального жилищных фондов, определил правовые, социальные, экономические основы преобразования отношений собственности на жилье. </a:t>
            </a:r>
          </a:p>
          <a:p>
            <a:pPr marL="8890" marR="205105" indent="444500" algn="just">
              <a:lnSpc>
                <a:spcPct val="153000"/>
              </a:lnSpc>
              <a:spcAft>
                <a:spcPts val="25"/>
              </a:spcAft>
            </a:pPr>
            <a:r>
              <a:rPr lang="ru-RU" dirty="0"/>
              <a:t>Законом подробно определен порядок приватизации жилья. Вступление граждан в права собственности на жилье дает им возможность эффективно вкладывать свои средства, выступать со своей недвижимостью на рынке жилья, свободно владеть, пользоваться и распоряжаться жильем. </a:t>
            </a:r>
          </a:p>
          <a:p>
            <a:pPr marL="8890" marR="205105" indent="444500" algn="just">
              <a:lnSpc>
                <a:spcPct val="153000"/>
              </a:lnSpc>
              <a:spcAft>
                <a:spcPts val="25"/>
              </a:spcAft>
            </a:pPr>
            <a:endParaRPr lang="ru-RU" dirty="0">
              <a:solidFill>
                <a:srgbClr val="000000"/>
              </a:solidFill>
              <a:effectLst/>
              <a:latin typeface="Times New Roman" panose="02020603050405020304" pitchFamily="18" charset="0"/>
              <a:ea typeface="Times New Roman" panose="02020603050405020304" pitchFamily="18"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3724619612"/>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55576" y="627913"/>
            <a:ext cx="7416824" cy="3429337"/>
          </a:xfrm>
          <a:prstGeom prst="rect">
            <a:avLst/>
          </a:prstGeom>
        </p:spPr>
        <p:txBody>
          <a:bodyPr wrap="square">
            <a:spAutoFit/>
          </a:bodyPr>
          <a:lstStyle/>
          <a:p>
            <a:pPr marL="7938" marR="206375" indent="-7938" algn="just">
              <a:lnSpc>
                <a:spcPct val="153000"/>
              </a:lnSpc>
              <a:spcAft>
                <a:spcPts val="25"/>
              </a:spcAft>
            </a:pPr>
            <a:r>
              <a:rPr lang="ru-RU" dirty="0">
                <a:solidFill>
                  <a:srgbClr val="000000"/>
                </a:solidFill>
                <a:latin typeface="Arial" panose="020B0604020202020204" pitchFamily="34" charset="0"/>
                <a:ea typeface="Segoe UI" panose="020B0502040204020203" pitchFamily="34" charset="0"/>
                <a:cs typeface="Arial" panose="020B0604020202020204" pitchFamily="34" charset="0"/>
              </a:rPr>
              <a:t>При введении в действие нового Жилищного кодекса Российской Федерации была решена судьба приватизации жилья. Был определен срок ее окончания – 1 января 2007 г. Граждане, проживающие в муниципальных жилых помещениях, до этой даты могли воспользоваться правом бесплатного получения жилья в собственность и приватизировать квартиры.  Лица, которые получили жилые помещения после 1 марта 2005 г., теперь такой возможности не имеют. </a:t>
            </a:r>
            <a:endParaRPr lang="ru-RU" dirty="0">
              <a:solidFill>
                <a:srgbClr val="000000"/>
              </a:solidFill>
              <a:effectLst/>
              <a:latin typeface="Arial" panose="020B0604020202020204" pitchFamily="34" charset="0"/>
              <a:ea typeface="Segoe UI" panose="020B0502040204020203" pitchFamily="34"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3481524603"/>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27584" y="980728"/>
            <a:ext cx="7416824" cy="3483005"/>
          </a:xfrm>
          <a:prstGeom prst="rect">
            <a:avLst/>
          </a:prstGeom>
        </p:spPr>
        <p:txBody>
          <a:bodyPr wrap="square">
            <a:spAutoFit/>
          </a:bodyPr>
          <a:lstStyle/>
          <a:p>
            <a:pPr marL="7938" marR="206375" indent="-7938" algn="just">
              <a:lnSpc>
                <a:spcPct val="153000"/>
              </a:lnSpc>
              <a:spcAft>
                <a:spcPts val="625"/>
              </a:spcAft>
            </a:pP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Кроме приватизации, законодатели ввели еще такое понятие, как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расприватизация</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Зачем это введено? Сегодня есть опасения, что налог на имущество плюс рост тарифов на ЖКХ не позволит гражданину содержать свою квартиру, поэтому у него должно быть право дальше как то с этой квартирой поступить: или продать ее, или переехать в меньшую. Жилищный кодекс практически снимает с государства обязанности по содержанию жилого фонда. </a:t>
            </a:r>
            <a:endParaRPr lang="ru-RU"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3963617562"/>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229600" cy="508918"/>
          </a:xfrm>
        </p:spPr>
        <p:txBody>
          <a:bodyPr>
            <a:normAutofit fontScale="90000"/>
          </a:bodyPr>
          <a:lstStyle/>
          <a:p>
            <a:r>
              <a:rPr lang="ru-RU" sz="2000" b="1" dirty="0">
                <a:latin typeface="Arial" panose="020B0604020202020204" pitchFamily="34" charset="0"/>
                <a:cs typeface="Arial" panose="020B0604020202020204" pitchFamily="34" charset="0"/>
              </a:rPr>
              <a:t>Городское пространство </a:t>
            </a:r>
            <a:br>
              <a:rPr lang="ru-RU" sz="2000" dirty="0">
                <a:latin typeface="Arial" panose="020B0604020202020204" pitchFamily="34" charset="0"/>
                <a:cs typeface="Arial" panose="020B0604020202020204" pitchFamily="34" charset="0"/>
              </a:rPr>
            </a:br>
            <a:endParaRPr lang="ru-RU" sz="2000" dirty="0">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457200" y="908720"/>
            <a:ext cx="8229600" cy="5067673"/>
          </a:xfrm>
        </p:spPr>
        <p:txBody>
          <a:bodyPr>
            <a:normAutofit/>
          </a:bodyPr>
          <a:lstStyle/>
          <a:p>
            <a:pPr algn="just"/>
            <a:r>
              <a:rPr lang="ru-RU" sz="1600" dirty="0">
                <a:latin typeface="Arial" panose="020B0604020202020204" pitchFamily="34" charset="0"/>
                <a:cs typeface="Arial" panose="020B0604020202020204" pitchFamily="34" charset="0"/>
              </a:rPr>
              <a:t>В зависимости от численности населения города в России считаются: малыми – с населением до 50 тыс. чел.; средними – 50–100 тыс. чел.; большими – 100-250 тыс. чел.; крупными – 250-500 тыс. чел.; крупнейшими – более 500 тыс. чел.; городами-миллионерами – более 1 млн чел. </a:t>
            </a:r>
          </a:p>
          <a:p>
            <a:pPr algn="just"/>
            <a:r>
              <a:rPr lang="ru-RU" sz="1600" dirty="0">
                <a:latin typeface="Arial" panose="020B0604020202020204" pitchFamily="34" charset="0"/>
                <a:cs typeface="Arial" panose="020B0604020202020204" pitchFamily="34" charset="0"/>
              </a:rPr>
              <a:t>По </a:t>
            </a:r>
            <a:r>
              <a:rPr lang="ru-RU" sz="1600" dirty="0" err="1">
                <a:latin typeface="Arial" panose="020B0604020202020204" pitchFamily="34" charset="0"/>
                <a:cs typeface="Arial" panose="020B0604020202020204" pitchFamily="34" charset="0"/>
              </a:rPr>
              <a:t>народохозяйственному</a:t>
            </a:r>
            <a:r>
              <a:rPr lang="ru-RU" sz="1600" dirty="0">
                <a:latin typeface="Arial" panose="020B0604020202020204" pitchFamily="34" charset="0"/>
                <a:cs typeface="Arial" panose="020B0604020202020204" pitchFamily="34" charset="0"/>
              </a:rPr>
              <a:t> профилю (преобладающая </a:t>
            </a:r>
            <a:r>
              <a:rPr lang="ru-RU" sz="1600" dirty="0" err="1">
                <a:latin typeface="Arial" panose="020B0604020202020204" pitchFamily="34" charset="0"/>
                <a:cs typeface="Arial" panose="020B0604020202020204" pitchFamily="34" charset="0"/>
              </a:rPr>
              <a:t>народохозяйственная</a:t>
            </a:r>
            <a:r>
              <a:rPr lang="ru-RU" sz="1600" dirty="0">
                <a:latin typeface="Arial" panose="020B0604020202020204" pitchFamily="34" charset="0"/>
                <a:cs typeface="Arial" panose="020B0604020202020204" pitchFamily="34" charset="0"/>
              </a:rPr>
              <a:t> функция) города разделяют на: промышленные, транспортные, курортные, исторические, многофункциональные (без выраженной специализации).  </a:t>
            </a:r>
          </a:p>
          <a:p>
            <a:pPr algn="just"/>
            <a:r>
              <a:rPr lang="ru-RU" sz="1600" dirty="0">
                <a:latin typeface="Arial" panose="020B0604020202020204" pitchFamily="34" charset="0"/>
                <a:cs typeface="Arial" panose="020B0604020202020204" pitchFamily="34" charset="0"/>
              </a:rPr>
              <a:t>По природным условиям выделяют города средней полосы, северной и южной зон, а также расположенные в экстремальных условиях. </a:t>
            </a:r>
          </a:p>
          <a:p>
            <a:pPr algn="just"/>
            <a:r>
              <a:rPr lang="ru-RU" sz="1600" dirty="0">
                <a:latin typeface="Arial" panose="020B0604020202020204" pitchFamily="34" charset="0"/>
                <a:cs typeface="Arial" panose="020B0604020202020204" pitchFamily="34" charset="0"/>
              </a:rPr>
              <a:t>Используется 	классификация 	городов 	по 	типам 	роста: </a:t>
            </a:r>
          </a:p>
          <a:p>
            <a:pPr marL="360363" indent="0" algn="just">
              <a:buNone/>
            </a:pPr>
            <a:r>
              <a:rPr lang="ru-RU" sz="1600" dirty="0">
                <a:latin typeface="Arial" panose="020B0604020202020204" pitchFamily="34" charset="0"/>
                <a:cs typeface="Arial" panose="020B0604020202020204" pitchFamily="34" charset="0"/>
              </a:rPr>
              <a:t>быстрорастущие, ограниченного развития, стабилизировавшиеся или с оттоком населения. </a:t>
            </a:r>
          </a:p>
          <a:p>
            <a:pPr algn="just"/>
            <a:r>
              <a:rPr lang="ru-RU" sz="1600" dirty="0">
                <a:latin typeface="Arial" panose="020B0604020202020204" pitchFamily="34" charset="0"/>
                <a:cs typeface="Arial" panose="020B0604020202020204" pitchFamily="34" charset="0"/>
              </a:rPr>
              <a:t>Широко применяются исторические классификации городов по времени возникновения и истории развития, а также классификации, отражающие ценности историко-архитектурного и культурного наследия, и др. </a:t>
            </a:r>
          </a:p>
          <a:p>
            <a:endParaRPr lang="ru-RU" dirty="0"/>
          </a:p>
        </p:txBody>
      </p:sp>
      <p:sp>
        <p:nvSpPr>
          <p:cNvPr id="4" name="Нижний колонтитул 3"/>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4022078375"/>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71600" y="1196752"/>
            <a:ext cx="7200800" cy="4016484"/>
          </a:xfrm>
          <a:prstGeom prst="rect">
            <a:avLst/>
          </a:prstGeom>
        </p:spPr>
        <p:txBody>
          <a:bodyPr wrap="square">
            <a:spAutoFit/>
          </a:bodyPr>
          <a:lstStyle/>
          <a:p>
            <a:pPr marL="6350" marR="206375" indent="-6350" algn="just">
              <a:spcAft>
                <a:spcPts val="600"/>
              </a:spcAft>
            </a:pPr>
            <a:r>
              <a:rPr lang="ru-RU"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Экономика рассматривает город как элемент системы народного хозяйства, одну из форм размещения производственных сил, элемент системы расселения, сети населенных мест. Промышленность вместе с учреждениями, обслуживающими тяготеющее к городу население окружающей территории, составляет экономическую базу города. </a:t>
            </a:r>
          </a:p>
          <a:p>
            <a:pPr marL="8890" marR="208280" indent="444500" algn="just">
              <a:spcAft>
                <a:spcPts val="600"/>
              </a:spcAft>
            </a:pPr>
            <a:r>
              <a:rPr lang="ru-RU"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Урбанизированная территория – это центральный город и городское окаймление, а также самоуправляющиеся городские населенные пункты, имеющие плотное центральное ядро (не менее 100 жилых единиц) или не являющиеся городом территории с плотностью  более 1 тыс. чел. на км . </a:t>
            </a:r>
          </a:p>
          <a:p>
            <a:pPr marL="8890" marR="39370" indent="444500" algn="just">
              <a:spcAft>
                <a:spcPts val="600"/>
              </a:spcAft>
            </a:pPr>
            <a:r>
              <a:rPr lang="ru-RU"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Город, городок, местечко, поселок, пригородная зона – все это урбанизированные территории, в отличие от сельской местности. </a:t>
            </a:r>
          </a:p>
          <a:p>
            <a:pPr marL="8890" marR="208280" indent="444500" algn="just">
              <a:spcAft>
                <a:spcPts val="600"/>
              </a:spcAft>
            </a:pPr>
            <a:r>
              <a:rPr lang="ru-RU"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Территориально город ограничивает условная линия, которая отделяет земли, находящиеся в пользовании городских властей, от территории других землепользователей, – городская черта. </a:t>
            </a:r>
            <a:endParaRPr lang="ru-RU"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34127196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619672" y="2790107"/>
            <a:ext cx="6552728" cy="1541448"/>
          </a:xfrm>
          <a:prstGeom prst="rect">
            <a:avLst/>
          </a:prstGeom>
        </p:spPr>
        <p:txBody>
          <a:bodyPr wrap="square">
            <a:spAutoFit/>
          </a:bodyPr>
          <a:lstStyle/>
          <a:p>
            <a:pPr>
              <a:lnSpc>
                <a:spcPct val="107000"/>
              </a:lnSpc>
              <a:spcAft>
                <a:spcPts val="800"/>
              </a:spcAft>
            </a:pPr>
            <a:r>
              <a:rPr lang="ru-RU" sz="2200" dirty="0">
                <a:latin typeface="Arial" panose="020B0604020202020204" pitchFamily="34" charset="0"/>
                <a:ea typeface="Times New Roman" panose="02020603050405020304" pitchFamily="18" charset="0"/>
                <a:cs typeface="Arial" panose="020B0604020202020204" pitchFamily="34" charset="0"/>
              </a:rPr>
              <a:t>Так, не рассматриваются в качестве объектов недвижимости деревья, выращиваемые в специальных питомниках, или дома, предназначенные под снос.</a:t>
            </a:r>
            <a:endParaRPr lang="ru-RU" sz="22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2954435669"/>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15616" y="2136339"/>
            <a:ext cx="7344816" cy="1754326"/>
          </a:xfrm>
          <a:prstGeom prst="rect">
            <a:avLst/>
          </a:prstGeom>
        </p:spPr>
        <p:txBody>
          <a:bodyPr wrap="square">
            <a:spAutoFit/>
          </a:bodyPr>
          <a:lstStyle/>
          <a:p>
            <a:pPr algn="just"/>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В развитой рыночной экономике первичным для развития городской территории является проект планировки, основная цель создания которого – законодательно защитить социальный заказ горожан, выразить общественный интерес к приоритетам развития городских территорий, направлениям развития градообразующих видов деятельности в городе. </a:t>
            </a:r>
            <a:endParaRPr lang="ru-RU" dirty="0">
              <a:latin typeface="Arial" panose="020B0604020202020204" pitchFamily="34"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1599620017"/>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11560" y="1412776"/>
            <a:ext cx="7848872" cy="3429657"/>
          </a:xfrm>
          <a:prstGeom prst="rect">
            <a:avLst/>
          </a:prstGeom>
        </p:spPr>
        <p:txBody>
          <a:bodyPr wrap="square">
            <a:spAutoFit/>
          </a:bodyPr>
          <a:lstStyle/>
          <a:p>
            <a:pPr marL="7938" marR="39370" indent="-7938" algn="just">
              <a:lnSpc>
                <a:spcPct val="153000"/>
              </a:lnSpc>
              <a:spcAft>
                <a:spcPts val="25"/>
              </a:spcAft>
            </a:pPr>
            <a:r>
              <a:rPr lang="ru-RU" i="1" dirty="0">
                <a:solidFill>
                  <a:srgbClr val="000000"/>
                </a:solidFill>
                <a:latin typeface="Arial" panose="020B0604020202020204" pitchFamily="34" charset="0"/>
                <a:ea typeface="Times New Roman" panose="02020603050405020304" pitchFamily="18" charset="0"/>
                <a:cs typeface="Arial" panose="020B0604020202020204" pitchFamily="34" charset="0"/>
              </a:rPr>
              <a:t>Городская среда</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 конкретная пространственная форма городских процессов, обеспечивающих нормальное функционирование территориальной общности и позволяющая городу осуществлять свою роль в системе высшего и низшего уровней. Разумно функционирующая городская среда превращает неодушевленные объекты недвижимости и землю под ними в структуру, удобную для производства и потребления жизненных благ, наполняет землю и строения потребительской и рыночной стоимостью. </a:t>
            </a:r>
            <a:endParaRPr lang="ru-RU"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720129802"/>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87624" y="764704"/>
            <a:ext cx="7200800" cy="4247317"/>
          </a:xfrm>
          <a:prstGeom prst="rect">
            <a:avLst/>
          </a:prstGeom>
        </p:spPr>
        <p:txBody>
          <a:bodyPr wrap="square">
            <a:spAutoFit/>
          </a:bodyPr>
          <a:lstStyle/>
          <a:p>
            <a:pPr marL="7938" marR="205105" indent="-7938" algn="just"/>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Сегодня растет плотность населения (а значит, и насыщенность городской среды при низком ее качестве) в периферийных районах при недоиспользовании земли центральной части городов, неэффективном расположении промышленных зон, существенном дефиците жилья и недвижимости коммерческого назначения и других проблемах. </a:t>
            </a:r>
          </a:p>
          <a:p>
            <a:pPr marL="7938" marR="205105" indent="-7938" algn="just"/>
            <a:endPar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7938" marR="205105" indent="-7938" algn="just"/>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Чтобы исправить ситуацию, необходимо развивать рынок недвижимости, стимулируя конкурентную среду на лучшее освоение и использование участков земли конкретного города. </a:t>
            </a:r>
          </a:p>
          <a:p>
            <a:pPr marL="7938" marR="205105" indent="-7938" algn="just"/>
            <a:endPar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7938" marR="205105" indent="-7938" algn="just"/>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В качестве регуляторов рынка недвижимости (особенно на начальных этапах) выступают социально градостроительные и экологические программы, учитывающие культурно-исторические особенности городов. </a:t>
            </a:r>
            <a:endParaRPr lang="ru-RU"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198639882"/>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99592" y="1166843"/>
            <a:ext cx="7128792" cy="4247317"/>
          </a:xfrm>
          <a:prstGeom prst="rect">
            <a:avLst/>
          </a:prstGeom>
        </p:spPr>
        <p:txBody>
          <a:bodyPr wrap="square">
            <a:spAutoFit/>
          </a:bodyPr>
          <a:lstStyle/>
          <a:p>
            <a:pPr algn="just"/>
            <a:r>
              <a:rPr lang="ru-RU" i="1" dirty="0"/>
              <a:t>Городское планирование. </a:t>
            </a:r>
          </a:p>
          <a:p>
            <a:pPr algn="just"/>
            <a:r>
              <a:rPr lang="ru-RU" dirty="0"/>
              <a:t>При переходе России к рыночной экономике, так же как и на Западе, перед городским планированием встали две основные проблемы. </a:t>
            </a:r>
          </a:p>
          <a:p>
            <a:pPr algn="just"/>
            <a:endParaRPr lang="ru-RU" dirty="0"/>
          </a:p>
          <a:p>
            <a:pPr algn="just"/>
            <a:r>
              <a:rPr lang="ru-RU" dirty="0"/>
              <a:t>Первая заключается в том, что новая система планирования должна не только ограничивать, контролировать и направлять спрос и использование городского пространства, но также стимулировать, привлекать и способствовать строительству и развитию. </a:t>
            </a:r>
          </a:p>
          <a:p>
            <a:pPr algn="just"/>
            <a:endParaRPr lang="ru-RU" dirty="0"/>
          </a:p>
          <a:p>
            <a:pPr algn="just"/>
            <a:r>
              <a:rPr lang="ru-RU" dirty="0"/>
              <a:t>В то же время – и это вторая проблема – необходимо защитить социальные права населения городов при изменении форм собственности на землю (недвижимость) и механизма расчета за коммунальные услуги и  пользование элементами городской инфраструктуры. </a:t>
            </a:r>
          </a:p>
          <a:p>
            <a:pPr algn="just"/>
            <a:endParaRPr lang="ru-RU" dirty="0"/>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1402320192"/>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99592" y="908720"/>
            <a:ext cx="6552728" cy="2178160"/>
          </a:xfrm>
          <a:prstGeom prst="rect">
            <a:avLst/>
          </a:prstGeom>
        </p:spPr>
        <p:txBody>
          <a:bodyPr wrap="square">
            <a:spAutoFit/>
          </a:bodyPr>
          <a:lstStyle/>
          <a:p>
            <a:pPr marL="8890" marR="39370" indent="444500" algn="just"/>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Действенным инструментом развития городского пространства является городское зонирование. </a:t>
            </a:r>
          </a:p>
          <a:p>
            <a:pPr marL="8890" marR="39370" indent="444500" algn="just"/>
            <a:r>
              <a:rPr lang="ru-RU" dirty="0">
                <a:latin typeface="Arial" panose="020B0604020202020204" pitchFamily="34" charset="0"/>
                <a:cs typeface="Arial" panose="020B0604020202020204" pitchFamily="34" charset="0"/>
              </a:rPr>
              <a:t>Основным инструментом гибкого регулирования в городах при планировании градостроительства является зонирование (функциональное, территориально-экономическое, строительное, ландшафтное и др.). </a:t>
            </a:r>
          </a:p>
          <a:p>
            <a:pPr marL="8890" marR="39370" indent="444500" algn="just">
              <a:lnSpc>
                <a:spcPct val="153000"/>
              </a:lnSpc>
              <a:spcAft>
                <a:spcPts val="25"/>
              </a:spcAft>
            </a:pPr>
            <a:endParaRPr lang="ru-RU" dirty="0">
              <a:solidFill>
                <a:srgbClr val="000000"/>
              </a:solidFill>
              <a:effectLst/>
              <a:latin typeface="Times New Roman" panose="02020603050405020304" pitchFamily="18" charset="0"/>
              <a:ea typeface="Times New Roman" panose="02020603050405020304" pitchFamily="18"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2837434642"/>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43608" y="1268760"/>
            <a:ext cx="7272808" cy="2581989"/>
          </a:xfrm>
          <a:prstGeom prst="rect">
            <a:avLst/>
          </a:prstGeom>
        </p:spPr>
        <p:txBody>
          <a:bodyPr wrap="square">
            <a:spAutoFit/>
          </a:bodyPr>
          <a:lstStyle/>
          <a:p>
            <a:pPr marL="7938" marR="207010" indent="-7938" algn="just">
              <a:lnSpc>
                <a:spcPct val="153000"/>
              </a:lnSpc>
              <a:spcAft>
                <a:spcPts val="25"/>
              </a:spcAft>
            </a:pPr>
            <a:r>
              <a:rPr lang="ru-RU" i="1" dirty="0">
                <a:solidFill>
                  <a:srgbClr val="000000"/>
                </a:solidFill>
                <a:latin typeface="Arial" panose="020B0604020202020204" pitchFamily="34" charset="0"/>
                <a:ea typeface="Times New Roman" panose="02020603050405020304" pitchFamily="18" charset="0"/>
                <a:cs typeface="Arial" panose="020B0604020202020204" pitchFamily="34" charset="0"/>
              </a:rPr>
              <a:t>Функциональное зонирование</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городских территорий  – наиболее общая форма учета разнообразных требований к рациональному землепользованию, включающих комплекс нормативных параметров (целевое назначение участка, его предельные размеры, коэффициент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застроенности</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доля озелененных и открытых пространств и т. п.). </a:t>
            </a:r>
            <a:endParaRPr lang="ru-RU"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2565286920"/>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99592" y="692696"/>
            <a:ext cx="7200800" cy="6056145"/>
          </a:xfrm>
          <a:prstGeom prst="rect">
            <a:avLst/>
          </a:prstGeom>
        </p:spPr>
        <p:txBody>
          <a:bodyPr wrap="square">
            <a:spAutoFit/>
          </a:bodyPr>
          <a:lstStyle/>
          <a:p>
            <a:pPr marL="8890" marR="207010" indent="444500" algn="just"/>
            <a:r>
              <a:rPr lang="ru-RU" dirty="0"/>
              <a:t>При зонировании рассматриваются структурно формирующие и локальные территории градостроительной системы с точки зрения различных аспектов ее функционирования: транспортно- функционального, визуально-пространственного, природно-</a:t>
            </a:r>
          </a:p>
          <a:p>
            <a:pPr marL="7938" marR="39370" indent="-7938" algn="just"/>
            <a:r>
              <a:rPr lang="ru-RU" dirty="0"/>
              <a:t>экологического, историко-культурного, инженерно-технического.  </a:t>
            </a:r>
          </a:p>
          <a:p>
            <a:pPr marL="8890" marR="205740" indent="444500" algn="just"/>
            <a:r>
              <a:rPr lang="ru-RU" dirty="0"/>
              <a:t>С позиций административного управления выделяют зоны общегородского, районного значения, промышленные зоны, селитебных районов и рекреационные зоны (места сосредоточения ценных природных объектов), места проживания населения.  </a:t>
            </a:r>
          </a:p>
          <a:p>
            <a:pPr marL="8890" marR="205740" indent="444500" algn="just"/>
            <a:r>
              <a:rPr lang="ru-RU" dirty="0"/>
              <a:t>Итоговым документом является план зонирования земель: графический документ с пояснительной запиской, разработанный в составе генплана города (в его отсутствие – самостоятельный документ). Он определяет состав земель города, объединенных общими признаками перспективного функционального использования, с указанием их перспективы и степени эффективности. </a:t>
            </a:r>
          </a:p>
          <a:p>
            <a:pPr marL="8890" marR="205740" indent="444500" algn="just"/>
            <a:r>
              <a:rPr lang="ru-RU" dirty="0"/>
              <a:t>В условиях рыночной экономики зонирование земель – устойчивая форма контроля за использованием территории, средство политической власти. Зональные установления могут изменить стоимость земли</a:t>
            </a:r>
          </a:p>
          <a:p>
            <a:pPr marL="8890" marR="205740" indent="444500" algn="just">
              <a:lnSpc>
                <a:spcPct val="153000"/>
              </a:lnSpc>
              <a:spcAft>
                <a:spcPts val="25"/>
              </a:spcAft>
            </a:pPr>
            <a:endParaRPr lang="ru-RU" dirty="0">
              <a:solidFill>
                <a:srgbClr val="000000"/>
              </a:solidFill>
              <a:effectLst/>
              <a:latin typeface="Times New Roman" panose="02020603050405020304" pitchFamily="18" charset="0"/>
              <a:ea typeface="Times New Roman" panose="02020603050405020304" pitchFamily="18"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319381845"/>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99592" y="764704"/>
            <a:ext cx="6912768" cy="4524315"/>
          </a:xfrm>
          <a:prstGeom prst="rect">
            <a:avLst/>
          </a:prstGeom>
        </p:spPr>
        <p:txBody>
          <a:bodyPr wrap="square">
            <a:spAutoFit/>
          </a:bodyPr>
          <a:lstStyle/>
          <a:p>
            <a:pPr marL="92075" marR="286385" indent="-92075" algn="ctr"/>
            <a:r>
              <a:rPr lang="ru-RU" i="1" dirty="0">
                <a:solidFill>
                  <a:srgbClr val="000000"/>
                </a:solidFill>
                <a:latin typeface="Arial" panose="020B0604020202020204" pitchFamily="34" charset="0"/>
                <a:ea typeface="Times New Roman" panose="02020603050405020304" pitchFamily="18" charset="0"/>
                <a:cs typeface="Arial" panose="020B0604020202020204" pitchFamily="34" charset="0"/>
              </a:rPr>
              <a:t>Основными при функциональном зонировании являются зоны: </a:t>
            </a:r>
          </a:p>
          <a:p>
            <a:pPr marL="342900" marR="39370" lvl="0" indent="-342900" algn="just" fontAlgn="base">
              <a:buClr>
                <a:srgbClr val="000000"/>
              </a:buClr>
              <a:buSzPts val="1400"/>
              <a:buFont typeface="Arial" panose="020B0604020202020204" pitchFamily="34" charset="0"/>
              <a:buChar char="•"/>
            </a:pPr>
            <a:r>
              <a:rPr lang="ru-RU"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селитебная, предназначенная для размещения жилых и общественных зданий; </a:t>
            </a:r>
          </a:p>
          <a:p>
            <a:pPr marL="342900" marR="39370" lvl="0" indent="-342900" algn="just" fontAlgn="base">
              <a:buClr>
                <a:srgbClr val="000000"/>
              </a:buClr>
              <a:buSzPts val="1400"/>
              <a:buFont typeface="Arial" panose="020B0604020202020204" pitchFamily="34" charset="0"/>
              <a:buChar char="•"/>
            </a:pPr>
            <a:r>
              <a:rPr lang="ru-RU"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промышленная 	– 	для 	размещения промышленных, </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энергетических, транспортных и других объектов; </a:t>
            </a:r>
          </a:p>
          <a:p>
            <a:pPr marL="342900" marR="39370" lvl="0" indent="-342900" algn="just" fontAlgn="base">
              <a:buClr>
                <a:srgbClr val="000000"/>
              </a:buClr>
              <a:buSzPts val="1400"/>
              <a:buFont typeface="Arial" panose="020B0604020202020204" pitchFamily="34" charset="0"/>
              <a:buChar char="•"/>
            </a:pPr>
            <a:r>
              <a:rPr lang="ru-RU"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коммунально-складская – для размещения складов, гаражей, автобаз, транспортных депо, водозаборов, очистных сооружений, канализации, теплоцентралей, кладбищ и др., размещаемых с разрывом от селитебных зон; </a:t>
            </a:r>
          </a:p>
          <a:p>
            <a:pPr marL="342900" marR="39370" lvl="0" indent="-342900" algn="just" fontAlgn="base">
              <a:buClr>
                <a:srgbClr val="000000"/>
              </a:buClr>
              <a:buSzPts val="1400"/>
              <a:buFont typeface="Arial" panose="020B0604020202020204" pitchFamily="34" charset="0"/>
              <a:buChar char="•"/>
            </a:pPr>
            <a:r>
              <a:rPr lang="ru-RU"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транспорта, связи и инженерных коммуникаций; </a:t>
            </a:r>
          </a:p>
          <a:p>
            <a:pPr marL="342900" marR="39370" lvl="0" indent="-342900" algn="just" fontAlgn="base">
              <a:buClr>
                <a:srgbClr val="000000"/>
              </a:buClr>
              <a:buSzPts val="1400"/>
              <a:buFont typeface="Arial" panose="020B0604020202020204" pitchFamily="34" charset="0"/>
              <a:buChar char="•"/>
            </a:pPr>
            <a:r>
              <a:rPr lang="ru-RU"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рекреации – парки, пляжи и другие места отдыха. </a:t>
            </a:r>
          </a:p>
          <a:p>
            <a:pPr marL="8890" marR="39370" indent="444500" algn="just"/>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Могут быть выделены зоны общественного центра, спортивная и др. </a:t>
            </a:r>
            <a:endParaRPr lang="ru-RU"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964968713"/>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87624" y="627913"/>
            <a:ext cx="6624736" cy="3853491"/>
          </a:xfrm>
          <a:prstGeom prst="rect">
            <a:avLst/>
          </a:prstGeom>
        </p:spPr>
        <p:txBody>
          <a:bodyPr wrap="square">
            <a:spAutoFit/>
          </a:bodyPr>
          <a:lstStyle/>
          <a:p>
            <a:pPr marL="8890" marR="207010" indent="444500" algn="just">
              <a:lnSpc>
                <a:spcPct val="153000"/>
              </a:lnSpc>
              <a:spcAft>
                <a:spcPts val="25"/>
              </a:spcAft>
            </a:pP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Селитебная территория составляет примерно половину всей территории города. При этом территория жилой застройки брутто (в красных линиях) занимает половину селитебной территории. Территория жилой застройки нетто (без участков обслуживающих учреждений, зеленых насаждений, улиц и дорог) занимает половину территории жилой застройки брутто. Иными словами, собственно на жилую застройку приходится 12-13% земли в городских границах. </a:t>
            </a:r>
            <a:endParaRPr lang="ru-RU"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458331210"/>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59632" y="1263664"/>
            <a:ext cx="6480720" cy="3059171"/>
          </a:xfrm>
          <a:prstGeom prst="rect">
            <a:avLst/>
          </a:prstGeom>
        </p:spPr>
        <p:txBody>
          <a:bodyPr wrap="square">
            <a:spAutoFit/>
          </a:bodyPr>
          <a:lstStyle/>
          <a:p>
            <a:pPr marL="8890" marR="207010" indent="444500" algn="just">
              <a:lnSpc>
                <a:spcPct val="153000"/>
              </a:lnSpc>
              <a:spcAft>
                <a:spcPts val="25"/>
              </a:spcAft>
            </a:pP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Элементы города – жилые и промышленные территории, общественные центры – также организуются на основе дифференциации территории по функциональному назначению и другим признакам. Так, в жилых районах выделяются зоны застройки, игровых площадок и отдыха, коммунальные, транспортные и территории учреждений обслуживания. </a:t>
            </a:r>
            <a:endParaRPr lang="ru-RU"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36010037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87624" y="1124744"/>
            <a:ext cx="6768752" cy="3352841"/>
          </a:xfrm>
          <a:prstGeom prst="rect">
            <a:avLst/>
          </a:prstGeom>
        </p:spPr>
        <p:txBody>
          <a:bodyPr wrap="square">
            <a:spAutoFit/>
          </a:bodyPr>
          <a:lstStyle/>
          <a:p>
            <a:pPr algn="just">
              <a:lnSpc>
                <a:spcPct val="107000"/>
              </a:lnSpc>
              <a:spcAft>
                <a:spcPts val="800"/>
              </a:spcAft>
            </a:pPr>
            <a:r>
              <a:rPr lang="ru-RU" sz="2200" dirty="0">
                <a:latin typeface="Arial" panose="020B0604020202020204" pitchFamily="34" charset="0"/>
                <a:ea typeface="Times New Roman" panose="02020603050405020304" pitchFamily="18" charset="0"/>
                <a:cs typeface="Times New Roman" panose="02020603050405020304" pitchFamily="18" charset="0"/>
              </a:rPr>
              <a:t>Оборудование, размещенное в зданиях и сооружениях (отопление, водопровод, канализация, электрооборудование, лифты, решетки, вторые металлические двери), относится к объектам, не связанным с землей. Но поскольку оно стало неотъемлемой частью объекта недвижимости, то в случае сделки по этому объекту следует детально описывать все оборудование, включаемое в его состав. </a:t>
            </a:r>
            <a:endParaRPr lang="ru-RU" sz="2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1197949571"/>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331640" y="980728"/>
            <a:ext cx="6336704" cy="2635337"/>
          </a:xfrm>
          <a:prstGeom prst="rect">
            <a:avLst/>
          </a:prstGeom>
        </p:spPr>
        <p:txBody>
          <a:bodyPr wrap="square">
            <a:spAutoFit/>
          </a:bodyPr>
          <a:lstStyle/>
          <a:p>
            <a:pPr marL="7938" marR="207010" indent="-7938" algn="just">
              <a:lnSpc>
                <a:spcPct val="153000"/>
              </a:lnSpc>
              <a:spcAft>
                <a:spcPts val="25"/>
              </a:spcAft>
            </a:pP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Число зон должно соответствовать количеству частей территории, имеющих различную градостроительную ценность. Отличия между этими зонами выражены в первую очередь в удобствах проживания; соответственно, стоимость аналогичных объектов недвижимости в экономических зонах будет различной.  </a:t>
            </a:r>
            <a:endParaRPr lang="ru-RU"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2703148987"/>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71600" y="260648"/>
            <a:ext cx="7704856" cy="5366213"/>
          </a:xfrm>
          <a:prstGeom prst="rect">
            <a:avLst/>
          </a:prstGeom>
        </p:spPr>
        <p:txBody>
          <a:bodyPr wrap="square">
            <a:spAutoFit/>
          </a:bodyPr>
          <a:lstStyle/>
          <a:p>
            <a:pPr marL="8890" marR="207010" indent="444500" algn="just">
              <a:lnSpc>
                <a:spcPct val="153000"/>
              </a:lnSpc>
              <a:spcAft>
                <a:spcPts val="25"/>
              </a:spcAft>
            </a:pPr>
            <a:r>
              <a:rPr lang="ru-RU" sz="1600" i="1" dirty="0">
                <a:solidFill>
                  <a:srgbClr val="000000"/>
                </a:solidFill>
                <a:latin typeface="Arial" panose="020B0604020202020204" pitchFamily="34" charset="0"/>
                <a:ea typeface="Times New Roman" panose="02020603050405020304" pitchFamily="18" charset="0"/>
                <a:cs typeface="Arial" panose="020B0604020202020204" pitchFamily="34" charset="0"/>
              </a:rPr>
              <a:t>Территориально-экономическое зонирование</a:t>
            </a:r>
            <a:r>
              <a:rPr lang="ru-RU"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 это дифференциация городской территории на зоны в соответствии с ее комплексной экономической оценкой. Территориально-экономические оценочные зоны (ТЭОЗ) — относительно однотипные участки территории города, ограниченные естественными или искусственными преградами и имеющие определенную качественную, экономическую и социально-экономическую ценность. Они различаются этапами застройки города, архитектурно-планировочной структурой и системой основных магистралей, уровнем инженерного обустройства, транспортного обеспечения, коммунального обслуживания, природными факторами. При установлении границ ТЭОЗ принимают во внимание прохождение крупных магистральных дорог, полосы отчуждения железнодорожных линий, линии высоковольтной электропередачи, газопроводы высокого давления, реки и акватории крупных водоемов, зеленые массивы и др.  </a:t>
            </a:r>
            <a:endParaRPr lang="ru-RU"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239395030"/>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0"/>
            <a:ext cx="8424936" cy="6317114"/>
          </a:xfrm>
          <a:prstGeom prst="rect">
            <a:avLst/>
          </a:prstGeom>
        </p:spPr>
        <p:txBody>
          <a:bodyPr wrap="square">
            <a:spAutoFit/>
          </a:bodyPr>
          <a:lstStyle/>
          <a:p>
            <a:pPr marL="450850" marR="39370" indent="444500" algn="ctr">
              <a:lnSpc>
                <a:spcPct val="107000"/>
              </a:lnSpc>
              <a:spcAft>
                <a:spcPts val="825"/>
              </a:spcAft>
            </a:pPr>
            <a:r>
              <a:rPr lang="ru-RU" i="1" dirty="0">
                <a:solidFill>
                  <a:srgbClr val="000000"/>
                </a:solidFill>
                <a:latin typeface="Arial" panose="020B0604020202020204" pitchFamily="34" charset="0"/>
                <a:ea typeface="Times New Roman" panose="02020603050405020304" pitchFamily="18" charset="0"/>
                <a:cs typeface="Arial" panose="020B0604020202020204" pitchFamily="34" charset="0"/>
              </a:rPr>
              <a:t>Территориально-экономическое зонирование (</a:t>
            </a:r>
            <a:r>
              <a:rPr lang="ru-RU" dirty="0">
                <a:solidFill>
                  <a:srgbClr val="000000"/>
                </a:solidFill>
                <a:latin typeface="Times New Roman" panose="02020603050405020304" pitchFamily="18" charset="0"/>
                <a:ea typeface="Times New Roman" panose="02020603050405020304" pitchFamily="18" charset="0"/>
              </a:rPr>
              <a:t>ТЭОЗ ) классифицируются по следующим признакам:  </a:t>
            </a:r>
          </a:p>
          <a:p>
            <a:pPr marL="342900" marR="39370" lvl="0" indent="-342900" algn="just" fontAlgn="base">
              <a:lnSpc>
                <a:spcPct val="107000"/>
              </a:lnSpc>
              <a:spcAft>
                <a:spcPts val="550"/>
              </a:spcAft>
              <a:buClr>
                <a:srgbClr val="000000"/>
              </a:buClr>
              <a:buSzPts val="1400"/>
              <a:buFont typeface="Arial" panose="020B0604020202020204" pitchFamily="34" charset="0"/>
              <a:buChar char="•"/>
            </a:pPr>
            <a:r>
              <a:rPr lang="ru-RU"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положению на плане города;  </a:t>
            </a:r>
          </a:p>
          <a:p>
            <a:pPr marL="342900" marR="39370" lvl="0" indent="-342900" algn="just" fontAlgn="base">
              <a:lnSpc>
                <a:spcPct val="153000"/>
              </a:lnSpc>
              <a:spcAft>
                <a:spcPts val="25"/>
              </a:spcAft>
              <a:buClr>
                <a:srgbClr val="000000"/>
              </a:buClr>
              <a:buSzPts val="1400"/>
              <a:buFont typeface="Arial" panose="020B0604020202020204" pitchFamily="34" charset="0"/>
              <a:buChar char="•"/>
            </a:pPr>
            <a:r>
              <a:rPr lang="ru-RU"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характеру застройки с точки зрения функционального и градостроительного зонирования; </a:t>
            </a:r>
          </a:p>
          <a:p>
            <a:pPr marL="342900" marR="39370" lvl="0" indent="-342900" algn="just" fontAlgn="base">
              <a:lnSpc>
                <a:spcPct val="107000"/>
              </a:lnSpc>
              <a:spcAft>
                <a:spcPts val="575"/>
              </a:spcAft>
              <a:buClr>
                <a:srgbClr val="000000"/>
              </a:buClr>
              <a:buSzPts val="1400"/>
              <a:buFont typeface="Arial" panose="020B0604020202020204" pitchFamily="34" charset="0"/>
              <a:buChar char="•"/>
            </a:pPr>
            <a:r>
              <a:rPr lang="ru-RU"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техническому состоянию застройки;  </a:t>
            </a:r>
          </a:p>
          <a:p>
            <a:pPr marL="342900" marR="39370" lvl="0" indent="-342900" algn="just" fontAlgn="base">
              <a:lnSpc>
                <a:spcPct val="107000"/>
              </a:lnSpc>
              <a:spcAft>
                <a:spcPts val="550"/>
              </a:spcAft>
              <a:buClr>
                <a:srgbClr val="000000"/>
              </a:buClr>
              <a:buSzPts val="1400"/>
              <a:buFont typeface="Arial" panose="020B0604020202020204" pitchFamily="34" charset="0"/>
              <a:buChar char="•"/>
            </a:pPr>
            <a:r>
              <a:rPr lang="ru-RU"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уровню благоустройства и озеленения; </a:t>
            </a:r>
          </a:p>
          <a:p>
            <a:pPr marL="342900" marR="39370" lvl="0" indent="-342900" algn="just" fontAlgn="base">
              <a:lnSpc>
                <a:spcPct val="107000"/>
              </a:lnSpc>
              <a:spcAft>
                <a:spcPts val="575"/>
              </a:spcAft>
              <a:buClr>
                <a:srgbClr val="000000"/>
              </a:buClr>
              <a:buSzPts val="1400"/>
              <a:buFont typeface="Arial" panose="020B0604020202020204" pitchFamily="34" charset="0"/>
              <a:buChar char="•"/>
            </a:pPr>
            <a:r>
              <a:rPr lang="ru-RU"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уровню культурно-бытового и коммунального обслуживания; </a:t>
            </a:r>
          </a:p>
          <a:p>
            <a:pPr marL="342900" marR="39370" lvl="0" indent="-342900" algn="just" fontAlgn="base">
              <a:lnSpc>
                <a:spcPct val="153000"/>
              </a:lnSpc>
              <a:spcAft>
                <a:spcPts val="25"/>
              </a:spcAft>
              <a:buClr>
                <a:srgbClr val="000000"/>
              </a:buClr>
              <a:buSzPts val="1400"/>
              <a:buFont typeface="Arial" panose="020B0604020202020204" pitchFamily="34" charset="0"/>
              <a:buChar char="•"/>
            </a:pPr>
            <a:r>
              <a:rPr lang="ru-RU"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транспортной доступности к местам постоянного тяготения населения и к элементам системы центра города; </a:t>
            </a:r>
          </a:p>
          <a:p>
            <a:pPr marL="342900" marR="39370" lvl="0" indent="-342900" algn="just" fontAlgn="base">
              <a:lnSpc>
                <a:spcPct val="107000"/>
              </a:lnSpc>
              <a:spcAft>
                <a:spcPts val="550"/>
              </a:spcAft>
              <a:buClr>
                <a:srgbClr val="000000"/>
              </a:buClr>
              <a:buSzPts val="1400"/>
              <a:buFont typeface="Arial" panose="020B0604020202020204" pitchFamily="34" charset="0"/>
              <a:buChar char="•"/>
            </a:pPr>
            <a:r>
              <a:rPr lang="ru-RU"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архитектурно-художественным качеством застройки; </a:t>
            </a:r>
          </a:p>
          <a:p>
            <a:pPr marL="342900" marR="39370" lvl="0" indent="-342900" algn="just" fontAlgn="base">
              <a:lnSpc>
                <a:spcPct val="107000"/>
              </a:lnSpc>
              <a:spcAft>
                <a:spcPts val="575"/>
              </a:spcAft>
              <a:buClr>
                <a:srgbClr val="000000"/>
              </a:buClr>
              <a:buSzPts val="1400"/>
              <a:buFont typeface="Arial" panose="020B0604020202020204" pitchFamily="34" charset="0"/>
              <a:buChar char="•"/>
            </a:pPr>
            <a:r>
              <a:rPr lang="ru-RU"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природно-географическим условиям; </a:t>
            </a:r>
          </a:p>
          <a:p>
            <a:pPr marL="342900" marR="39370" lvl="0" indent="-342900" algn="just" fontAlgn="base">
              <a:lnSpc>
                <a:spcPct val="107000"/>
              </a:lnSpc>
              <a:spcAft>
                <a:spcPts val="575"/>
              </a:spcAft>
              <a:buClr>
                <a:srgbClr val="000000"/>
              </a:buClr>
              <a:buSzPts val="1400"/>
              <a:buFont typeface="Arial" panose="020B0604020202020204" pitchFamily="34" charset="0"/>
              <a:buChar char="•"/>
            </a:pPr>
            <a:r>
              <a:rPr lang="ru-RU"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престижности местоположения;  </a:t>
            </a:r>
          </a:p>
          <a:p>
            <a:pPr marL="342900" marR="39370" lvl="0" indent="-342900" algn="just" fontAlgn="base">
              <a:lnSpc>
                <a:spcPct val="107000"/>
              </a:lnSpc>
              <a:spcAft>
                <a:spcPts val="575"/>
              </a:spcAft>
              <a:buClr>
                <a:srgbClr val="000000"/>
              </a:buClr>
              <a:buSzPts val="1400"/>
              <a:buFont typeface="Arial" panose="020B0604020202020204" pitchFamily="34" charset="0"/>
              <a:buChar char="•"/>
            </a:pPr>
            <a:r>
              <a:rPr lang="ru-RU"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наличию или удаленности мест приложения труда;  </a:t>
            </a:r>
          </a:p>
          <a:p>
            <a:pPr marL="342900" marR="39370" lvl="0" indent="-342900" algn="just" fontAlgn="base">
              <a:lnSpc>
                <a:spcPct val="153000"/>
              </a:lnSpc>
              <a:spcAft>
                <a:spcPts val="25"/>
              </a:spcAft>
              <a:buClr>
                <a:srgbClr val="000000"/>
              </a:buClr>
              <a:buSzPts val="1400"/>
              <a:buFont typeface="Arial" panose="020B0604020202020204" pitchFamily="34" charset="0"/>
              <a:buChar char="•"/>
            </a:pPr>
            <a:r>
              <a:rPr lang="ru-RU"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плотности насыщения объектами социальной инфраструктуры;  </a:t>
            </a:r>
            <a:r>
              <a:rPr lang="ru-RU" dirty="0">
                <a:solidFill>
                  <a:srgbClr val="000000"/>
                </a:solidFill>
                <a:uFill>
                  <a:solidFill>
                    <a:srgbClr val="000000"/>
                  </a:solidFill>
                </a:uFill>
                <a:latin typeface="Segoe UI Symbol" panose="020B0502040204020203" pitchFamily="34" charset="0"/>
                <a:ea typeface="Segoe UI Symbol" panose="020B0502040204020203" pitchFamily="34" charset="0"/>
                <a:cs typeface="Segoe UI Symbol" panose="020B0502040204020203" pitchFamily="34" charset="0"/>
              </a:rPr>
              <a:t></a:t>
            </a:r>
            <a:r>
              <a:rPr lang="ru-RU"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 экологическим и санитарно-гигиеническим условиям.  </a:t>
            </a:r>
            <a:endParaRPr lang="ru-RU"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2850674260"/>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87624" y="1263664"/>
            <a:ext cx="6696744" cy="3005823"/>
          </a:xfrm>
          <a:prstGeom prst="rect">
            <a:avLst/>
          </a:prstGeom>
        </p:spPr>
        <p:txBody>
          <a:bodyPr wrap="square">
            <a:spAutoFit/>
          </a:bodyPr>
          <a:lstStyle/>
          <a:p>
            <a:pPr marL="7938" marR="206375" indent="-7938" algn="just">
              <a:lnSpc>
                <a:spcPct val="153000"/>
              </a:lnSpc>
              <a:spcAft>
                <a:spcPts val="25"/>
              </a:spcAft>
            </a:pP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Оценочные зоны характеризуются базовыми ставками земельного налога и арендной платы. </a:t>
            </a:r>
          </a:p>
          <a:p>
            <a:pPr marL="7938" marR="206375" indent="-7938" algn="just">
              <a:lnSpc>
                <a:spcPct val="153000"/>
              </a:lnSpc>
              <a:spcAft>
                <a:spcPts val="25"/>
              </a:spcAft>
            </a:pP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При необходимости вводится система поправочных коэффициентов к базовым ставкам платежей, при этом учитываются динамичные показатели, влияющие на оценку городских земель и достаточно широко изменяющиеся внутри оценочных зон. </a:t>
            </a:r>
            <a:endParaRPr lang="ru-RU"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63234473"/>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5636" y="260648"/>
            <a:ext cx="8229600" cy="652934"/>
          </a:xfrm>
        </p:spPr>
        <p:txBody>
          <a:bodyPr>
            <a:normAutofit fontScale="90000"/>
          </a:bodyPr>
          <a:lstStyle/>
          <a:p>
            <a:r>
              <a:rPr lang="ru-RU" sz="2000" b="1" dirty="0">
                <a:latin typeface="Arial" panose="020B0604020202020204" pitchFamily="34" charset="0"/>
                <a:cs typeface="Arial" panose="020B0604020202020204" pitchFamily="34" charset="0"/>
              </a:rPr>
              <a:t>Географические информационные системы </a:t>
            </a:r>
            <a:br>
              <a:rPr lang="ru-RU" sz="2000" dirty="0">
                <a:latin typeface="Arial" panose="020B0604020202020204" pitchFamily="34" charset="0"/>
                <a:cs typeface="Arial" panose="020B0604020202020204" pitchFamily="34" charset="0"/>
              </a:rPr>
            </a:br>
            <a:endParaRPr lang="ru-RU" sz="2000" dirty="0">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457200" y="764704"/>
            <a:ext cx="8229600" cy="5361459"/>
          </a:xfrm>
        </p:spPr>
        <p:txBody>
          <a:bodyPr>
            <a:normAutofit/>
          </a:bodyPr>
          <a:lstStyle/>
          <a:p>
            <a:pPr algn="just">
              <a:spcBef>
                <a:spcPts val="0"/>
              </a:spcBef>
            </a:pPr>
            <a:r>
              <a:rPr lang="ru-RU" sz="1600" dirty="0">
                <a:latin typeface="Arial" panose="020B0604020202020204" pitchFamily="34" charset="0"/>
                <a:cs typeface="Arial" panose="020B0604020202020204" pitchFamily="34" charset="0"/>
              </a:rPr>
              <a:t>Географические информационные системы (ГИС) – </a:t>
            </a:r>
            <a:r>
              <a:rPr lang="ru-RU" sz="1600" dirty="0" err="1">
                <a:latin typeface="Arial" panose="020B0604020202020204" pitchFamily="34" charset="0"/>
                <a:cs typeface="Arial" panose="020B0604020202020204" pitchFamily="34" charset="0"/>
              </a:rPr>
              <a:t>программно</a:t>
            </a:r>
            <a:r>
              <a:rPr lang="ru-RU" sz="1600" dirty="0">
                <a:latin typeface="Arial" panose="020B0604020202020204" pitchFamily="34" charset="0"/>
                <a:cs typeface="Arial" panose="020B0604020202020204" pitchFamily="34" charset="0"/>
              </a:rPr>
              <a:t> аппаратный комплекс, осуществляющий сбор, отображение, обработку и распространение информации о </a:t>
            </a:r>
            <a:r>
              <a:rPr lang="ru-RU" sz="1600" dirty="0" err="1">
                <a:latin typeface="Arial" panose="020B0604020202020204" pitchFamily="34" charset="0"/>
                <a:cs typeface="Arial" panose="020B0604020202020204" pitchFamily="34" charset="0"/>
              </a:rPr>
              <a:t>пространственно</a:t>
            </a:r>
            <a:r>
              <a:rPr lang="ru-RU" sz="1600" dirty="0">
                <a:latin typeface="Arial" panose="020B0604020202020204" pitchFamily="34" charset="0"/>
                <a:cs typeface="Arial" panose="020B0604020202020204" pitchFamily="34" charset="0"/>
              </a:rPr>
              <a:t> распределенных объектах, которыми являются объекты недвижимости, и явлениях на основе электронных карт, связанных с ними баз данных и сопутствующих материалов.</a:t>
            </a:r>
          </a:p>
          <a:p>
            <a:pPr algn="just"/>
            <a:r>
              <a:rPr lang="ru-RU" sz="1600" dirty="0">
                <a:latin typeface="Arial" panose="020B0604020202020204" pitchFamily="34" charset="0"/>
                <a:cs typeface="Arial" panose="020B0604020202020204" pitchFamily="34" charset="0"/>
              </a:rPr>
              <a:t>Область применения данных информационных систем может быть практически повсеместной. Наибольший эффект от использования ГИС наблюдается в тех отраслях, где преобладают данные о </a:t>
            </a:r>
            <a:r>
              <a:rPr lang="ru-RU" sz="1600" dirty="0" err="1">
                <a:latin typeface="Arial" panose="020B0604020202020204" pitchFamily="34" charset="0"/>
                <a:cs typeface="Arial" panose="020B0604020202020204" pitchFamily="34" charset="0"/>
              </a:rPr>
              <a:t>пространственно</a:t>
            </a:r>
            <a:r>
              <a:rPr lang="ru-RU" sz="1600" dirty="0">
                <a:latin typeface="Arial" panose="020B0604020202020204" pitchFamily="34" charset="0"/>
                <a:cs typeface="Arial" panose="020B0604020202020204" pitchFamily="34" charset="0"/>
              </a:rPr>
              <a:t> распределенных объектах, среди которых:  земельный кадастр;  недвижимость. </a:t>
            </a:r>
          </a:p>
          <a:p>
            <a:pPr algn="just"/>
            <a:r>
              <a:rPr lang="ru-RU" sz="1600" dirty="0">
                <a:latin typeface="Arial" panose="020B0604020202020204" pitchFamily="34" charset="0"/>
                <a:cs typeface="Arial" panose="020B0604020202020204" pitchFamily="34" charset="0"/>
              </a:rPr>
              <a:t>В принципе, ГИС можно рассматривать как некое расширение концепции баз данных. В этом смысле ГИС фактически представляет собой новый уровень и способ интеграции и структурирования информации. ГИС представляет, кроме мощного аналитического инструмента баз данных, развитые средства визуализации и отображения. </a:t>
            </a:r>
          </a:p>
          <a:p>
            <a:pPr algn="just"/>
            <a:r>
              <a:rPr lang="ru-RU" sz="1600" dirty="0">
                <a:latin typeface="Arial" panose="020B0604020202020204" pitchFamily="34" charset="0"/>
                <a:cs typeface="Arial" panose="020B0604020202020204" pitchFamily="34" charset="0"/>
              </a:rPr>
              <a:t>Уходя от недостатков обычных бумажных карт, ГИС предоставляет пользователю широчайшие возможности по работе с визуальной информацией, позволяя работать с данными в динамике. </a:t>
            </a:r>
          </a:p>
          <a:p>
            <a:pPr algn="just"/>
            <a:endParaRPr lang="ru-RU" sz="1600" dirty="0">
              <a:latin typeface="Arial" panose="020B0604020202020204" pitchFamily="34" charset="0"/>
              <a:cs typeface="Arial" panose="020B0604020202020204" pitchFamily="34" charset="0"/>
            </a:endParaRPr>
          </a:p>
          <a:p>
            <a:pPr algn="just">
              <a:spcBef>
                <a:spcPts val="0"/>
              </a:spcBef>
            </a:pPr>
            <a:endParaRPr lang="ru-RU" sz="1600" dirty="0">
              <a:latin typeface="Arial" panose="020B0604020202020204" pitchFamily="34" charset="0"/>
              <a:cs typeface="Arial" panose="020B0604020202020204" pitchFamily="34" charset="0"/>
            </a:endParaRPr>
          </a:p>
        </p:txBody>
      </p:sp>
      <p:sp>
        <p:nvSpPr>
          <p:cNvPr id="4" name="Нижний колонтитул 3"/>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3404799040"/>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27584" y="1052736"/>
            <a:ext cx="7931224" cy="4948149"/>
          </a:xfrm>
          <a:prstGeom prst="rect">
            <a:avLst/>
          </a:prstGeom>
        </p:spPr>
        <p:txBody>
          <a:bodyPr wrap="square">
            <a:spAutoFit/>
          </a:bodyPr>
          <a:lstStyle/>
          <a:p>
            <a:pPr marL="8890" marR="205740" indent="444500" algn="just"/>
            <a:r>
              <a:rPr lang="ru-RU" dirty="0"/>
              <a:t>Кроме использования ГИС в земельном кадастре, появилась возможность применять ГИС в качестве системы управления имуществом предприятия, где роль пространственных данных (электронных карт) выполняют планы зданий, этажей и комнат с находящимся в них имуществом предприятия. Причем к каждому графическому объекту (мебель, оргтехника, производственное оборудование, и т. п.) подсоединяется описательная атрибутивная информация, вводимая вручную или поступающая из базы данных.  </a:t>
            </a:r>
          </a:p>
          <a:p>
            <a:pPr marL="8890" marR="205740" indent="444500" algn="just"/>
            <a:r>
              <a:rPr lang="ru-RU" dirty="0"/>
              <a:t>В России действуют более 30 автоматизированных технологий управления информацией рынка недвижимости различных качественных уровней. Вводятся электронные схемы функционального и других видов зонирования на основе градостроительных планов развития городов – субъектов РФ и других территориальных единиц, новые схемы природного комплекса территориальных единиц с режимами использования территорий и др. Такие автоматизированные системы позволяют подготовить справку по интересующей информации в течение одного дня. </a:t>
            </a:r>
          </a:p>
          <a:p>
            <a:pPr marL="8890" marR="205740" indent="444500" algn="just">
              <a:lnSpc>
                <a:spcPct val="153000"/>
              </a:lnSpc>
              <a:spcAft>
                <a:spcPts val="25"/>
              </a:spcAft>
            </a:pPr>
            <a:endParaRPr lang="ru-RU" dirty="0">
              <a:solidFill>
                <a:srgbClr val="000000"/>
              </a:solidFill>
              <a:effectLst/>
              <a:latin typeface="Times New Roman" panose="02020603050405020304" pitchFamily="18" charset="0"/>
              <a:ea typeface="Times New Roman" panose="02020603050405020304" pitchFamily="18"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318564503"/>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27584" y="620688"/>
            <a:ext cx="7344816" cy="4394152"/>
          </a:xfrm>
          <a:prstGeom prst="rect">
            <a:avLst/>
          </a:prstGeom>
        </p:spPr>
        <p:txBody>
          <a:bodyPr wrap="square">
            <a:spAutoFit/>
          </a:bodyPr>
          <a:lstStyle/>
          <a:p>
            <a:pPr marL="8890" marR="39370" indent="444500" algn="just"/>
            <a:r>
              <a:rPr lang="ru-RU" dirty="0"/>
              <a:t>В Москве для решения указанных задач была создана и развивается система государственного градостроительного кадастра (ГГК). Основной ее целью является сбор и обработка информационных ресурсов и справочной информации, обладающей достоверностью, юридической чистотой, </a:t>
            </a:r>
            <a:r>
              <a:rPr lang="ru-RU" dirty="0" err="1"/>
              <a:t>регламентностью</a:t>
            </a:r>
            <a:r>
              <a:rPr lang="ru-RU" dirty="0"/>
              <a:t>, и обеспечение ею заинтересованных физических и юридических лиц. Главными потребителями информации ГГК являются </a:t>
            </a:r>
            <a:r>
              <a:rPr lang="ru-RU" dirty="0" err="1"/>
              <a:t>неинституциональные</a:t>
            </a:r>
            <a:r>
              <a:rPr lang="ru-RU" dirty="0"/>
              <a:t> участники рынка недвижимости, в основном инвесторы, риелторы и девелоперы. </a:t>
            </a:r>
          </a:p>
          <a:p>
            <a:pPr marL="8890" marR="39370" indent="444500" algn="just"/>
            <a:r>
              <a:rPr lang="ru-RU" dirty="0"/>
              <a:t>Существующая структура информационных ресурсов ГГК, имеющая пока линейный (статический) принцип построения, состоит из трех основных информационных блоков: о состоянии территорий, о градостроительной ценности территорий, о градостроительных регламентах. </a:t>
            </a:r>
          </a:p>
          <a:p>
            <a:pPr marL="8890" marR="39370" indent="444500" algn="just">
              <a:lnSpc>
                <a:spcPct val="153000"/>
              </a:lnSpc>
              <a:spcAft>
                <a:spcPts val="175"/>
              </a:spcAft>
            </a:pPr>
            <a:endParaRPr lang="ru-RU" dirty="0">
              <a:solidFill>
                <a:srgbClr val="000000"/>
              </a:solidFill>
              <a:latin typeface="Times New Roman" panose="02020603050405020304" pitchFamily="18" charset="0"/>
              <a:ea typeface="Times New Roman" panose="02020603050405020304" pitchFamily="18"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2027913552"/>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899592" y="620688"/>
            <a:ext cx="7776864" cy="5189113"/>
          </a:xfrm>
          <a:prstGeom prst="rect">
            <a:avLst/>
          </a:prstGeom>
        </p:spPr>
        <p:txBody>
          <a:bodyPr wrap="square">
            <a:spAutoFit/>
          </a:bodyPr>
          <a:lstStyle/>
          <a:p>
            <a:pPr marL="8890" marR="205105" indent="351155" algn="just">
              <a:lnSpc>
                <a:spcPct val="115000"/>
              </a:lnSpc>
              <a:spcAft>
                <a:spcPts val="0"/>
              </a:spcAft>
            </a:pPr>
            <a:r>
              <a:rPr lang="ru-RU" dirty="0">
                <a:latin typeface="Arial" panose="020B0604020202020204" pitchFamily="34" charset="0"/>
                <a:ea typeface="Times New Roman" panose="02020603050405020304" pitchFamily="18" charset="0"/>
                <a:cs typeface="Calibri" panose="020F0502020204030204" pitchFamily="34" charset="0"/>
              </a:rPr>
              <a:t>Пользователям информационных ресурсов сведения предоставляются в виде кадастровых справок либо через прямой санкционированный доступ при помощи различных средств телекоммуникаций. </a:t>
            </a:r>
            <a:endParaRPr lang="ru-RU" sz="1400" dirty="0">
              <a:latin typeface="Calibri" panose="020F0502020204030204" pitchFamily="34" charset="0"/>
              <a:ea typeface="Times New Roman" panose="02020603050405020304" pitchFamily="18" charset="0"/>
              <a:cs typeface="Calibri" panose="020F0502020204030204" pitchFamily="34" charset="0"/>
            </a:endParaRPr>
          </a:p>
          <a:p>
            <a:pPr marL="8890" marR="205105" indent="351155" algn="just">
              <a:lnSpc>
                <a:spcPct val="115000"/>
              </a:lnSpc>
              <a:spcAft>
                <a:spcPts val="0"/>
              </a:spcAft>
            </a:pPr>
            <a:r>
              <a:rPr lang="ru-RU" dirty="0">
                <a:latin typeface="Arial" panose="020B0604020202020204" pitchFamily="34" charset="0"/>
                <a:ea typeface="Times New Roman" panose="02020603050405020304" pitchFamily="18" charset="0"/>
                <a:cs typeface="Calibri" panose="020F0502020204030204" pitchFamily="34" charset="0"/>
              </a:rPr>
              <a:t>Большинство сведений о территории имеет пространственную привязку с различной степенью точности – до административной единицы, функциональной зоны, квартала, участка, здания или сооружения, квартиры. Этим критериям соответствует общегородская информационная система «</a:t>
            </a:r>
            <a:r>
              <a:rPr lang="ru-RU" dirty="0" err="1">
                <a:latin typeface="Arial" panose="020B0604020202020204" pitchFamily="34" charset="0"/>
                <a:ea typeface="Times New Roman" panose="02020603050405020304" pitchFamily="18" charset="0"/>
                <a:cs typeface="Calibri" panose="020F0502020204030204" pitchFamily="34" charset="0"/>
              </a:rPr>
              <a:t>Top</a:t>
            </a:r>
            <a:r>
              <a:rPr lang="ru-RU" dirty="0">
                <a:latin typeface="Arial" panose="020B0604020202020204" pitchFamily="34" charset="0"/>
                <a:ea typeface="Times New Roman" panose="02020603050405020304" pitchFamily="18" charset="0"/>
                <a:cs typeface="Calibri" panose="020F0502020204030204" pitchFamily="34" charset="0"/>
              </a:rPr>
              <a:t> </a:t>
            </a:r>
            <a:r>
              <a:rPr lang="ru-RU" dirty="0" err="1">
                <a:latin typeface="Arial" panose="020B0604020202020204" pitchFamily="34" charset="0"/>
                <a:ea typeface="Times New Roman" panose="02020603050405020304" pitchFamily="18" charset="0"/>
                <a:cs typeface="Calibri" panose="020F0502020204030204" pitchFamily="34" charset="0"/>
              </a:rPr>
              <a:t>plan</a:t>
            </a:r>
            <a:r>
              <a:rPr lang="ru-RU" dirty="0">
                <a:latin typeface="Arial" panose="020B0604020202020204" pitchFamily="34" charset="0"/>
                <a:ea typeface="Times New Roman" panose="02020603050405020304" pitchFamily="18" charset="0"/>
                <a:cs typeface="Calibri" panose="020F0502020204030204" pitchFamily="34" charset="0"/>
              </a:rPr>
              <a:t>» (г. Санкт-Петербург) в виде многослойной электронной карты, основу которой образуют материалы топографо-геодезических съемок и инженерных изысканий. </a:t>
            </a:r>
            <a:endParaRPr lang="ru-RU" sz="1400" dirty="0">
              <a:latin typeface="Calibri" panose="020F0502020204030204" pitchFamily="34" charset="0"/>
              <a:ea typeface="Times New Roman" panose="02020603050405020304" pitchFamily="18" charset="0"/>
              <a:cs typeface="Calibri" panose="020F0502020204030204" pitchFamily="34" charset="0"/>
            </a:endParaRPr>
          </a:p>
          <a:p>
            <a:pPr marL="8890" marR="205105" indent="351155" algn="just">
              <a:lnSpc>
                <a:spcPct val="115000"/>
              </a:lnSpc>
              <a:spcAft>
                <a:spcPts val="0"/>
              </a:spcAft>
            </a:pPr>
            <a:r>
              <a:rPr lang="ru-RU" dirty="0">
                <a:latin typeface="Arial" panose="020B0604020202020204" pitchFamily="34" charset="0"/>
                <a:ea typeface="Times New Roman" panose="02020603050405020304" pitchFamily="18" charset="0"/>
                <a:cs typeface="Calibri" panose="020F0502020204030204" pitchFamily="34" charset="0"/>
              </a:rPr>
              <a:t>В нашей стране наиболее развитую организационно-правовую базу имеет Государственный земельный кадастр, за которым закреплен учет характеристик земельных участков и прав собственности на них. </a:t>
            </a:r>
            <a:endParaRPr lang="ru-RU" sz="14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1942299011"/>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15616" y="548680"/>
            <a:ext cx="7128792" cy="5507662"/>
          </a:xfrm>
          <a:prstGeom prst="rect">
            <a:avLst/>
          </a:prstGeom>
        </p:spPr>
        <p:txBody>
          <a:bodyPr wrap="square">
            <a:spAutoFit/>
          </a:bodyPr>
          <a:lstStyle/>
          <a:p>
            <a:pPr marL="8890" marR="205105" indent="351155" algn="just">
              <a:lnSpc>
                <a:spcPct val="115000"/>
              </a:lnSpc>
              <a:spcAft>
                <a:spcPts val="0"/>
              </a:spcAft>
            </a:pPr>
            <a:r>
              <a:rPr lang="ru-RU" dirty="0">
                <a:latin typeface="Arial" panose="020B0604020202020204" pitchFamily="34" charset="0"/>
                <a:ea typeface="Times New Roman" panose="02020603050405020304" pitchFamily="18" charset="0"/>
                <a:cs typeface="Calibri" panose="020F0502020204030204" pitchFamily="34" charset="0"/>
              </a:rPr>
              <a:t>Менее четко определены структура и функции информационных ресурсов, описывающих состояние и перспективы застройки территории, инженерных коммуникаций, транспортной сети, экологической и демографической обстановки, субъектов экономических отношений. </a:t>
            </a:r>
            <a:endParaRPr lang="ru-RU" sz="1400" dirty="0">
              <a:latin typeface="Calibri" panose="020F0502020204030204" pitchFamily="34" charset="0"/>
              <a:ea typeface="Times New Roman" panose="02020603050405020304" pitchFamily="18" charset="0"/>
              <a:cs typeface="Calibri" panose="020F0502020204030204" pitchFamily="34" charset="0"/>
            </a:endParaRPr>
          </a:p>
          <a:p>
            <a:pPr marL="8890" marR="205105" indent="351155" algn="just">
              <a:lnSpc>
                <a:spcPct val="115000"/>
              </a:lnSpc>
              <a:spcAft>
                <a:spcPts val="0"/>
              </a:spcAft>
            </a:pPr>
            <a:r>
              <a:rPr lang="ru-RU" dirty="0">
                <a:latin typeface="Arial" panose="020B0604020202020204" pitchFamily="34" charset="0"/>
                <a:ea typeface="Times New Roman" panose="02020603050405020304" pitchFamily="18" charset="0"/>
                <a:cs typeface="Calibri" panose="020F0502020204030204" pitchFamily="34" charset="0"/>
              </a:rPr>
              <a:t>В Санкт-Петербурге, например, ликвидировать этот пробел позволяет Единая геоинформационная система «Развитие территории и недвижимости» (ЕИСТ). Она основана на автоматизированной информационной системе Государственного земельного кадастра Комитета по земельным ресурсам и землеустройству (КЗРЗ) с использованием территориальной информационно-аналитической системы «Развитие исторического центра Петербурга» (ТИАС). Главными принципами создаваемой системы являются оперативность, доступность, бесплатность. </a:t>
            </a:r>
          </a:p>
          <a:p>
            <a:pPr marL="6985" marR="206375" algn="just">
              <a:lnSpc>
                <a:spcPct val="115000"/>
              </a:lnSpc>
              <a:spcAft>
                <a:spcPts val="0"/>
              </a:spcAft>
            </a:pPr>
            <a:r>
              <a:rPr lang="ru-RU" dirty="0">
                <a:latin typeface="Arial" panose="020B0604020202020204" pitchFamily="34" charset="0"/>
                <a:ea typeface="Times New Roman" panose="02020603050405020304" pitchFamily="18" charset="0"/>
                <a:cs typeface="Calibri" panose="020F0502020204030204" pitchFamily="34" charset="0"/>
              </a:rPr>
              <a:t> </a:t>
            </a:r>
            <a:endParaRPr lang="ru-RU" sz="14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805672883"/>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34092"/>
          <p:cNvPicPr/>
          <p:nvPr/>
        </p:nvPicPr>
        <p:blipFill>
          <a:blip r:embed="rId2"/>
          <a:stretch>
            <a:fillRect/>
          </a:stretch>
        </p:blipFill>
        <p:spPr>
          <a:xfrm>
            <a:off x="683568" y="836712"/>
            <a:ext cx="7848872" cy="5760640"/>
          </a:xfrm>
          <a:prstGeom prst="rect">
            <a:avLst/>
          </a:prstGeom>
        </p:spPr>
      </p:pic>
      <p:sp>
        <p:nvSpPr>
          <p:cNvPr id="5" name="Прямоугольник 4"/>
          <p:cNvSpPr/>
          <p:nvPr/>
        </p:nvSpPr>
        <p:spPr>
          <a:xfrm>
            <a:off x="827584" y="260648"/>
            <a:ext cx="7560840" cy="510540"/>
          </a:xfrm>
          <a:prstGeom prst="rect">
            <a:avLst/>
          </a:prstGeom>
          <a:ln>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1066800" marR="39370">
              <a:lnSpc>
                <a:spcPct val="107000"/>
              </a:lnSpc>
              <a:spcAft>
                <a:spcPts val="740"/>
              </a:spcAft>
            </a:pPr>
            <a:endParaRPr lang="ru-RU" sz="1400" dirty="0">
              <a:effectLst/>
              <a:latin typeface="Arial" panose="020B0604020202020204" pitchFamily="34" charset="0"/>
              <a:ea typeface="Times New Roman" panose="02020603050405020304" pitchFamily="18" charset="0"/>
              <a:cs typeface="Calibri" panose="020F0502020204030204" pitchFamily="34" charset="0"/>
            </a:endParaRPr>
          </a:p>
          <a:p>
            <a:pPr marL="1066800" marR="39370" algn="ctr">
              <a:lnSpc>
                <a:spcPct val="107000"/>
              </a:lnSpc>
              <a:spcAft>
                <a:spcPts val="740"/>
              </a:spcAft>
            </a:pPr>
            <a:r>
              <a:rPr lang="ru-RU" sz="2000" dirty="0">
                <a:effectLst/>
                <a:latin typeface="Arial" panose="020B0604020202020204" pitchFamily="34" charset="0"/>
                <a:ea typeface="Times New Roman" panose="02020603050405020304" pitchFamily="18" charset="0"/>
                <a:cs typeface="Arial" panose="020B0604020202020204" pitchFamily="34" charset="0"/>
              </a:rPr>
              <a:t>Источники формирования ресурсов ЕИСТ </a:t>
            </a:r>
          </a:p>
          <a:p>
            <a:pPr marL="8890" marR="205105" indent="351155" algn="just">
              <a:lnSpc>
                <a:spcPct val="115000"/>
              </a:lnSpc>
              <a:spcAft>
                <a:spcPts val="0"/>
              </a:spcAft>
            </a:pPr>
            <a:r>
              <a:rPr lang="ru-RU" sz="1400" dirty="0">
                <a:effectLst/>
                <a:latin typeface="Arial" panose="020B0604020202020204" pitchFamily="34" charset="0"/>
                <a:ea typeface="Times New Roman" panose="02020603050405020304" pitchFamily="18" charset="0"/>
                <a:cs typeface="Calibri" panose="020F0502020204030204" pitchFamily="34" charset="0"/>
              </a:rPr>
              <a:t> </a:t>
            </a:r>
            <a:endParaRPr lang="ru-RU" sz="1100" dirty="0">
              <a:effectLst/>
              <a:ea typeface="Times New Roman" panose="02020603050405020304" pitchFamily="18" charset="0"/>
              <a:cs typeface="Calibri" panose="020F0502020204030204" pitchFamily="34" charset="0"/>
            </a:endParaRPr>
          </a:p>
        </p:txBody>
      </p:sp>
      <p:sp>
        <p:nvSpPr>
          <p:cNvPr id="6" name="Нижний колонтитул 5"/>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37903077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99592" y="995045"/>
            <a:ext cx="7128792" cy="486791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0"/>
              </a:spcAft>
            </a:pPr>
            <a:r>
              <a:rPr lang="ru-RU" sz="1100" dirty="0">
                <a:effectLst/>
                <a:ea typeface="Times New Roman" panose="02020603050405020304" pitchFamily="18" charset="0"/>
                <a:cs typeface="Calibri" panose="020F0502020204030204" pitchFamily="34" charset="0"/>
              </a:rPr>
              <a:t> </a:t>
            </a:r>
          </a:p>
          <a:p>
            <a:pPr algn="just">
              <a:lnSpc>
                <a:spcPct val="115000"/>
              </a:lnSpc>
              <a:spcAft>
                <a:spcPts val="1000"/>
              </a:spcAft>
            </a:pPr>
            <a:r>
              <a:rPr lang="ru-RU" sz="2200" dirty="0">
                <a:effectLst/>
                <a:latin typeface="Arial" panose="020B0604020202020204" pitchFamily="34" charset="0"/>
                <a:ea typeface="Times New Roman" panose="02020603050405020304" pitchFamily="18" charset="0"/>
                <a:cs typeface="Calibri" panose="020F0502020204030204" pitchFamily="34" charset="0"/>
              </a:rPr>
              <a:t>Одним из неурегулированных в полной мере остается вопрос об отнесении к объектам недвижимости предметов, не имеющих неразрывной связи с земельным участком, хотя отделить их от этого земельного участка достаточно сложно. Речь, в частности, может идти о статуях весом в несколько тонн, не скрепленных с фундаментом, или зданиях, установленных на поверхности земли на блоках. </a:t>
            </a:r>
            <a:endParaRPr lang="ru-RU" sz="1100" dirty="0">
              <a:effectLst/>
              <a:ea typeface="Times New Roman" panose="02020603050405020304" pitchFamily="18" charset="0"/>
              <a:cs typeface="Calibri" panose="020F0502020204030204" pitchFamily="34" charset="0"/>
            </a:endParaRPr>
          </a:p>
          <a:p>
            <a:pPr marL="28575" marR="28575" algn="just">
              <a:lnSpc>
                <a:spcPct val="115000"/>
              </a:lnSpc>
              <a:spcAft>
                <a:spcPts val="750"/>
              </a:spcAft>
            </a:pPr>
            <a:r>
              <a:rPr lang="ru-RU" sz="2200" dirty="0">
                <a:effectLst/>
                <a:latin typeface="Arial" panose="020B0604020202020204" pitchFamily="34" charset="0"/>
                <a:ea typeface="Times New Roman" panose="02020603050405020304" pitchFamily="18" charset="0"/>
                <a:cs typeface="Calibri" panose="020F0502020204030204" pitchFamily="34" charset="0"/>
              </a:rPr>
              <a:t> </a:t>
            </a:r>
            <a:endParaRPr lang="ru-RU" sz="1100" dirty="0">
              <a:effectLst/>
              <a:ea typeface="Times New Roman" panose="02020603050405020304" pitchFamily="18" charset="0"/>
              <a:cs typeface="Calibri" panose="020F050202020403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829162008"/>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71600" y="1268760"/>
            <a:ext cx="7416824" cy="3059171"/>
          </a:xfrm>
          <a:prstGeom prst="rect">
            <a:avLst/>
          </a:prstGeom>
        </p:spPr>
        <p:txBody>
          <a:bodyPr wrap="square">
            <a:spAutoFit/>
          </a:bodyPr>
          <a:lstStyle/>
          <a:p>
            <a:pPr marL="7938" marR="207645" indent="-7938" algn="just">
              <a:lnSpc>
                <a:spcPct val="153000"/>
              </a:lnSpc>
              <a:spcAft>
                <a:spcPts val="650"/>
              </a:spcAft>
            </a:pP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Таким образом, информационное поле субъектов Федерации начинает формироваться как область взаимодействия проблемно ориентированных групп информационных ресурсов, находящихся в ведении различных органов государственной власти. При этом основными системообразующими факторами становятся единые нормативно-правовая база, классификаторы, коммуникационная среда.</a:t>
            </a:r>
            <a:r>
              <a:rPr lang="ru-RU"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ru-RU"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380547849"/>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648072"/>
          </a:xfrm>
        </p:spPr>
        <p:txBody>
          <a:bodyPr>
            <a:normAutofit fontScale="90000"/>
          </a:bodyPr>
          <a:lstStyle/>
          <a:p>
            <a:br>
              <a:rPr lang="ru-RU" sz="2400" b="1" dirty="0">
                <a:latin typeface="Arial" panose="020B0604020202020204" pitchFamily="34" charset="0"/>
                <a:cs typeface="Arial" panose="020B0604020202020204" pitchFamily="34" charset="0"/>
              </a:rPr>
            </a:br>
            <a:r>
              <a:rPr lang="ru-RU" sz="2400" b="1" dirty="0">
                <a:latin typeface="Arial" panose="020B0604020202020204" pitchFamily="34" charset="0"/>
                <a:cs typeface="Arial" panose="020B0604020202020204" pitchFamily="34" charset="0"/>
              </a:rPr>
              <a:t>Кадастровый учет </a:t>
            </a:r>
            <a:br>
              <a:rPr lang="ru-RU" sz="2400" dirty="0">
                <a:latin typeface="Arial" panose="020B0604020202020204" pitchFamily="34" charset="0"/>
                <a:cs typeface="Arial" panose="020B0604020202020204" pitchFamily="34" charset="0"/>
              </a:rPr>
            </a:br>
            <a:endParaRPr lang="ru-RU" sz="2400" dirty="0">
              <a:latin typeface="Arial" panose="020B0604020202020204" pitchFamily="34" charset="0"/>
              <a:cs typeface="Arial" panose="020B0604020202020204" pitchFamily="34" charset="0"/>
            </a:endParaRPr>
          </a:p>
        </p:txBody>
      </p:sp>
      <p:sp>
        <p:nvSpPr>
          <p:cNvPr id="4" name="Объект 3"/>
          <p:cNvSpPr>
            <a:spLocks noGrp="1"/>
          </p:cNvSpPr>
          <p:nvPr>
            <p:ph idx="1"/>
          </p:nvPr>
        </p:nvSpPr>
        <p:spPr>
          <a:xfrm>
            <a:off x="827584" y="981075"/>
            <a:ext cx="7560840" cy="5145088"/>
          </a:xfrm>
          <a:prstGeom prst="rect">
            <a:avLst/>
          </a:prstGeom>
          <a:ln>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7938" marR="205740" indent="352425" algn="just">
              <a:lnSpc>
                <a:spcPct val="115000"/>
              </a:lnSpc>
              <a:spcAft>
                <a:spcPts val="0"/>
              </a:spcAft>
              <a:buNone/>
            </a:pPr>
            <a:r>
              <a:rPr lang="ru-RU" sz="1600" dirty="0">
                <a:effectLst/>
                <a:latin typeface="Arial" panose="020B0604020202020204" pitchFamily="34" charset="0"/>
                <a:ea typeface="Times New Roman" panose="02020603050405020304" pitchFamily="18" charset="0"/>
                <a:cs typeface="Arial" panose="020B0604020202020204" pitchFamily="34" charset="0"/>
              </a:rPr>
              <a:t>Одним из основных направлений управления объектами недвижимости является кадастровое деление территории РФ. Единицами кадастрового деления территории Российской Федерации являются округа, районы, кварталы. Кадастровый номер земельного участка состоит из номеров округа, района, квартала и земельного участка в квартале. Порядок кадастрового деления территории Российской Федерации и присвоения соответствующих номеров земельным участкам устанавливается Правительством Российской Федерации. </a:t>
            </a:r>
          </a:p>
          <a:p>
            <a:pPr marR="39370" indent="0" algn="just">
              <a:lnSpc>
                <a:spcPct val="115000"/>
              </a:lnSpc>
              <a:spcAft>
                <a:spcPts val="0"/>
              </a:spcAft>
              <a:buNone/>
            </a:pPr>
            <a:r>
              <a:rPr lang="ru-RU" sz="1600" dirty="0">
                <a:effectLst/>
                <a:latin typeface="Arial" panose="020B0604020202020204" pitchFamily="34" charset="0"/>
                <a:ea typeface="Times New Roman" panose="02020603050405020304" pitchFamily="18" charset="0"/>
                <a:cs typeface="Arial" panose="020B0604020202020204" pitchFamily="34" charset="0"/>
              </a:rPr>
              <a:t>Существуют три основных типа кадастров: </a:t>
            </a:r>
          </a:p>
          <a:p>
            <a:pPr marL="360363" marR="39370" lvl="0" indent="0" algn="just" fontAlgn="base">
              <a:lnSpc>
                <a:spcPct val="115000"/>
              </a:lnSpc>
              <a:spcAft>
                <a:spcPts val="0"/>
              </a:spcAft>
              <a:buClr>
                <a:srgbClr val="000000"/>
              </a:buClr>
              <a:buSzPts val="1400"/>
              <a:buFont typeface="Arial" panose="020B0604020202020204" pitchFamily="34" charset="0"/>
              <a:buChar char="•"/>
              <a:tabLst>
                <a:tab pos="0" algn="l"/>
              </a:tabLst>
            </a:pPr>
            <a:r>
              <a:rPr lang="ru-RU" sz="1600" u="none" strike="noStrike" dirty="0">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правовой – запись прав на объекты недвижимости; </a:t>
            </a:r>
          </a:p>
          <a:p>
            <a:pPr marL="360363" marR="39370" lvl="0" indent="0" algn="just" fontAlgn="base">
              <a:lnSpc>
                <a:spcPct val="115000"/>
              </a:lnSpc>
              <a:spcAft>
                <a:spcPts val="0"/>
              </a:spcAft>
              <a:buClr>
                <a:srgbClr val="000000"/>
              </a:buClr>
              <a:buSzPts val="1400"/>
              <a:buFont typeface="Arial" panose="020B0604020202020204" pitchFamily="34" charset="0"/>
              <a:buChar char="•"/>
              <a:tabLst>
                <a:tab pos="0" algn="l"/>
              </a:tabLst>
            </a:pPr>
            <a:r>
              <a:rPr lang="ru-RU" sz="1600" u="none" strike="noStrike" dirty="0">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фискальный – запись стоимости объектов недвижимости и информации, необходимой для налогообложения; </a:t>
            </a:r>
          </a:p>
          <a:p>
            <a:pPr marL="360363" marR="39370" lvl="0" indent="0" algn="just" fontAlgn="base">
              <a:lnSpc>
                <a:spcPct val="115000"/>
              </a:lnSpc>
              <a:spcAft>
                <a:spcPts val="0"/>
              </a:spcAft>
              <a:buClr>
                <a:srgbClr val="000000"/>
              </a:buClr>
              <a:buSzPts val="1400"/>
              <a:buFont typeface="Arial" panose="020B0604020202020204" pitchFamily="34" charset="0"/>
              <a:buChar char="•"/>
              <a:tabLst>
                <a:tab pos="0" algn="l"/>
              </a:tabLst>
            </a:pPr>
            <a:r>
              <a:rPr lang="ru-RU" sz="1600" u="none" strike="noStrike" dirty="0">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многоцелевой – объединение правовой и фискальной систем с информацией по планированию и землепользованию (в России это называется ГИС города, района). </a:t>
            </a:r>
          </a:p>
          <a:p>
            <a:pPr marL="360363" marR="39370" indent="0">
              <a:lnSpc>
                <a:spcPct val="115000"/>
              </a:lnSpc>
              <a:spcAft>
                <a:spcPts val="0"/>
              </a:spcAft>
              <a:buNone/>
              <a:tabLst>
                <a:tab pos="0" algn="l"/>
              </a:tabLst>
            </a:pPr>
            <a:r>
              <a:rPr lang="ru-RU" sz="1600" dirty="0">
                <a:effectLst/>
                <a:latin typeface="Arial" panose="020B0604020202020204" pitchFamily="34" charset="0"/>
                <a:ea typeface="Times New Roman" panose="02020603050405020304" pitchFamily="18" charset="0"/>
                <a:cs typeface="Arial" panose="020B0604020202020204" pitchFamily="34" charset="0"/>
              </a:rPr>
              <a:t> </a:t>
            </a:r>
          </a:p>
          <a:p>
            <a:pPr marL="8890" marR="205105" indent="0" algn="just">
              <a:lnSpc>
                <a:spcPct val="115000"/>
              </a:lnSpc>
              <a:spcAft>
                <a:spcPts val="0"/>
              </a:spcAft>
              <a:buNone/>
            </a:pPr>
            <a:r>
              <a:rPr lang="ru-RU" sz="1400" dirty="0">
                <a:effectLst/>
                <a:latin typeface="Arial" panose="020B0604020202020204" pitchFamily="34" charset="0"/>
                <a:ea typeface="Times New Roman" panose="02020603050405020304" pitchFamily="18" charset="0"/>
                <a:cs typeface="Calibri" panose="020F0502020204030204" pitchFamily="34" charset="0"/>
              </a:rPr>
              <a:t> </a:t>
            </a:r>
            <a:endParaRPr lang="ru-RU" sz="1100" dirty="0">
              <a:effectLst/>
              <a:ea typeface="Times New Roman" panose="02020603050405020304" pitchFamily="18" charset="0"/>
              <a:cs typeface="Calibri" panose="020F0502020204030204" pitchFamily="34" charset="0"/>
            </a:endParaRPr>
          </a:p>
          <a:p>
            <a:pPr marL="8890" marR="205105" indent="0" algn="just">
              <a:lnSpc>
                <a:spcPct val="115000"/>
              </a:lnSpc>
              <a:spcAft>
                <a:spcPts val="0"/>
              </a:spcAft>
              <a:buNone/>
            </a:pPr>
            <a:r>
              <a:rPr lang="ru-RU" sz="1100" dirty="0">
                <a:effectLst/>
                <a:ea typeface="Times New Roman" panose="02020603050405020304" pitchFamily="18" charset="0"/>
                <a:cs typeface="Calibri" panose="020F0502020204030204" pitchFamily="34" charset="0"/>
              </a:rPr>
              <a:t> </a:t>
            </a:r>
          </a:p>
        </p:txBody>
      </p:sp>
      <p:sp>
        <p:nvSpPr>
          <p:cNvPr id="5" name="Нижний колонтитул 4"/>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86132411"/>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260648"/>
            <a:ext cx="8280920" cy="6210931"/>
          </a:xfrm>
          <a:prstGeom prst="rect">
            <a:avLst/>
          </a:prstGeom>
        </p:spPr>
        <p:txBody>
          <a:bodyPr wrap="square">
            <a:spAutoFit/>
          </a:bodyPr>
          <a:lstStyle/>
          <a:p>
            <a:pPr algn="just">
              <a:lnSpc>
                <a:spcPct val="115000"/>
              </a:lnSpc>
              <a:spcAft>
                <a:spcPts val="1000"/>
              </a:spcAft>
              <a:tabLst>
                <a:tab pos="1121410" algn="ctr"/>
                <a:tab pos="2713990" algn="ctr"/>
                <a:tab pos="4054475" algn="ctr"/>
                <a:tab pos="5297805" algn="ctr"/>
              </a:tabLst>
            </a:pPr>
            <a:r>
              <a:rPr lang="ru-RU" i="1" dirty="0">
                <a:latin typeface="Arial" panose="020B0604020202020204" pitchFamily="34" charset="0"/>
                <a:ea typeface="Times New Roman" panose="02020603050405020304" pitchFamily="18" charset="0"/>
                <a:cs typeface="Calibri" panose="020F0502020204030204" pitchFamily="34" charset="0"/>
              </a:rPr>
              <a:t>Регистрационная 	подсистема земельного 	кадастра </a:t>
            </a:r>
            <a:endParaRPr lang="ru-RU" sz="1400" dirty="0">
              <a:latin typeface="Calibri" panose="020F0502020204030204" pitchFamily="34" charset="0"/>
              <a:ea typeface="Times New Roman" panose="02020603050405020304" pitchFamily="18" charset="0"/>
              <a:cs typeface="Calibri" panose="020F0502020204030204" pitchFamily="34" charset="0"/>
            </a:endParaRPr>
          </a:p>
          <a:p>
            <a:pPr marL="8890" marR="208280" algn="just">
              <a:lnSpc>
                <a:spcPct val="115000"/>
              </a:lnSpc>
              <a:spcAft>
                <a:spcPts val="1000"/>
              </a:spcAft>
            </a:pPr>
            <a:r>
              <a:rPr lang="ru-RU" i="1" dirty="0">
                <a:latin typeface="Arial" panose="020B0604020202020204" pitchFamily="34" charset="0"/>
                <a:ea typeface="Times New Roman" panose="02020603050405020304" pitchFamily="18" charset="0"/>
                <a:cs typeface="Calibri" panose="020F0502020204030204" pitchFamily="34" charset="0"/>
              </a:rPr>
              <a:t>(Регистрационный кадастр, РК) </a:t>
            </a:r>
            <a:r>
              <a:rPr lang="ru-RU" dirty="0">
                <a:latin typeface="Arial" panose="020B0604020202020204" pitchFamily="34" charset="0"/>
                <a:ea typeface="Times New Roman" panose="02020603050405020304" pitchFamily="18" charset="0"/>
                <a:cs typeface="Calibri" panose="020F0502020204030204" pitchFamily="34" charset="0"/>
              </a:rPr>
              <a:t>формировалась для гарантирования прав землепользователей и является необходимым условием создания рынка недвижимости и любых инвестиций. </a:t>
            </a:r>
            <a:endParaRPr lang="ru-RU" sz="1400" dirty="0">
              <a:latin typeface="Calibri" panose="020F0502020204030204" pitchFamily="34" charset="0"/>
              <a:ea typeface="Times New Roman" panose="02020603050405020304" pitchFamily="18" charset="0"/>
              <a:cs typeface="Calibri" panose="020F0502020204030204" pitchFamily="34" charset="0"/>
            </a:endParaRPr>
          </a:p>
          <a:p>
            <a:pPr marL="8890" marR="205740" algn="just">
              <a:lnSpc>
                <a:spcPct val="115000"/>
              </a:lnSpc>
              <a:spcAft>
                <a:spcPts val="1000"/>
              </a:spcAft>
            </a:pPr>
            <a:r>
              <a:rPr lang="ru-RU" i="1" dirty="0">
                <a:latin typeface="Arial" panose="020B0604020202020204" pitchFamily="34" charset="0"/>
                <a:ea typeface="Times New Roman" panose="02020603050405020304" pitchFamily="18" charset="0"/>
                <a:cs typeface="Calibri" panose="020F0502020204030204" pitchFamily="34" charset="0"/>
              </a:rPr>
              <a:t>Фискальная подсистема земельного кадастра (Фискальный кадастр, ФК)</a:t>
            </a:r>
            <a:r>
              <a:rPr lang="ru-RU" dirty="0">
                <a:latin typeface="Arial" panose="020B0604020202020204" pitchFamily="34" charset="0"/>
                <a:ea typeface="Times New Roman" panose="02020603050405020304" pitchFamily="18" charset="0"/>
                <a:cs typeface="Calibri" panose="020F0502020204030204" pitchFamily="34" charset="0"/>
              </a:rPr>
              <a:t> ведает земельными налогами, арендной платой, денежными поступлениями от всех операций с землей и т. д. Фискальный кадастр включает прогноз, начисление и контроль поступления от арендных платежей и земельного налога. Одна из задач ФК – определение базы налогообложения. </a:t>
            </a:r>
            <a:endParaRPr lang="ru-RU" sz="1400" dirty="0">
              <a:latin typeface="Calibri" panose="020F0502020204030204" pitchFamily="34" charset="0"/>
              <a:ea typeface="Times New Roman" panose="02020603050405020304" pitchFamily="18" charset="0"/>
              <a:cs typeface="Calibri" panose="020F0502020204030204" pitchFamily="34" charset="0"/>
            </a:endParaRPr>
          </a:p>
          <a:p>
            <a:pPr marL="8890" marR="208280" algn="just">
              <a:lnSpc>
                <a:spcPct val="115000"/>
              </a:lnSpc>
              <a:spcAft>
                <a:spcPts val="1000"/>
              </a:spcAft>
            </a:pPr>
            <a:r>
              <a:rPr lang="ru-RU" dirty="0">
                <a:latin typeface="Arial" panose="020B0604020202020204" pitchFamily="34" charset="0"/>
                <a:ea typeface="Times New Roman" panose="02020603050405020304" pitchFamily="18" charset="0"/>
                <a:cs typeface="Calibri" panose="020F0502020204030204" pitchFamily="34" charset="0"/>
              </a:rPr>
              <a:t>Развитие рынка недвижимости ставит проблему организации надежной, открытой общественной системы кадастра, которая будет заниматься сделками с объектами недвижимости, определяя тип и стороны сделки, права на объекты недвижимости. Для работы земельного рынка требуется четкая идентификация прав собственности и границ участков (полные карты с указанием границ, площадей и наложенных ограничений). Четкая формулировка прав собственности является непременным условием при залоге земли. </a:t>
            </a:r>
            <a:endParaRPr lang="ru-RU" sz="14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877536186"/>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15616" y="404664"/>
            <a:ext cx="6984776" cy="5314146"/>
          </a:xfrm>
          <a:prstGeom prst="rect">
            <a:avLst/>
          </a:prstGeom>
          <a:ln>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8890" marR="205740" algn="just">
              <a:lnSpc>
                <a:spcPct val="115000"/>
              </a:lnSpc>
              <a:spcAft>
                <a:spcPts val="1000"/>
              </a:spcAft>
            </a:pPr>
            <a:r>
              <a:rPr lang="ru-RU" sz="1600" dirty="0">
                <a:effectLst/>
                <a:latin typeface="Arial" panose="020B0604020202020204" pitchFamily="34" charset="0"/>
                <a:ea typeface="Times New Roman" panose="02020603050405020304" pitchFamily="18" charset="0"/>
                <a:cs typeface="Arial" panose="020B0604020202020204" pitchFamily="34" charset="0"/>
              </a:rPr>
              <a:t>На рынке недвижимости в качестве товара выступают права на объекты недвижимости, поэтому для его функционирования необходимо юридически оформить недвижимость. Это означает создание на каждый объект недвижимости кадастрового дела с последующей государственной регистрацией прав на недвижимость. </a:t>
            </a:r>
          </a:p>
          <a:p>
            <a:pPr marL="8890" marR="203200" algn="just">
              <a:lnSpc>
                <a:spcPct val="115000"/>
              </a:lnSpc>
              <a:spcAft>
                <a:spcPts val="1000"/>
              </a:spcAft>
            </a:pPr>
            <a:r>
              <a:rPr lang="ru-RU" sz="1600" dirty="0">
                <a:effectLst/>
                <a:latin typeface="Arial" panose="020B0604020202020204" pitchFamily="34" charset="0"/>
                <a:ea typeface="Times New Roman" panose="02020603050405020304" pitchFamily="18" charset="0"/>
                <a:cs typeface="Arial" panose="020B0604020202020204" pitchFamily="34" charset="0"/>
              </a:rPr>
              <a:t>Кадастровое дело – система управления территориями с учетом их обустройства с обязательным отображением в регистрационных источниках информации органов государственной власти актов экономической деятельности на земельном участке. </a:t>
            </a:r>
          </a:p>
          <a:p>
            <a:pPr marL="8890" marR="206375" algn="just">
              <a:lnSpc>
                <a:spcPct val="115000"/>
              </a:lnSpc>
              <a:spcAft>
                <a:spcPts val="1000"/>
              </a:spcAft>
            </a:pPr>
            <a:r>
              <a:rPr lang="ru-RU" sz="1600" dirty="0">
                <a:effectLst/>
                <a:latin typeface="Arial" panose="020B0604020202020204" pitchFamily="34" charset="0"/>
                <a:ea typeface="Times New Roman" panose="02020603050405020304" pitchFamily="18" charset="0"/>
                <a:cs typeface="Arial" panose="020B0604020202020204" pitchFamily="34" charset="0"/>
              </a:rPr>
              <a:t>Документы, содержащиеся в кадастровом деле, являются основанием для внесения соответствующих сведений о земельном участке в Единый государственный реестр земель. Государство гарантирует права на недвижимость, и она становится товаром только после государственной регистрации в одном из кадастров или реестров недвижимости. </a:t>
            </a:r>
          </a:p>
          <a:p>
            <a:pPr marL="8890" marR="208280" algn="just">
              <a:lnSpc>
                <a:spcPct val="115000"/>
              </a:lnSpc>
              <a:spcAft>
                <a:spcPts val="1000"/>
              </a:spcAft>
            </a:pPr>
            <a:r>
              <a:rPr lang="ru-RU" sz="1400" dirty="0">
                <a:effectLst/>
                <a:latin typeface="Arial" panose="020B0604020202020204" pitchFamily="34" charset="0"/>
                <a:ea typeface="Times New Roman" panose="02020603050405020304" pitchFamily="18" charset="0"/>
                <a:cs typeface="Calibri" panose="020F0502020204030204" pitchFamily="34" charset="0"/>
              </a:rPr>
              <a:t> </a:t>
            </a:r>
            <a:endParaRPr lang="ru-RU" sz="1100" dirty="0">
              <a:effectLst/>
              <a:ea typeface="Times New Roman" panose="02020603050405020304" pitchFamily="18" charset="0"/>
              <a:cs typeface="Calibri" panose="020F050202020403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3183928210"/>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347152" y="1139190"/>
            <a:ext cx="6449695" cy="4579620"/>
          </a:xfrm>
          <a:prstGeom prst="rect">
            <a:avLst/>
          </a:prstGeom>
          <a:ln>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8890" marR="206375" algn="just">
              <a:lnSpc>
                <a:spcPct val="115000"/>
              </a:lnSpc>
              <a:spcAft>
                <a:spcPts val="1000"/>
              </a:spcAft>
            </a:pPr>
            <a:r>
              <a:rPr lang="ru-RU" sz="1600" dirty="0">
                <a:effectLst/>
                <a:latin typeface="Arial" panose="020B0604020202020204" pitchFamily="34" charset="0"/>
                <a:ea typeface="Times New Roman" panose="02020603050405020304" pitchFamily="18" charset="0"/>
                <a:cs typeface="Arial" panose="020B0604020202020204" pitchFamily="34" charset="0"/>
              </a:rPr>
              <a:t>Отношения, возникающие при осуществлении деятельности по ведению Государственного земельного кадастра и при использовании его сведений, регулируются Федеральным законом «О Государственном земельном кадастре».</a:t>
            </a:r>
          </a:p>
          <a:p>
            <a:pPr marL="8890" marR="206375" algn="just">
              <a:lnSpc>
                <a:spcPct val="115000"/>
              </a:lnSpc>
              <a:spcAft>
                <a:spcPts val="1000"/>
              </a:spcAft>
            </a:pPr>
            <a:r>
              <a:rPr lang="ru-RU" sz="1600" i="1" dirty="0">
                <a:effectLst/>
                <a:latin typeface="Arial" panose="020B0604020202020204" pitchFamily="34" charset="0"/>
                <a:ea typeface="Times New Roman" panose="02020603050405020304" pitchFamily="18" charset="0"/>
                <a:cs typeface="Arial" panose="020B0604020202020204" pitchFamily="34" charset="0"/>
              </a:rPr>
              <a:t>Закон определяет Государственный земельный кадастр как систематизированный свод документированных сведений, получаемых в результате проведения государственного кадастрового учета земельных участков, о местоположении, целевом назначении и правовом положении земель Российской Федерации и сведений о территориальных зонах и наличии расположенных на земельных участках и прочно связанных с этими участками объектов.</a:t>
            </a:r>
            <a:endParaRPr lang="ru-RU" sz="1600" dirty="0">
              <a:effectLst/>
              <a:latin typeface="Arial" panose="020B0604020202020204" pitchFamily="34" charset="0"/>
              <a:ea typeface="Times New Roman" panose="02020603050405020304" pitchFamily="18" charset="0"/>
              <a:cs typeface="Arial" panose="020B0604020202020204" pitchFamily="34" charset="0"/>
            </a:endParaRPr>
          </a:p>
          <a:p>
            <a:pPr marL="8890" marR="208280" algn="just">
              <a:lnSpc>
                <a:spcPct val="115000"/>
              </a:lnSpc>
              <a:spcAft>
                <a:spcPts val="1000"/>
              </a:spcAft>
            </a:pPr>
            <a:r>
              <a:rPr lang="ru-RU" sz="1600" dirty="0">
                <a:effectLst/>
                <a:latin typeface="Arial" panose="020B0604020202020204" pitchFamily="34" charset="0"/>
                <a:ea typeface="Times New Roman" panose="02020603050405020304" pitchFamily="18" charset="0"/>
                <a:cs typeface="Arial" panose="020B0604020202020204" pitchFamily="34" charset="0"/>
              </a:rPr>
              <a:t> </a:t>
            </a: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16350727"/>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87624" y="1196752"/>
            <a:ext cx="6624736" cy="3170099"/>
          </a:xfrm>
          <a:prstGeom prst="rect">
            <a:avLst/>
          </a:prstGeom>
        </p:spPr>
        <p:txBody>
          <a:bodyPr wrap="square">
            <a:spAutoFit/>
          </a:bodyPr>
          <a:lstStyle/>
          <a:p>
            <a:pPr algn="just"/>
            <a:r>
              <a:rPr lang="ru-RU"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В настоящее время системы учета земли и иной недвижимости разделены, что существенно увеличивает временные затраты правообладателей при учете недвижимости и регистрации прав на нее, а также при получении информации из систем учета, поскольку для постановки на государственный кадастровый учет земельного участка и прочно связанного с ним объекта недвижимости и получения информации об объектах недвижимости необходимо обратиться в каждую из систем. </a:t>
            </a:r>
            <a:endParaRPr lang="ru-RU" sz="2000" dirty="0">
              <a:latin typeface="Arial" panose="020B0604020202020204" pitchFamily="34"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3933818836"/>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395536" y="2276872"/>
            <a:ext cx="8229600" cy="58092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dirty="0">
                <a:latin typeface="Arial" panose="020B0604020202020204" pitchFamily="34" charset="0"/>
                <a:cs typeface="Arial" panose="020B0604020202020204" pitchFamily="34" charset="0"/>
              </a:rPr>
              <a:t>Сделки с объектами недвижимости </a:t>
            </a: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1007758652"/>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48680"/>
            <a:ext cx="8229600" cy="5577483"/>
          </a:xfrm>
        </p:spPr>
        <p:txBody>
          <a:bodyPr>
            <a:normAutofit fontScale="92500"/>
          </a:bodyPr>
          <a:lstStyle/>
          <a:p>
            <a:pPr marL="0" indent="0" algn="just">
              <a:buNone/>
            </a:pPr>
            <a:r>
              <a:rPr lang="ru-RU" sz="2000" dirty="0">
                <a:latin typeface="Arial" panose="020B0604020202020204" pitchFamily="34" charset="0"/>
                <a:cs typeface="Arial" panose="020B0604020202020204" pitchFamily="34" charset="0"/>
              </a:rPr>
              <a:t>В нашей стране в советский период развивался единственный вид собственности на объекты недвижимости – колхозно-кооперативный. С переходом к рыночным условиям в России появились другие формы собственности на объекты недвижимости. </a:t>
            </a:r>
          </a:p>
          <a:p>
            <a:pPr marL="0" indent="0">
              <a:buNone/>
            </a:pPr>
            <a:r>
              <a:rPr lang="ru-RU" sz="2000" dirty="0">
                <a:latin typeface="Arial" panose="020B0604020202020204" pitchFamily="34" charset="0"/>
                <a:cs typeface="Arial" panose="020B0604020202020204" pitchFamily="34" charset="0"/>
              </a:rPr>
              <a:t>В РФ существуют два вида собственности: </a:t>
            </a:r>
          </a:p>
          <a:p>
            <a:r>
              <a:rPr lang="ru-RU" sz="2000" dirty="0">
                <a:latin typeface="Arial" panose="020B0604020202020204" pitchFamily="34" charset="0"/>
                <a:cs typeface="Arial" panose="020B0604020202020204" pitchFamily="34" charset="0"/>
              </a:rPr>
              <a:t>1) государственная (муниципальная); </a:t>
            </a:r>
          </a:p>
          <a:p>
            <a:r>
              <a:rPr lang="ru-RU" sz="2000" dirty="0">
                <a:latin typeface="Arial" panose="020B0604020202020204" pitchFamily="34" charset="0"/>
                <a:cs typeface="Arial" panose="020B0604020202020204" pitchFamily="34" charset="0"/>
              </a:rPr>
              <a:t>2) частная. </a:t>
            </a:r>
          </a:p>
          <a:p>
            <a:pPr marL="0" indent="0">
              <a:buNone/>
            </a:pPr>
            <a:r>
              <a:rPr lang="ru-RU" sz="2000" b="1" dirty="0"/>
              <a:t> </a:t>
            </a:r>
            <a:r>
              <a:rPr lang="ru-RU" sz="2100" b="1" dirty="0">
                <a:latin typeface="Arial" panose="020B0604020202020204" pitchFamily="34" charset="0"/>
                <a:cs typeface="Arial" panose="020B0604020202020204" pitchFamily="34" charset="0"/>
              </a:rPr>
              <a:t>Право собственности на недвижимость </a:t>
            </a:r>
          </a:p>
          <a:p>
            <a:pPr marL="0" indent="0" algn="just">
              <a:buNone/>
            </a:pPr>
            <a:r>
              <a:rPr lang="ru-RU" sz="2100" dirty="0">
                <a:latin typeface="Arial" panose="020B0604020202020204" pitchFamily="34" charset="0"/>
                <a:cs typeface="Arial" panose="020B0604020202020204" pitchFamily="34" charset="0"/>
              </a:rPr>
              <a:t>В соответствии с российским законодательством, право собственности предполагает право владения, распоряжения и использования объектов недвижимости в целях и пределах, не нарушающих права собственников, а также соблюдение ограничений  (сервитутов) Ст. 209 п. 1 ГК РФ. </a:t>
            </a:r>
          </a:p>
          <a:p>
            <a:pPr marL="0" indent="0" algn="just">
              <a:buNone/>
            </a:pPr>
            <a:r>
              <a:rPr lang="ru-RU" sz="2100" dirty="0">
                <a:latin typeface="Arial" panose="020B0604020202020204" pitchFamily="34" charset="0"/>
                <a:cs typeface="Arial" panose="020B0604020202020204" pitchFamily="34" charset="0"/>
              </a:rPr>
              <a:t>Такая трактовка права собственности сформулирована еще в римском праве. </a:t>
            </a:r>
          </a:p>
          <a:p>
            <a:pPr marL="0" indent="0" algn="just">
              <a:buNone/>
            </a:pPr>
            <a:endParaRPr lang="ru-RU" sz="2100" dirty="0">
              <a:latin typeface="Arial" panose="020B0604020202020204" pitchFamily="34" charset="0"/>
              <a:cs typeface="Arial" panose="020B0604020202020204" pitchFamily="34" charset="0"/>
            </a:endParaRPr>
          </a:p>
          <a:p>
            <a:pPr marL="0" indent="0">
              <a:buNone/>
            </a:pPr>
            <a:r>
              <a:rPr lang="ru-RU" sz="2000" dirty="0"/>
              <a:t> </a:t>
            </a:r>
          </a:p>
          <a:p>
            <a:endParaRPr lang="ru-RU" dirty="0"/>
          </a:p>
        </p:txBody>
      </p:sp>
      <p:sp>
        <p:nvSpPr>
          <p:cNvPr id="4" name="Нижний колонтитул 3"/>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2120568323"/>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347152" y="1139190"/>
            <a:ext cx="6449695" cy="4579620"/>
          </a:xfrm>
          <a:prstGeom prst="rect">
            <a:avLst/>
          </a:prstGeom>
          <a:ln>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7938" marR="39370" indent="-7938" algn="just">
              <a:lnSpc>
                <a:spcPct val="115000"/>
              </a:lnSpc>
              <a:spcAft>
                <a:spcPts val="0"/>
              </a:spcAft>
            </a:pPr>
            <a:r>
              <a:rPr lang="ru-RU" sz="1600" dirty="0">
                <a:effectLst/>
                <a:latin typeface="Arial" panose="020B0604020202020204" pitchFamily="34" charset="0"/>
                <a:ea typeface="Times New Roman" panose="02020603050405020304" pitchFamily="18" charset="0"/>
                <a:cs typeface="Arial" panose="020B0604020202020204" pitchFamily="34" charset="0"/>
              </a:rPr>
              <a:t>Собственник вправе передавать другим лицам свои права владения, пользования и распоряжения принадлежащим ему недвижимым имуществом, оставаясь его собственником, например, при сдаче недвижимого имущества в аренду. </a:t>
            </a:r>
          </a:p>
          <a:p>
            <a:pPr marL="7938" marR="39370" indent="-7938" algn="just">
              <a:lnSpc>
                <a:spcPct val="115000"/>
              </a:lnSpc>
              <a:spcAft>
                <a:spcPts val="0"/>
              </a:spcAft>
            </a:pPr>
            <a:r>
              <a:rPr lang="ru-RU" sz="1600" dirty="0">
                <a:effectLst/>
                <a:latin typeface="Arial" panose="020B0604020202020204" pitchFamily="34" charset="0"/>
                <a:ea typeface="Times New Roman" panose="02020603050405020304" pitchFamily="18" charset="0"/>
                <a:cs typeface="Arial" panose="020B0604020202020204" pitchFamily="34" charset="0"/>
              </a:rPr>
              <a:t>На этом основана и возможность передачи недвижимого имущества в доверительное управление другому лицу, что не влечет за собой перехода к последнему (доверительному управляющему) права собственности на переданное недвижимое имущество. </a:t>
            </a:r>
          </a:p>
          <a:p>
            <a:pPr marL="7938" marR="39370" indent="-7938" algn="just">
              <a:lnSpc>
                <a:spcPct val="115000"/>
              </a:lnSpc>
              <a:spcAft>
                <a:spcPts val="0"/>
              </a:spcAft>
            </a:pPr>
            <a:r>
              <a:rPr lang="ru-RU" sz="1600" dirty="0">
                <a:effectLst/>
                <a:latin typeface="Arial" panose="020B0604020202020204" pitchFamily="34" charset="0"/>
                <a:ea typeface="Times New Roman" panose="02020603050405020304" pitchFamily="18" charset="0"/>
                <a:cs typeface="Arial" panose="020B0604020202020204" pitchFamily="34" charset="0"/>
              </a:rPr>
              <a:t>Доверительное управление является способом осуществления собственником принадлежащих ему правомочий – одной из форм реализации правомочия распоряжения, но вовсе не установлением нового права собственности на недвижимое имущество. </a:t>
            </a:r>
          </a:p>
          <a:p>
            <a:pPr marL="8890" marR="39370" indent="261620" algn="just">
              <a:lnSpc>
                <a:spcPct val="115000"/>
              </a:lnSpc>
              <a:spcAft>
                <a:spcPts val="0"/>
              </a:spcAft>
            </a:pPr>
            <a:r>
              <a:rPr lang="ru-RU" sz="1600" dirty="0">
                <a:effectLst/>
                <a:latin typeface="Arial" panose="020B0604020202020204" pitchFamily="34" charset="0"/>
                <a:ea typeface="Times New Roman" panose="02020603050405020304" pitchFamily="18" charset="0"/>
                <a:cs typeface="Arial" panose="020B0604020202020204" pitchFamily="34" charset="0"/>
              </a:rPr>
              <a:t> </a:t>
            </a:r>
          </a:p>
          <a:p>
            <a:pPr marL="8890" marR="206375" indent="261620" algn="just">
              <a:lnSpc>
                <a:spcPct val="115000"/>
              </a:lnSpc>
              <a:spcAft>
                <a:spcPts val="1000"/>
              </a:spcAft>
            </a:pPr>
            <a:r>
              <a:rPr lang="ru-RU" sz="1400" dirty="0">
                <a:effectLst/>
                <a:latin typeface="Arial" panose="020B0604020202020204" pitchFamily="34" charset="0"/>
                <a:ea typeface="Times New Roman" panose="02020603050405020304" pitchFamily="18" charset="0"/>
                <a:cs typeface="Calibri" panose="020F0502020204030204" pitchFamily="34" charset="0"/>
              </a:rPr>
              <a:t> </a:t>
            </a:r>
            <a:endParaRPr lang="ru-RU" sz="1100" dirty="0">
              <a:effectLst/>
              <a:ea typeface="Times New Roman" panose="02020603050405020304" pitchFamily="18" charset="0"/>
              <a:cs typeface="Calibri" panose="020F050202020403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1915055064"/>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347152" y="836712"/>
            <a:ext cx="6449695" cy="4882098"/>
          </a:xfrm>
          <a:prstGeom prst="rect">
            <a:avLst/>
          </a:prstGeom>
          <a:ln>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8890" marR="328295" algn="just">
              <a:lnSpc>
                <a:spcPct val="115000"/>
              </a:lnSpc>
              <a:spcAft>
                <a:spcPts val="1000"/>
              </a:spcAft>
            </a:pPr>
            <a:endParaRPr lang="ru-RU" sz="1600" dirty="0">
              <a:effectLst/>
              <a:latin typeface="Arial" panose="020B0604020202020204" pitchFamily="34" charset="0"/>
              <a:ea typeface="Times New Roman" panose="02020603050405020304" pitchFamily="18" charset="0"/>
              <a:cs typeface="Arial" panose="020B0604020202020204" pitchFamily="34" charset="0"/>
            </a:endParaRPr>
          </a:p>
          <a:p>
            <a:pPr marL="8890" marR="328295" algn="just">
              <a:lnSpc>
                <a:spcPct val="115000"/>
              </a:lnSpc>
              <a:spcAft>
                <a:spcPts val="1000"/>
              </a:spcAft>
            </a:pPr>
            <a:endParaRPr lang="ru-RU" sz="1600" dirty="0">
              <a:latin typeface="Arial" panose="020B0604020202020204" pitchFamily="34" charset="0"/>
              <a:ea typeface="Times New Roman" panose="02020603050405020304" pitchFamily="18" charset="0"/>
              <a:cs typeface="Arial" panose="020B0604020202020204" pitchFamily="34" charset="0"/>
            </a:endParaRPr>
          </a:p>
          <a:p>
            <a:pPr marL="8890" marR="328295" algn="just">
              <a:lnSpc>
                <a:spcPct val="115000"/>
              </a:lnSpc>
              <a:spcAft>
                <a:spcPts val="1000"/>
              </a:spcAft>
            </a:pPr>
            <a:r>
              <a:rPr lang="ru-RU" sz="1600" dirty="0">
                <a:effectLst/>
                <a:latin typeface="Arial" panose="020B0604020202020204" pitchFamily="34" charset="0"/>
                <a:ea typeface="Times New Roman" panose="02020603050405020304" pitchFamily="18" charset="0"/>
                <a:cs typeface="Arial" panose="020B0604020202020204" pitchFamily="34" charset="0"/>
              </a:rPr>
              <a:t>Установлен особый режим земли как ограниченного природного ресурса. Государственной собственностью считается вся земля, прямо не переданная в частную и муниципальную собственность, т. е. установлена презумпция (предположение) государственной собственности на землю, что исключает возможность бесхозного ее существования. Поэтому рыночный оборот земель законодательно ограничивается в общих публичных интересах. </a:t>
            </a:r>
          </a:p>
          <a:p>
            <a:pPr marL="8890" marR="328930" algn="just">
              <a:lnSpc>
                <a:spcPct val="115000"/>
              </a:lnSpc>
              <a:spcAft>
                <a:spcPts val="1000"/>
              </a:spcAft>
            </a:pPr>
            <a:r>
              <a:rPr lang="ru-RU" sz="1600" dirty="0">
                <a:effectLst/>
                <a:latin typeface="Arial" panose="020B0604020202020204" pitchFamily="34" charset="0"/>
                <a:ea typeface="Times New Roman" panose="02020603050405020304" pitchFamily="18" charset="0"/>
                <a:cs typeface="Arial" panose="020B0604020202020204" pitchFamily="34" charset="0"/>
              </a:rPr>
              <a:t>Так, не подлежат приватизации земли общего пользования в населенных пунктах (площади, улицы, парки, скверы, пляжи, водоемы и др.), земли заповедников, ботанических садов, оздоровительного и историко-культурного назначения и т. д. </a:t>
            </a:r>
          </a:p>
          <a:p>
            <a:pPr marL="8890" marR="329565" algn="just">
              <a:lnSpc>
                <a:spcPct val="115000"/>
              </a:lnSpc>
              <a:spcAft>
                <a:spcPts val="1000"/>
              </a:spcAft>
            </a:pPr>
            <a:r>
              <a:rPr lang="ru-RU" sz="1600" dirty="0">
                <a:effectLst/>
                <a:latin typeface="Arial" panose="020B0604020202020204" pitchFamily="34" charset="0"/>
                <a:ea typeface="Times New Roman" panose="02020603050405020304" pitchFamily="18" charset="0"/>
                <a:cs typeface="Arial" panose="020B0604020202020204" pitchFamily="34" charset="0"/>
              </a:rPr>
              <a:t>Поскольку земля – важнейший природный ресурс, содержание права собственности на землю определяется гражданским, земельным правом с учетом лесного, водного и природоохранного законодательства.  </a:t>
            </a:r>
          </a:p>
          <a:p>
            <a:pPr marL="8890" marR="39370" indent="261620" algn="just">
              <a:lnSpc>
                <a:spcPct val="115000"/>
              </a:lnSpc>
              <a:spcAft>
                <a:spcPts val="0"/>
              </a:spcAft>
            </a:pPr>
            <a:r>
              <a:rPr lang="ru-RU" sz="1600" dirty="0">
                <a:effectLst/>
                <a:latin typeface="Arial" panose="020B0604020202020204" pitchFamily="34" charset="0"/>
                <a:ea typeface="Times New Roman" panose="02020603050405020304" pitchFamily="18" charset="0"/>
                <a:cs typeface="Arial" panose="020B0604020202020204" pitchFamily="34" charset="0"/>
              </a:rPr>
              <a:t> </a:t>
            </a:r>
          </a:p>
          <a:p>
            <a:pPr marL="8890" marR="39370" indent="261620" algn="just">
              <a:lnSpc>
                <a:spcPct val="115000"/>
              </a:lnSpc>
              <a:spcAft>
                <a:spcPts val="0"/>
              </a:spcAft>
            </a:pPr>
            <a:r>
              <a:rPr lang="ru-RU" sz="1400" dirty="0">
                <a:effectLst/>
                <a:latin typeface="Arial" panose="020B0604020202020204" pitchFamily="34" charset="0"/>
                <a:ea typeface="Times New Roman" panose="02020603050405020304" pitchFamily="18" charset="0"/>
                <a:cs typeface="Calibri" panose="020F0502020204030204" pitchFamily="34" charset="0"/>
              </a:rPr>
              <a:t> </a:t>
            </a:r>
            <a:endParaRPr lang="ru-RU" sz="1100" dirty="0">
              <a:effectLst/>
              <a:ea typeface="Times New Roman" panose="02020603050405020304" pitchFamily="18" charset="0"/>
              <a:cs typeface="Calibri" panose="020F0502020204030204" pitchFamily="34" charset="0"/>
            </a:endParaRPr>
          </a:p>
          <a:p>
            <a:pPr marL="8890" marR="206375" indent="261620" algn="just">
              <a:lnSpc>
                <a:spcPct val="115000"/>
              </a:lnSpc>
              <a:spcAft>
                <a:spcPts val="1000"/>
              </a:spcAft>
            </a:pPr>
            <a:r>
              <a:rPr lang="ru-RU" sz="1400" dirty="0">
                <a:effectLst/>
                <a:latin typeface="Arial" panose="020B0604020202020204" pitchFamily="34" charset="0"/>
                <a:ea typeface="Times New Roman" panose="02020603050405020304" pitchFamily="18" charset="0"/>
                <a:cs typeface="Calibri" panose="020F0502020204030204" pitchFamily="34" charset="0"/>
              </a:rPr>
              <a:t> </a:t>
            </a:r>
            <a:endParaRPr lang="ru-RU" sz="1100" dirty="0">
              <a:effectLst/>
              <a:ea typeface="Times New Roman" panose="02020603050405020304" pitchFamily="18" charset="0"/>
              <a:cs typeface="Calibri" panose="020F050202020403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35221212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31640" y="2204864"/>
            <a:ext cx="6408712" cy="1108719"/>
          </a:xfrm>
        </p:spPr>
        <p:txBody>
          <a:bodyPr>
            <a:normAutofit fontScale="85000" lnSpcReduction="20000"/>
          </a:bodyPr>
          <a:lstStyle/>
          <a:p>
            <a:pPr marL="0" indent="0" algn="ctr">
              <a:buNone/>
            </a:pPr>
            <a:r>
              <a:rPr lang="ru-RU" sz="2400" b="1" dirty="0">
                <a:latin typeface="Arial" panose="020B0604020202020204" pitchFamily="34" charset="0"/>
                <a:cs typeface="Arial" panose="020B0604020202020204" pitchFamily="34" charset="0"/>
              </a:rPr>
              <a:t>Классификация объектов недвижимости по происхождению, типу. Определение их физических, экономических, социальных и юридических характеристик</a:t>
            </a:r>
          </a:p>
        </p:txBody>
      </p:sp>
      <p:sp>
        <p:nvSpPr>
          <p:cNvPr id="4" name="Нижний колонтитул 3"/>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3861138528"/>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347152" y="698183"/>
            <a:ext cx="6449695" cy="5461635"/>
          </a:xfrm>
          <a:prstGeom prst="rect">
            <a:avLst/>
          </a:prstGeom>
          <a:ln>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8890" marR="327025" algn="just">
              <a:lnSpc>
                <a:spcPct val="115000"/>
              </a:lnSpc>
              <a:spcAft>
                <a:spcPts val="1000"/>
              </a:spcAft>
            </a:pPr>
            <a:r>
              <a:rPr lang="ru-RU" sz="1400" dirty="0">
                <a:effectLst/>
                <a:latin typeface="Arial" panose="020B0604020202020204" pitchFamily="34" charset="0"/>
                <a:ea typeface="Times New Roman" panose="02020603050405020304" pitchFamily="18" charset="0"/>
                <a:cs typeface="Calibri" panose="020F0502020204030204" pitchFamily="34" charset="0"/>
              </a:rPr>
              <a:t>Отдельно необходимо сказать об особенностях таких объектов недвижимости, как квартиры. Объектом купли-продажи может быть только квартира, находящаяся в частной собственности. Муниципальная квартира перед совершением операции купли-продажи должна быть приватизирована. Общая собственность возникает в случае, когда одним и тем же объектом недвижимости (например, квартирой) владеют несколько граждан. Общая собственность может быть долевой или совместной. </a:t>
            </a:r>
            <a:endParaRPr lang="ru-RU" sz="1100" dirty="0">
              <a:effectLst/>
              <a:ea typeface="Times New Roman" panose="02020603050405020304" pitchFamily="18" charset="0"/>
              <a:cs typeface="Calibri" panose="020F0502020204030204" pitchFamily="34" charset="0"/>
            </a:endParaRPr>
          </a:p>
          <a:p>
            <a:pPr marL="8890" marR="330835" algn="just">
              <a:lnSpc>
                <a:spcPct val="115000"/>
              </a:lnSpc>
              <a:spcAft>
                <a:spcPts val="1000"/>
              </a:spcAft>
            </a:pPr>
            <a:r>
              <a:rPr lang="ru-RU" sz="1400" dirty="0">
                <a:effectLst/>
                <a:latin typeface="Arial" panose="020B0604020202020204" pitchFamily="34" charset="0"/>
                <a:ea typeface="Times New Roman" panose="02020603050405020304" pitchFamily="18" charset="0"/>
                <a:cs typeface="Calibri" panose="020F0502020204030204" pitchFamily="34" charset="0"/>
              </a:rPr>
              <a:t>Части в долевой собственности могут быть определены по соглашению сторон (например, пропорционально занимаемой участниками жилой площади) или не определены вовсе, и тогда они считаются равными. Необходимо учитывать, что при продаже одной из долей владельцы-дольщики имеют право преимущественной покупки за равную цену перед другими покупателями. </a:t>
            </a:r>
            <a:endParaRPr lang="ru-RU" sz="1100" dirty="0">
              <a:effectLst/>
              <a:ea typeface="Times New Roman" panose="02020603050405020304" pitchFamily="18" charset="0"/>
              <a:cs typeface="Calibri" panose="020F0502020204030204" pitchFamily="34" charset="0"/>
            </a:endParaRPr>
          </a:p>
          <a:p>
            <a:pPr marL="8890" marR="330835" algn="just">
              <a:lnSpc>
                <a:spcPct val="115000"/>
              </a:lnSpc>
              <a:spcAft>
                <a:spcPts val="1000"/>
              </a:spcAft>
            </a:pPr>
            <a:r>
              <a:rPr lang="ru-RU" sz="1400" dirty="0">
                <a:effectLst/>
                <a:latin typeface="Arial" panose="020B0604020202020204" pitchFamily="34" charset="0"/>
                <a:ea typeface="Times New Roman" panose="02020603050405020304" pitchFamily="18" charset="0"/>
                <a:cs typeface="Calibri" panose="020F0502020204030204" pitchFamily="34" charset="0"/>
              </a:rPr>
              <a:t>При дарении своей доли остальные дольщики никакими преимуществами не обладают. Если доля принадлежит ребенку, ее нельзя дарить, а можно только продавать с одновременным выделением равноценной доли на другой жилплощади (например, при покупке или при прописке ребенка к одному из родителей). </a:t>
            </a:r>
            <a:endParaRPr lang="ru-RU" sz="1100" dirty="0">
              <a:effectLst/>
              <a:ea typeface="Times New Roman" panose="02020603050405020304" pitchFamily="18" charset="0"/>
              <a:cs typeface="Calibri" panose="020F0502020204030204" pitchFamily="34" charset="0"/>
            </a:endParaRPr>
          </a:p>
          <a:p>
            <a:pPr marL="8890" marR="329565" algn="just">
              <a:lnSpc>
                <a:spcPct val="115000"/>
              </a:lnSpc>
              <a:spcAft>
                <a:spcPts val="1000"/>
              </a:spcAft>
            </a:pPr>
            <a:r>
              <a:rPr lang="ru-RU" sz="1400" dirty="0">
                <a:effectLst/>
                <a:latin typeface="Arial" panose="020B0604020202020204" pitchFamily="34" charset="0"/>
                <a:ea typeface="Times New Roman" panose="02020603050405020304" pitchFamily="18" charset="0"/>
                <a:cs typeface="Calibri" panose="020F0502020204030204" pitchFamily="34" charset="0"/>
              </a:rPr>
              <a:t> </a:t>
            </a:r>
            <a:endParaRPr lang="ru-RU" sz="1100" dirty="0">
              <a:effectLst/>
              <a:ea typeface="Times New Roman" panose="02020603050405020304" pitchFamily="18" charset="0"/>
              <a:cs typeface="Calibri" panose="020F050202020403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1034952930"/>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5047" y="404664"/>
            <a:ext cx="8075240" cy="576064"/>
          </a:xfrm>
        </p:spPr>
        <p:txBody>
          <a:bodyPr>
            <a:normAutofit fontScale="90000"/>
          </a:bodyPr>
          <a:lstStyle/>
          <a:p>
            <a:br>
              <a:rPr lang="ru-RU" sz="2200" b="1" dirty="0">
                <a:latin typeface="Arial" panose="020B0604020202020204" pitchFamily="34" charset="0"/>
                <a:cs typeface="Arial" panose="020B0604020202020204" pitchFamily="34" charset="0"/>
              </a:rPr>
            </a:br>
            <a:br>
              <a:rPr lang="ru-RU" sz="2200" b="1" dirty="0">
                <a:latin typeface="Arial" panose="020B0604020202020204" pitchFamily="34" charset="0"/>
                <a:cs typeface="Arial" panose="020B0604020202020204" pitchFamily="34" charset="0"/>
              </a:rPr>
            </a:br>
            <a:r>
              <a:rPr lang="ru-RU" sz="2200" b="1" dirty="0">
                <a:latin typeface="Arial" panose="020B0604020202020204" pitchFamily="34" charset="0"/>
                <a:cs typeface="Arial" panose="020B0604020202020204" pitchFamily="34" charset="0"/>
              </a:rPr>
              <a:t>Вещные и обязательственные права на земельные участки </a:t>
            </a:r>
            <a:br>
              <a:rPr lang="ru-RU" dirty="0"/>
            </a:br>
            <a:endParaRPr lang="ru-RU" dirty="0"/>
          </a:p>
        </p:txBody>
      </p:sp>
      <p:sp>
        <p:nvSpPr>
          <p:cNvPr id="3" name="Объект 2"/>
          <p:cNvSpPr>
            <a:spLocks noGrp="1"/>
          </p:cNvSpPr>
          <p:nvPr>
            <p:ph idx="1"/>
          </p:nvPr>
        </p:nvSpPr>
        <p:spPr/>
        <p:txBody>
          <a:bodyPr>
            <a:normAutofit fontScale="92500" lnSpcReduction="10000"/>
          </a:bodyPr>
          <a:lstStyle/>
          <a:p>
            <a:pPr marL="0" indent="0" algn="just">
              <a:buNone/>
            </a:pPr>
            <a:r>
              <a:rPr lang="ru-RU" sz="1700" dirty="0">
                <a:latin typeface="Arial" panose="020B0604020202020204" pitchFamily="34" charset="0"/>
                <a:cs typeface="Arial" panose="020B0604020202020204" pitchFamily="34" charset="0"/>
              </a:rPr>
              <a:t>Наряду с правом собственности на рынке земли необходимо учитывать и ограниченные вещные права при осуществлении сделок, так как наличие вещных прав на тот или иной земельный участок является определенным ограничением прав самого собственника этой земли. Земельным кодексом предусмотрены следующие вещные и обязательственные права на земельные участки.</a:t>
            </a:r>
          </a:p>
          <a:p>
            <a:pPr algn="just"/>
            <a:r>
              <a:rPr lang="ru-RU" sz="1700" dirty="0">
                <a:latin typeface="Arial" panose="020B0604020202020204" pitchFamily="34" charset="0"/>
                <a:cs typeface="Arial" panose="020B0604020202020204" pitchFamily="34" charset="0"/>
              </a:rPr>
              <a:t>Объекты недвижимости могут передаваться в </a:t>
            </a:r>
            <a:r>
              <a:rPr lang="ru-RU" sz="1700" i="1" dirty="0">
                <a:latin typeface="Arial" panose="020B0604020202020204" pitchFamily="34" charset="0"/>
                <a:cs typeface="Arial" panose="020B0604020202020204" pitchFamily="34" charset="0"/>
              </a:rPr>
              <a:t>безвозмездное срочное пользование</a:t>
            </a:r>
            <a:r>
              <a:rPr lang="ru-RU" sz="1700" dirty="0">
                <a:latin typeface="Arial" panose="020B0604020202020204" pitchFamily="34" charset="0"/>
                <a:cs typeface="Arial" panose="020B0604020202020204" pitchFamily="34" charset="0"/>
              </a:rPr>
              <a:t> гражданам и юридическим лицам на основании гражданско-правовых договоров.</a:t>
            </a:r>
          </a:p>
          <a:p>
            <a:pPr algn="just"/>
            <a:r>
              <a:rPr lang="ru-RU" sz="1700" i="1" dirty="0">
                <a:latin typeface="Arial" panose="020B0604020202020204" pitchFamily="34" charset="0"/>
                <a:cs typeface="Arial" panose="020B0604020202020204" pitchFamily="34" charset="0"/>
              </a:rPr>
              <a:t>Пожизненное наследуемое владение земельным участком</a:t>
            </a:r>
            <a:r>
              <a:rPr lang="ru-RU" sz="1700" dirty="0">
                <a:latin typeface="Arial" panose="020B0604020202020204" pitchFamily="34" charset="0"/>
                <a:cs typeface="Arial" panose="020B0604020202020204" pitchFamily="34" charset="0"/>
              </a:rPr>
              <a:t>, находящимся в государственной или муниципальной собственности, приобретенным гражданином до 30.10.2001 г., сохраняется бессрочно.  </a:t>
            </a:r>
          </a:p>
          <a:p>
            <a:pPr algn="just"/>
            <a:r>
              <a:rPr lang="ru-RU" sz="1700" dirty="0">
                <a:latin typeface="Arial" panose="020B0604020202020204" pitchFamily="34" charset="0"/>
                <a:cs typeface="Arial" panose="020B0604020202020204" pitchFamily="34" charset="0"/>
              </a:rPr>
              <a:t>У граждан, обладающих правом пожизненного наследуемого владения земельным участком, существует правомочие, которое объединяет их с собственниками: право передачи земельного участка по наследству.</a:t>
            </a:r>
          </a:p>
          <a:p>
            <a:pPr algn="just"/>
            <a:r>
              <a:rPr lang="ru-RU" sz="1700" dirty="0">
                <a:latin typeface="Arial" panose="020B0604020202020204" pitchFamily="34" charset="0"/>
                <a:cs typeface="Arial" panose="020B0604020202020204" pitchFamily="34" charset="0"/>
              </a:rPr>
              <a:t>Только обладание земельным участком на праве собственности дает возможность в полном объеме и по своему усмотрению осуществлять права владения, пользования и распоряжения земельным участком, все иные права на землю предполагают некоторые ограничения в осуществлении этих прав. </a:t>
            </a:r>
          </a:p>
          <a:p>
            <a:pPr algn="just"/>
            <a:endParaRPr lang="ru-RU" sz="1700" dirty="0">
              <a:latin typeface="Arial" panose="020B0604020202020204" pitchFamily="34" charset="0"/>
              <a:cs typeface="Arial" panose="020B0604020202020204" pitchFamily="34" charset="0"/>
            </a:endParaRPr>
          </a:p>
          <a:p>
            <a:pPr algn="just"/>
            <a:endParaRPr lang="ru-RU" sz="1800" dirty="0">
              <a:latin typeface="Arial" panose="020B0604020202020204" pitchFamily="34" charset="0"/>
              <a:cs typeface="Arial" panose="020B0604020202020204" pitchFamily="34" charset="0"/>
            </a:endParaRPr>
          </a:p>
        </p:txBody>
      </p:sp>
      <p:sp>
        <p:nvSpPr>
          <p:cNvPr id="4" name="Нижний колонтитул 3"/>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700792672"/>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15616" y="764704"/>
            <a:ext cx="6912768" cy="3906839"/>
          </a:xfrm>
          <a:prstGeom prst="rect">
            <a:avLst/>
          </a:prstGeom>
        </p:spPr>
        <p:txBody>
          <a:bodyPr wrap="square">
            <a:spAutoFit/>
          </a:bodyPr>
          <a:lstStyle/>
          <a:p>
            <a:pPr marL="7938" marR="328295" indent="-7938" algn="just">
              <a:lnSpc>
                <a:spcPct val="153000"/>
              </a:lnSpc>
              <a:spcAft>
                <a:spcPts val="25"/>
              </a:spcAft>
            </a:pP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Садоводам, огородникам, дачникам и их садоводческим, огородническим и дачным некоммерческим объединениям, получившим земельные участки из государственных и муниципальных земель на праве пожизненного наследуемого владения, постоянного пользования, аренды или срочного пользования, не может быть отказано в приватизации таких земельных участков, за исключением установленных федеральными законами случаев запрета на передачу земельных участков в частную собственность. </a:t>
            </a:r>
            <a:endParaRPr lang="ru-RU"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2036407567"/>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87624" y="1196752"/>
            <a:ext cx="6840760" cy="4114331"/>
          </a:xfrm>
          <a:prstGeom prst="rect">
            <a:avLst/>
          </a:prstGeom>
        </p:spPr>
        <p:txBody>
          <a:bodyPr wrap="square">
            <a:spAutoFit/>
          </a:bodyPr>
          <a:lstStyle/>
          <a:p>
            <a:pPr marL="92075" marR="327660" indent="350838" algn="just"/>
            <a:r>
              <a:rPr lang="ru-RU" dirty="0"/>
              <a:t>Собственник объекта недвижимости вправе требовать от собственника другого участка предоставления права ограниченного пользования соседним земельным участком (участками), в частности для прохода и проезда через него к своему участку, прокладки и эксплуатации различных коммуникаций, а также для иных нужд, которые не могут быть обеспечены без установления сервитута. </a:t>
            </a:r>
            <a:r>
              <a:rPr lang="ru-RU" i="1" dirty="0"/>
              <a:t>Сервитут – </a:t>
            </a:r>
            <a:r>
              <a:rPr lang="ru-RU" dirty="0"/>
              <a:t>это право ограниченного пользования чужим земельным участком. </a:t>
            </a:r>
          </a:p>
          <a:p>
            <a:pPr marL="92075" marR="37465" indent="350838" algn="just"/>
            <a:r>
              <a:rPr lang="ru-RU" dirty="0"/>
              <a:t>Сервитуты подразделяются на частные и публичные. Оба вида сервитута могут быть срочными и постоянными (без установления срока действия).  </a:t>
            </a:r>
          </a:p>
          <a:p>
            <a:pPr marL="92075" marR="37465" indent="350838" algn="just"/>
            <a:endParaRPr lang="ru-RU" dirty="0">
              <a:solidFill>
                <a:srgbClr val="000000"/>
              </a:solidFill>
              <a:latin typeface="Times New Roman" panose="02020603050405020304" pitchFamily="18" charset="0"/>
              <a:ea typeface="Times New Roman" panose="02020603050405020304" pitchFamily="18" charset="0"/>
            </a:endParaRPr>
          </a:p>
          <a:p>
            <a:pPr marL="92075" marR="37465" indent="350838" algn="just">
              <a:lnSpc>
                <a:spcPct val="152000"/>
              </a:lnSpc>
              <a:spcAft>
                <a:spcPts val="20"/>
              </a:spcAft>
            </a:pPr>
            <a:endParaRPr lang="ru-RU" dirty="0">
              <a:solidFill>
                <a:srgbClr val="000000"/>
              </a:solidFill>
              <a:effectLst/>
              <a:latin typeface="Times New Roman" panose="02020603050405020304" pitchFamily="18" charset="0"/>
              <a:ea typeface="Times New Roman" panose="02020603050405020304" pitchFamily="18"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387351189"/>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11560" y="603568"/>
            <a:ext cx="7416824" cy="5650865"/>
          </a:xfrm>
          <a:prstGeom prst="rect">
            <a:avLst/>
          </a:prstGeom>
          <a:ln>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8890" marR="325120" algn="just">
              <a:lnSpc>
                <a:spcPct val="115000"/>
              </a:lnSpc>
              <a:spcAft>
                <a:spcPts val="0"/>
              </a:spcAft>
            </a:pPr>
            <a:r>
              <a:rPr lang="ru-RU" sz="1400" dirty="0">
                <a:effectLst/>
                <a:latin typeface="Arial" panose="020B0604020202020204" pitchFamily="34" charset="0"/>
                <a:ea typeface="Times New Roman" panose="02020603050405020304" pitchFamily="18" charset="0"/>
                <a:cs typeface="Calibri" panose="020F0502020204030204" pitchFamily="34" charset="0"/>
              </a:rPr>
              <a:t>Частный сервитут устанавливается по соглашению (сделке) между собственниками соседних участков, один из которых требует установления сервитута. Если стороны не приходят к соглашению, спор разрешается судом по иску лица, требующего установления сервитута. </a:t>
            </a:r>
            <a:endParaRPr lang="ru-RU" sz="1100" dirty="0">
              <a:effectLst/>
              <a:ea typeface="Times New Roman" panose="02020603050405020304" pitchFamily="18" charset="0"/>
              <a:cs typeface="Calibri" panose="020F0502020204030204" pitchFamily="34" charset="0"/>
            </a:endParaRPr>
          </a:p>
          <a:p>
            <a:pPr marL="8890" marR="325120" algn="just">
              <a:lnSpc>
                <a:spcPct val="115000"/>
              </a:lnSpc>
              <a:spcAft>
                <a:spcPts val="0"/>
              </a:spcAft>
            </a:pPr>
            <a:r>
              <a:rPr lang="ru-RU" sz="1400" dirty="0">
                <a:effectLst/>
                <a:latin typeface="Arial" panose="020B0604020202020204" pitchFamily="34" charset="0"/>
                <a:ea typeface="Times New Roman" panose="02020603050405020304" pitchFamily="18" charset="0"/>
                <a:cs typeface="Calibri" panose="020F0502020204030204" pitchFamily="34" charset="0"/>
              </a:rPr>
              <a:t> </a:t>
            </a:r>
            <a:endParaRPr lang="ru-RU" sz="1100" dirty="0">
              <a:effectLst/>
              <a:ea typeface="Times New Roman" panose="02020603050405020304" pitchFamily="18" charset="0"/>
              <a:cs typeface="Calibri" panose="020F0502020204030204" pitchFamily="34" charset="0"/>
            </a:endParaRPr>
          </a:p>
          <a:p>
            <a:pPr marL="8890" marR="325120" algn="just">
              <a:lnSpc>
                <a:spcPct val="115000"/>
              </a:lnSpc>
              <a:spcAft>
                <a:spcPts val="0"/>
              </a:spcAft>
            </a:pPr>
            <a:r>
              <a:rPr lang="ru-RU" sz="1400" dirty="0">
                <a:effectLst/>
                <a:latin typeface="Arial" panose="020B0604020202020204" pitchFamily="34" charset="0"/>
                <a:ea typeface="Times New Roman" panose="02020603050405020304" pitchFamily="18" charset="0"/>
                <a:cs typeface="Calibri" panose="020F0502020204030204" pitchFamily="34" charset="0"/>
              </a:rPr>
              <a:t>Собственник земельного участка, обремененного частным сервитутом, вправе (если иное не предусмотрено Федеральным законом) требовать соразмерную плату за пользование участком. Сервитут сохраняется в случае перехода прав на обремененный им земельный участок к другому лицу. </a:t>
            </a:r>
            <a:endParaRPr lang="ru-RU" sz="1100" dirty="0">
              <a:effectLst/>
              <a:ea typeface="Times New Roman" panose="02020603050405020304" pitchFamily="18" charset="0"/>
              <a:cs typeface="Calibri" panose="020F0502020204030204" pitchFamily="34" charset="0"/>
            </a:endParaRPr>
          </a:p>
          <a:p>
            <a:pPr marL="8890" marR="325120" algn="just">
              <a:lnSpc>
                <a:spcPct val="115000"/>
              </a:lnSpc>
              <a:spcAft>
                <a:spcPts val="0"/>
              </a:spcAft>
            </a:pPr>
            <a:r>
              <a:rPr lang="ru-RU" sz="1400" dirty="0">
                <a:effectLst/>
                <a:latin typeface="Arial" panose="020B0604020202020204" pitchFamily="34" charset="0"/>
                <a:ea typeface="Times New Roman" panose="02020603050405020304" pitchFamily="18" charset="0"/>
                <a:cs typeface="Calibri" panose="020F0502020204030204" pitchFamily="34" charset="0"/>
              </a:rPr>
              <a:t>Сервитут не может быть самостоятельным предметом купли продажи. Частными сервитутами могут обременяться и другие объекты недвижимости. </a:t>
            </a:r>
            <a:endParaRPr lang="ru-RU" sz="1100" dirty="0">
              <a:effectLst/>
              <a:ea typeface="Times New Roman" panose="02020603050405020304" pitchFamily="18" charset="0"/>
              <a:cs typeface="Calibri" panose="020F0502020204030204" pitchFamily="34" charset="0"/>
            </a:endParaRPr>
          </a:p>
          <a:p>
            <a:pPr marL="8890" marR="39370" algn="just">
              <a:lnSpc>
                <a:spcPct val="115000"/>
              </a:lnSpc>
              <a:spcAft>
                <a:spcPts val="0"/>
              </a:spcAft>
            </a:pPr>
            <a:r>
              <a:rPr lang="ru-RU" sz="1400" dirty="0">
                <a:effectLst/>
                <a:latin typeface="Arial" panose="020B0604020202020204" pitchFamily="34" charset="0"/>
                <a:ea typeface="Times New Roman" panose="02020603050405020304" pitchFamily="18" charset="0"/>
                <a:cs typeface="Calibri" panose="020F0502020204030204" pitchFamily="34" charset="0"/>
              </a:rPr>
              <a:t>Частные сервитуты прекращаются по требованию собственника обремененного им земельного участка в двух случаях: </a:t>
            </a:r>
            <a:endParaRPr lang="ru-RU" sz="1100" dirty="0">
              <a:effectLst/>
              <a:ea typeface="Times New Roman" panose="02020603050405020304" pitchFamily="18" charset="0"/>
              <a:cs typeface="Calibri" panose="020F0502020204030204" pitchFamily="34" charset="0"/>
            </a:endParaRPr>
          </a:p>
          <a:p>
            <a:pPr marR="39370" indent="270510" algn="just">
              <a:lnSpc>
                <a:spcPct val="115000"/>
              </a:lnSpc>
              <a:spcAft>
                <a:spcPts val="0"/>
              </a:spcAft>
            </a:pPr>
            <a:r>
              <a:rPr lang="ru-RU" sz="1400" dirty="0">
                <a:effectLst/>
                <a:latin typeface="Arial" panose="020B0604020202020204" pitchFamily="34" charset="0"/>
                <a:ea typeface="Times New Roman" panose="02020603050405020304" pitchFamily="18" charset="0"/>
                <a:cs typeface="Calibri" panose="020F0502020204030204" pitchFamily="34" charset="0"/>
              </a:rPr>
              <a:t>при отпадении оснований, по которым был установлен сервитут; </a:t>
            </a:r>
            <a:endParaRPr lang="ru-RU" sz="1100" dirty="0">
              <a:effectLst/>
              <a:ea typeface="Times New Roman" panose="02020603050405020304" pitchFamily="18" charset="0"/>
              <a:cs typeface="Calibri" panose="020F0502020204030204" pitchFamily="34" charset="0"/>
            </a:endParaRPr>
          </a:p>
          <a:p>
            <a:pPr marR="39370" indent="270510" algn="just">
              <a:lnSpc>
                <a:spcPct val="115000"/>
              </a:lnSpc>
              <a:spcAft>
                <a:spcPts val="0"/>
              </a:spcAft>
            </a:pPr>
            <a:r>
              <a:rPr lang="ru-RU" sz="1400" dirty="0">
                <a:effectLst/>
                <a:latin typeface="Arial" panose="020B0604020202020204" pitchFamily="34" charset="0"/>
                <a:ea typeface="Times New Roman" panose="02020603050405020304" pitchFamily="18" charset="0"/>
                <a:cs typeface="Calibri" panose="020F0502020204030204" pitchFamily="34" charset="0"/>
              </a:rPr>
              <a:t>при невозможности использовать участок по назначению в связи с обременением его сервитутом. </a:t>
            </a:r>
            <a:endParaRPr lang="ru-RU" sz="1100" dirty="0">
              <a:effectLst/>
              <a:ea typeface="Times New Roman" panose="02020603050405020304" pitchFamily="18" charset="0"/>
              <a:cs typeface="Calibri" panose="020F0502020204030204" pitchFamily="34" charset="0"/>
            </a:endParaRPr>
          </a:p>
          <a:p>
            <a:pPr marL="8890" marR="325755" algn="just">
              <a:lnSpc>
                <a:spcPct val="115000"/>
              </a:lnSpc>
              <a:spcAft>
                <a:spcPts val="0"/>
              </a:spcAft>
            </a:pPr>
            <a:r>
              <a:rPr lang="ru-RU" sz="1400" dirty="0">
                <a:effectLst/>
                <a:latin typeface="Arial" panose="020B0604020202020204" pitchFamily="34" charset="0"/>
                <a:ea typeface="Times New Roman" panose="02020603050405020304" pitchFamily="18" charset="0"/>
                <a:cs typeface="Calibri" panose="020F0502020204030204" pitchFamily="34" charset="0"/>
              </a:rPr>
              <a:t>Публичный сервитут может быть установлен Федеральным законом или иными нормативно-правовыми актами органов местного самоуправления в случаях, когда это необходимо в интересах государства, местного самоуправления или местного населения, без изъятия земельных участков.</a:t>
            </a:r>
            <a:endParaRPr lang="ru-RU" sz="1100" dirty="0">
              <a:effectLst/>
              <a:ea typeface="Times New Roman" panose="02020603050405020304" pitchFamily="18" charset="0"/>
              <a:cs typeface="Calibri" panose="020F0502020204030204" pitchFamily="34" charset="0"/>
            </a:endParaRPr>
          </a:p>
          <a:p>
            <a:pPr marL="8890" marR="330835" algn="just">
              <a:lnSpc>
                <a:spcPct val="115000"/>
              </a:lnSpc>
              <a:spcAft>
                <a:spcPts val="1000"/>
              </a:spcAft>
            </a:pPr>
            <a:r>
              <a:rPr lang="ru-RU" sz="1400" dirty="0">
                <a:effectLst/>
                <a:latin typeface="Arial" panose="020B0604020202020204" pitchFamily="34" charset="0"/>
                <a:ea typeface="Times New Roman" panose="02020603050405020304" pitchFamily="18" charset="0"/>
                <a:cs typeface="Calibri" panose="020F0502020204030204" pitchFamily="34" charset="0"/>
              </a:rPr>
              <a:t> </a:t>
            </a:r>
            <a:endParaRPr lang="ru-RU" sz="1100" dirty="0">
              <a:effectLst/>
              <a:ea typeface="Times New Roman" panose="02020603050405020304" pitchFamily="18" charset="0"/>
              <a:cs typeface="Calibri" panose="020F050202020403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4254869204"/>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323528" y="2132856"/>
            <a:ext cx="8229600" cy="58092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000" b="1" dirty="0">
                <a:latin typeface="Arial" panose="020B0604020202020204" pitchFamily="34" charset="0"/>
                <a:cs typeface="Arial" panose="020B0604020202020204" pitchFamily="34" charset="0"/>
              </a:rPr>
              <a:t>Виды сделок с объектами недвижимости </a:t>
            </a:r>
            <a:endParaRPr lang="ru-RU" sz="2000" dirty="0">
              <a:latin typeface="Arial" panose="020B0604020202020204" pitchFamily="34"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729078104"/>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980728"/>
            <a:ext cx="8229600" cy="5145435"/>
          </a:xfrm>
        </p:spPr>
        <p:txBody>
          <a:bodyPr>
            <a:normAutofit/>
          </a:bodyPr>
          <a:lstStyle/>
          <a:p>
            <a:pPr algn="just"/>
            <a:r>
              <a:rPr lang="ru-RU" sz="1800" dirty="0">
                <a:latin typeface="Arial" panose="020B0604020202020204" pitchFamily="34" charset="0"/>
                <a:cs typeface="Arial" panose="020B0604020202020204" pitchFamily="34" charset="0"/>
              </a:rPr>
              <a:t>Сделкой называются осознанные действия граждан и юридических лиц, направленные на установление, изменение или прекращение их прав и обязанностей. Сделку характеризуют следующие признаки: волевые действия людей, правомерные действия, специальная направленность на возникновение, прекращение или изменение гражданских правоотношений.</a:t>
            </a:r>
          </a:p>
          <a:p>
            <a:pPr algn="just"/>
            <a:r>
              <a:rPr lang="ru-RU" sz="1800" dirty="0">
                <a:latin typeface="Arial" panose="020B0604020202020204" pitchFamily="34" charset="0"/>
                <a:cs typeface="Arial" panose="020B0604020202020204" pitchFamily="34" charset="0"/>
              </a:rPr>
              <a:t>Сделки могут быть возмездными и безвозмездными.  </a:t>
            </a:r>
          </a:p>
          <a:p>
            <a:pPr algn="just"/>
            <a:r>
              <a:rPr lang="ru-RU" sz="1800" dirty="0">
                <a:latin typeface="Arial" panose="020B0604020202020204" pitchFamily="34" charset="0"/>
                <a:cs typeface="Arial" panose="020B0604020202020204" pitchFamily="34" charset="0"/>
              </a:rPr>
              <a:t>Сделки бывают действительные и недействительные .  Так, иногда сделки с недвижимостью совершаются для вида, без намерения создать соответствующие правовые последствия (мнимые) или для прикрытия другой сделки (притворные).</a:t>
            </a:r>
          </a:p>
          <a:p>
            <a:pPr algn="just"/>
            <a:r>
              <a:rPr lang="ru-RU" sz="1800" dirty="0">
                <a:latin typeface="Arial" panose="020B0604020202020204" pitchFamily="34" charset="0"/>
                <a:cs typeface="Arial" panose="020B0604020202020204" pitchFamily="34" charset="0"/>
              </a:rPr>
              <a:t> Сделки могут быть срочными и бессрочными. </a:t>
            </a:r>
          </a:p>
          <a:p>
            <a:endParaRPr lang="ru-RU" dirty="0"/>
          </a:p>
        </p:txBody>
      </p:sp>
      <p:sp>
        <p:nvSpPr>
          <p:cNvPr id="4" name="Нижний колонтитул 3"/>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811368656"/>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43608" y="836712"/>
            <a:ext cx="6984776" cy="4337600"/>
          </a:xfrm>
          <a:prstGeom prst="rect">
            <a:avLst/>
          </a:prstGeom>
          <a:ln>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8890" marR="329565" algn="just">
              <a:lnSpc>
                <a:spcPct val="115000"/>
              </a:lnSpc>
              <a:spcAft>
                <a:spcPts val="165"/>
              </a:spcAft>
            </a:pPr>
            <a:r>
              <a:rPr lang="ru-RU" sz="1600" dirty="0">
                <a:effectLst/>
                <a:latin typeface="Arial" panose="020B0604020202020204" pitchFamily="34" charset="0"/>
                <a:ea typeface="Times New Roman" panose="02020603050405020304" pitchFamily="18" charset="0"/>
                <a:cs typeface="Arial" panose="020B0604020202020204" pitchFamily="34" charset="0"/>
              </a:rPr>
              <a:t>Купля-продажа. При этой сделке заключается письменный договор купли-продажи объекта недвижимости, где продавец обязуется передать объект недвижимости (земельный участок, здания, сооружения) в собственность покупателю, а покупатель обязуется принять этот объект и уплатить за него определенную цену. </a:t>
            </a:r>
          </a:p>
          <a:p>
            <a:pPr marL="8890" marR="325755" algn="just">
              <a:lnSpc>
                <a:spcPct val="115000"/>
              </a:lnSpc>
              <a:spcAft>
                <a:spcPts val="740"/>
              </a:spcAft>
            </a:pPr>
            <a:r>
              <a:rPr lang="ru-RU" sz="1600" dirty="0">
                <a:effectLst/>
                <a:latin typeface="Arial" panose="020B0604020202020204" pitchFamily="34" charset="0"/>
                <a:ea typeface="Times New Roman" panose="02020603050405020304" pitchFamily="18" charset="0"/>
                <a:cs typeface="Arial" panose="020B0604020202020204" pitchFamily="34" charset="0"/>
              </a:rPr>
              <a:t> </a:t>
            </a:r>
          </a:p>
          <a:p>
            <a:pPr marL="8890" marR="325755" algn="just">
              <a:lnSpc>
                <a:spcPct val="115000"/>
              </a:lnSpc>
              <a:spcAft>
                <a:spcPts val="740"/>
              </a:spcAft>
            </a:pPr>
            <a:r>
              <a:rPr lang="ru-RU" sz="1600" dirty="0">
                <a:effectLst/>
                <a:latin typeface="Arial" panose="020B0604020202020204" pitchFamily="34" charset="0"/>
                <a:ea typeface="Times New Roman" panose="02020603050405020304" pitchFamily="18" charset="0"/>
                <a:cs typeface="Arial" panose="020B0604020202020204" pitchFamily="34" charset="0"/>
              </a:rPr>
              <a:t>В соответствии с Земельным кодексом, при переходе права собственности на здание (сооружение), находящееся на чужом земельном участке, к другому лицу оно приобретает право пользования частью участка, занятой зданием (сооружением) и необходимой для его использования, на тех же правах, что и прежний собственник. </a:t>
            </a:r>
          </a:p>
          <a:p>
            <a:pPr marL="8890" marR="325755" algn="just">
              <a:lnSpc>
                <a:spcPct val="115000"/>
              </a:lnSpc>
              <a:spcAft>
                <a:spcPts val="0"/>
              </a:spcAft>
            </a:pPr>
            <a:r>
              <a:rPr lang="ru-RU" sz="1400" dirty="0">
                <a:effectLst/>
                <a:latin typeface="Arial" panose="020B0604020202020204" pitchFamily="34" charset="0"/>
                <a:ea typeface="Times New Roman" panose="02020603050405020304" pitchFamily="18" charset="0"/>
                <a:cs typeface="Calibri" panose="020F0502020204030204" pitchFamily="34" charset="0"/>
              </a:rPr>
              <a:t> </a:t>
            </a:r>
            <a:endParaRPr lang="ru-RU" sz="1100" dirty="0">
              <a:effectLst/>
              <a:ea typeface="Times New Roman" panose="02020603050405020304" pitchFamily="18" charset="0"/>
              <a:cs typeface="Calibri" panose="020F050202020403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1353764180"/>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br>
              <a:rPr lang="ru-RU" dirty="0"/>
            </a:br>
            <a:br>
              <a:rPr lang="ru-RU" dirty="0"/>
            </a:br>
            <a:r>
              <a:rPr lang="ru-RU" sz="2200" dirty="0">
                <a:latin typeface="Arial" panose="020B0604020202020204" pitchFamily="34" charset="0"/>
                <a:cs typeface="Arial" panose="020B0604020202020204" pitchFamily="34" charset="0"/>
              </a:rPr>
              <a:t>Купля-продажа объектов недвижимости </a:t>
            </a:r>
            <a:br>
              <a:rPr lang="ru-RU" sz="2200" dirty="0">
                <a:latin typeface="Arial" panose="020B0604020202020204" pitchFamily="34" charset="0"/>
                <a:cs typeface="Arial" panose="020B0604020202020204" pitchFamily="34" charset="0"/>
              </a:rPr>
            </a:br>
            <a:r>
              <a:rPr lang="ru-RU" dirty="0"/>
              <a:t> </a:t>
            </a:r>
            <a:br>
              <a:rPr lang="ru-RU" dirty="0"/>
            </a:br>
            <a:endParaRPr lang="ru-RU" dirty="0"/>
          </a:p>
        </p:txBody>
      </p:sp>
      <p:sp>
        <p:nvSpPr>
          <p:cNvPr id="3" name="Объект 2"/>
          <p:cNvSpPr>
            <a:spLocks noGrp="1"/>
          </p:cNvSpPr>
          <p:nvPr>
            <p:ph idx="1"/>
          </p:nvPr>
        </p:nvSpPr>
        <p:spPr/>
        <p:txBody>
          <a:bodyPr>
            <a:normAutofit fontScale="92500" lnSpcReduction="20000"/>
          </a:bodyPr>
          <a:lstStyle/>
          <a:p>
            <a:pPr algn="just"/>
            <a:r>
              <a:rPr lang="ru-RU" sz="1800" dirty="0">
                <a:latin typeface="Arial" panose="020B0604020202020204" pitchFamily="34" charset="0"/>
                <a:cs typeface="Arial" panose="020B0604020202020204" pitchFamily="34" charset="0"/>
              </a:rPr>
              <a:t>Любое отчуждение здания (сооружения), находящегося на земельном участке, принадлежащем на праве собственности собственнику здания (сооружения), производится вместе с земельным участком   Ст. 35 п. 4 ЗК РФ. </a:t>
            </a:r>
          </a:p>
          <a:p>
            <a:pPr algn="just"/>
            <a:r>
              <a:rPr lang="ru-RU" sz="1800" dirty="0"/>
              <a:t>Земельный Кодекс (ЗК) РФ законодательно закрепил важнейший принцип единства объектов недвижимости, согласно которому здания (сооружения) не могут отчуждаться без отчуждения земельного участка, на котором они расположены, равно как и земельный участок не может быть отчужден отдельно от расположенных на нем зданий (сооружений). </a:t>
            </a:r>
          </a:p>
          <a:p>
            <a:pPr algn="just"/>
            <a:r>
              <a:rPr lang="ru-RU" sz="1800" dirty="0"/>
              <a:t>Однако на практике уже возник вопрос: обязательна ли приватизация доли в праве собственности на земельный участок, расположенный под многоквартирным жилым домом, при приватизации гражданином квартиры, входящей в состав государственного или муниципального жилищного фонда? </a:t>
            </a:r>
          </a:p>
          <a:p>
            <a:pPr algn="just"/>
            <a:r>
              <a:rPr lang="ru-RU" sz="1800" dirty="0"/>
              <a:t>Данный вопрос актуален и в случае последующей продажи квартиры на вторичном рынке. Представляется, что приватизировать и впоследствии продать квартиру можно без оформления в собственность гражданина доли в праве собственности на земельный участок, так как в ЗК РФ  установлен особый порядок приобретения прав на земельный участок, расположенный под многоквартирным жилым домом, собственниками квартир.  Ст. 36 п. 2 ЗК РФ. </a:t>
            </a:r>
          </a:p>
          <a:p>
            <a:pPr algn="just"/>
            <a:endParaRPr lang="ru-RU" sz="1800" dirty="0">
              <a:latin typeface="Arial" panose="020B0604020202020204" pitchFamily="34" charset="0"/>
              <a:cs typeface="Arial" panose="020B0604020202020204" pitchFamily="34" charset="0"/>
            </a:endParaRPr>
          </a:p>
        </p:txBody>
      </p:sp>
      <p:sp>
        <p:nvSpPr>
          <p:cNvPr id="4" name="Нижний колонтитул 3"/>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1943571388"/>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19672" y="1600201"/>
            <a:ext cx="6192688" cy="2476872"/>
          </a:xfrm>
        </p:spPr>
        <p:txBody>
          <a:bodyPr/>
          <a:lstStyle/>
          <a:p>
            <a:pPr marL="0" indent="0" algn="just">
              <a:buNone/>
            </a:pPr>
            <a:r>
              <a:rPr lang="ru-RU" sz="2000" dirty="0">
                <a:latin typeface="Arial" panose="020B0604020202020204" pitchFamily="34" charset="0"/>
                <a:cs typeface="Arial" panose="020B0604020202020204" pitchFamily="34" charset="0"/>
              </a:rPr>
              <a:t>Земельный кодекс устанавливает, что объектом купли-продажи могут быть только земельные участки, прошедшие кадастровый учет</a:t>
            </a:r>
            <a:r>
              <a:rPr lang="ru-RU" dirty="0"/>
              <a:t>.</a:t>
            </a:r>
          </a:p>
        </p:txBody>
      </p:sp>
      <p:sp>
        <p:nvSpPr>
          <p:cNvPr id="4" name="Нижний колонтитул 3"/>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41629189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63688" y="980728"/>
            <a:ext cx="5238328" cy="3715120"/>
          </a:xfrm>
          <a:prstGeom prst="rect">
            <a:avLst/>
          </a:prstGeom>
        </p:spPr>
        <p:txBody>
          <a:bodyPr wrap="square">
            <a:spAutoFit/>
          </a:bodyPr>
          <a:lstStyle/>
          <a:p>
            <a:pPr>
              <a:lnSpc>
                <a:spcPct val="107000"/>
              </a:lnSpc>
            </a:pPr>
            <a:r>
              <a:rPr lang="ru-RU" sz="2200" dirty="0">
                <a:latin typeface="Arial" panose="020B0604020202020204" pitchFamily="34" charset="0"/>
                <a:ea typeface="Times New Roman" panose="02020603050405020304" pitchFamily="18" charset="0"/>
                <a:cs typeface="Arial" panose="020B0604020202020204" pitchFamily="34" charset="0"/>
              </a:rPr>
              <a:t>По происхождению различают объекты недвижимости:</a:t>
            </a:r>
            <a:endParaRPr lang="ru-RU" sz="22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ru-RU" sz="2200" dirty="0">
                <a:latin typeface="Arial" panose="020B0604020202020204" pitchFamily="34" charset="0"/>
                <a:ea typeface="Times New Roman" panose="02020603050405020304" pitchFamily="18" charset="0"/>
                <a:cs typeface="Arial" panose="020B0604020202020204" pitchFamily="34" charset="0"/>
              </a:rPr>
              <a:t>-  созданные природой без участия человека;</a:t>
            </a:r>
            <a:endParaRPr lang="ru-RU" sz="22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ru-RU" sz="2200" dirty="0">
                <a:latin typeface="Arial" panose="020B0604020202020204" pitchFamily="34" charset="0"/>
                <a:ea typeface="Times New Roman" panose="02020603050405020304" pitchFamily="18" charset="0"/>
                <a:cs typeface="Arial" panose="020B0604020202020204" pitchFamily="34" charset="0"/>
              </a:rPr>
              <a:t>-  являющиеся результатом труда человека;</a:t>
            </a:r>
            <a:endParaRPr lang="ru-RU" sz="22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ru-RU" sz="2200" dirty="0">
                <a:latin typeface="Arial" panose="020B0604020202020204" pitchFamily="34" charset="0"/>
                <a:ea typeface="Times New Roman" panose="02020603050405020304" pitchFamily="18" charset="0"/>
                <a:cs typeface="Arial" panose="020B0604020202020204" pitchFamily="34" charset="0"/>
              </a:rPr>
              <a:t>-  созданные трудом человека, но связанные с природной основой настолько, что в отрыве от нее функционировать не могут.</a:t>
            </a:r>
            <a:endParaRPr lang="ru-RU" sz="22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3561608517"/>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2656"/>
            <a:ext cx="8229600" cy="5793507"/>
          </a:xfrm>
        </p:spPr>
        <p:txBody>
          <a:bodyPr>
            <a:normAutofit fontScale="92500" lnSpcReduction="10000"/>
          </a:bodyPr>
          <a:lstStyle/>
          <a:p>
            <a:pPr algn="just">
              <a:spcBef>
                <a:spcPts val="0"/>
              </a:spcBef>
            </a:pPr>
            <a:r>
              <a:rPr lang="ru-RU" sz="1800" i="1" dirty="0"/>
              <a:t>Мена.</a:t>
            </a:r>
            <a:r>
              <a:rPr lang="ru-RU" sz="1800" dirty="0"/>
              <a:t> В этой сделке каждая из сторон обязуется передать в собственность другой стороне один объект недвижимости в обмен на другой. Договор мены обязательно заключается в письменной форме и подписывается сторонами. Нотариальное удостоверение договора необязательно. Субъектами сделки могут быть граждане и юридические лица. </a:t>
            </a:r>
          </a:p>
          <a:p>
            <a:pPr algn="just">
              <a:spcBef>
                <a:spcPts val="0"/>
              </a:spcBef>
            </a:pPr>
            <a:endParaRPr lang="ru-RU" sz="1800" dirty="0"/>
          </a:p>
          <a:p>
            <a:pPr algn="just">
              <a:spcBef>
                <a:spcPts val="0"/>
              </a:spcBef>
            </a:pPr>
            <a:r>
              <a:rPr lang="ru-RU" sz="1800" i="1" dirty="0"/>
              <a:t>Дарение.</a:t>
            </a:r>
            <a:r>
              <a:rPr lang="ru-RU" sz="1800" dirty="0"/>
              <a:t> В сделке дарения даритель безвозмездно передает или обязуется передать одаряемому в собственность как объект недвижимости, так и имущественное право Ст. 572 ГК РФ. Субъектами сделки могут быть как граждане, так и юридические лица. Дарение объекта недвижимости обязательно оформляется письменным договором, который подлежит государственной регистрации и считается заключенным только с момента такой регистрации.</a:t>
            </a:r>
            <a:r>
              <a:rPr lang="ru-RU" sz="1800" i="1" dirty="0"/>
              <a:t> </a:t>
            </a:r>
          </a:p>
          <a:p>
            <a:pPr algn="just">
              <a:spcBef>
                <a:spcPts val="0"/>
              </a:spcBef>
            </a:pPr>
            <a:endParaRPr lang="ru-RU" sz="1800" dirty="0"/>
          </a:p>
          <a:p>
            <a:pPr algn="just"/>
            <a:r>
              <a:rPr lang="ru-RU" sz="1800" i="1" dirty="0" err="1"/>
              <a:t>Ренmа</a:t>
            </a:r>
            <a:r>
              <a:rPr lang="ru-RU" sz="1800" dirty="0"/>
              <a:t>. В этом виде сделки собственник объекта недвижимости «передает его в собственность плательщику ренты, который обязуется в обмен на полученный объект недвижимости периодически выплачивать получателю ренты определенную денежную сумму либо предоставлять средства на его содержание в иной форме. Причем получатель ренты лишается права собственности на объект недвижимости и приобретает право его залога». Договор по этой сделке совершается в письменной форме и обязательно удостоверяется нотариально и регистрируется. Если эти условия не выполнены, сделка считается ничтожной. Ст. 587 ГК РФ. </a:t>
            </a:r>
          </a:p>
          <a:p>
            <a:pPr algn="just">
              <a:spcBef>
                <a:spcPts val="0"/>
              </a:spcBef>
            </a:pPr>
            <a:r>
              <a:rPr lang="ru-RU" sz="1800" dirty="0"/>
              <a:t> </a:t>
            </a:r>
            <a:r>
              <a:rPr lang="ru-RU" sz="1800" i="1" dirty="0"/>
              <a:t>Приватизация</a:t>
            </a:r>
            <a:r>
              <a:rPr lang="ru-RU" sz="1800" dirty="0"/>
              <a:t> – это процесс перехода (передачи, продажи) государственного имущества в собственность юридических и физических лиц.</a:t>
            </a:r>
          </a:p>
          <a:p>
            <a:pPr algn="just">
              <a:spcBef>
                <a:spcPts val="0"/>
              </a:spcBef>
            </a:pPr>
            <a:endParaRPr lang="ru-RU" sz="1800" dirty="0"/>
          </a:p>
          <a:p>
            <a:pPr algn="just">
              <a:spcBef>
                <a:spcPts val="0"/>
              </a:spcBef>
            </a:pPr>
            <a:endParaRPr lang="ru-RU" sz="1800" dirty="0">
              <a:latin typeface="Arial" panose="020B0604020202020204" pitchFamily="34" charset="0"/>
              <a:cs typeface="Arial" panose="020B0604020202020204" pitchFamily="34" charset="0"/>
            </a:endParaRPr>
          </a:p>
          <a:p>
            <a:endParaRPr lang="ru-RU" dirty="0"/>
          </a:p>
        </p:txBody>
      </p:sp>
      <p:sp>
        <p:nvSpPr>
          <p:cNvPr id="4" name="Нижний колонтитул 3"/>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3599640678"/>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620688"/>
            <a:ext cx="7200800" cy="5063852"/>
          </a:xfrm>
        </p:spPr>
      </p:pic>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3132210572"/>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87624" y="1340768"/>
            <a:ext cx="7128792" cy="4394152"/>
          </a:xfrm>
          <a:prstGeom prst="rect">
            <a:avLst/>
          </a:prstGeom>
        </p:spPr>
        <p:txBody>
          <a:bodyPr wrap="square">
            <a:spAutoFit/>
          </a:bodyPr>
          <a:lstStyle/>
          <a:p>
            <a:pPr marL="8890" marR="328930" indent="444500" algn="just"/>
            <a:r>
              <a:rPr lang="ru-RU" dirty="0"/>
              <a:t>Коммунальные квартиры, в которых имеются комнаты, предоставленные по договорам аренды, приватизируются с учетом требований Инструкции о передаче в собственность граждан в порядке приватизации коммунальных квартир с оплатой стоимости комнат, занимаемых по договору аренды или занимаемых по договору найма гражданами, ранее использовавшими и свое право на бесплатную приватизацию жилья. </a:t>
            </a:r>
          </a:p>
          <a:p>
            <a:pPr marL="8890" marR="328930" indent="444500" algn="just"/>
            <a:r>
              <a:rPr lang="ru-RU" dirty="0"/>
              <a:t>В приватизации могут принимать участие все, кто прописан в квартире постоянно (а также те, кто имеет право на такую прописку – бронь), или только некоторые жильцы, если остальные не претендуют на участие в приватизации, не возражают против нее, а также в случае, когда кто-либо из жильцов уже использовал право бесплатной приватизации. </a:t>
            </a:r>
          </a:p>
          <a:p>
            <a:pPr marL="8890" marR="328930" indent="444500" algn="just">
              <a:lnSpc>
                <a:spcPct val="153000"/>
              </a:lnSpc>
              <a:spcAft>
                <a:spcPts val="240"/>
              </a:spcAft>
            </a:pPr>
            <a:endParaRPr lang="ru-RU" dirty="0">
              <a:solidFill>
                <a:srgbClr val="000000"/>
              </a:solidFill>
              <a:latin typeface="Times New Roman" panose="02020603050405020304" pitchFamily="18" charset="0"/>
              <a:ea typeface="Times New Roman" panose="02020603050405020304" pitchFamily="18"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1073762618"/>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332656"/>
            <a:ext cx="8052048" cy="5654402"/>
          </a:xfrm>
        </p:spPr>
      </p:pic>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3241832829"/>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395536" y="2348880"/>
            <a:ext cx="8085584" cy="58092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br>
              <a:rPr lang="ru-RU" sz="2000" b="1" dirty="0">
                <a:latin typeface="Arial" panose="020B0604020202020204" pitchFamily="34" charset="0"/>
                <a:cs typeface="Arial" panose="020B0604020202020204" pitchFamily="34" charset="0"/>
              </a:rPr>
            </a:br>
            <a:r>
              <a:rPr lang="ru-RU" sz="2000" b="1" dirty="0">
                <a:latin typeface="Arial" panose="020B0604020202020204" pitchFamily="34" charset="0"/>
                <a:cs typeface="Arial" panose="020B0604020202020204" pitchFamily="34" charset="0"/>
              </a:rPr>
              <a:t>Принципы государственной регистрации </a:t>
            </a:r>
          </a:p>
          <a:p>
            <a:r>
              <a:rPr lang="ru-RU" sz="2000" b="1" dirty="0">
                <a:latin typeface="Arial" panose="020B0604020202020204" pitchFamily="34" charset="0"/>
                <a:cs typeface="Arial" panose="020B0604020202020204" pitchFamily="34" charset="0"/>
              </a:rPr>
              <a:t>прав на недвижимость </a:t>
            </a:r>
            <a:br>
              <a:rPr lang="ru-RU" sz="2000" dirty="0">
                <a:latin typeface="Arial" panose="020B0604020202020204" pitchFamily="34" charset="0"/>
                <a:cs typeface="Arial" panose="020B0604020202020204" pitchFamily="34" charset="0"/>
              </a:rPr>
            </a:br>
            <a:endParaRPr lang="ru-RU" sz="2000" dirty="0">
              <a:latin typeface="Arial" panose="020B0604020202020204" pitchFamily="34"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1914340149"/>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3568" y="548680"/>
            <a:ext cx="7272809" cy="5289451"/>
          </a:xfrm>
        </p:spPr>
        <p:txBody>
          <a:bodyPr>
            <a:normAutofit/>
          </a:bodyPr>
          <a:lstStyle/>
          <a:p>
            <a:pPr algn="just"/>
            <a:r>
              <a:rPr lang="ru-RU" sz="1600" i="1" dirty="0">
                <a:latin typeface="Arial" panose="020B0604020202020204" pitchFamily="34" charset="0"/>
                <a:cs typeface="Arial" panose="020B0604020202020204" pitchFamily="34" charset="0"/>
              </a:rPr>
              <a:t>Регистрация объекта недвижимости и регистрация прав </a:t>
            </a:r>
            <a:r>
              <a:rPr lang="ru-RU" sz="1600" dirty="0">
                <a:latin typeface="Arial" panose="020B0604020202020204" pitchFamily="34" charset="0"/>
                <a:cs typeface="Arial" panose="020B0604020202020204" pitchFamily="34" charset="0"/>
              </a:rPr>
              <a:t> – </a:t>
            </a:r>
            <a:r>
              <a:rPr lang="ru-RU" sz="1600" i="1" dirty="0">
                <a:latin typeface="Arial" panose="020B0604020202020204" pitchFamily="34" charset="0"/>
                <a:cs typeface="Arial" panose="020B0604020202020204" pitchFamily="34" charset="0"/>
              </a:rPr>
              <a:t>это два разных вида деятельности, требующих абсолютно различных методов и знаний в абсолютно разных областях</a:t>
            </a:r>
            <a:r>
              <a:rPr lang="ru-RU" sz="1600" dirty="0">
                <a:latin typeface="Arial" panose="020B0604020202020204" pitchFamily="34" charset="0"/>
                <a:cs typeface="Arial" panose="020B0604020202020204" pitchFamily="34" charset="0"/>
              </a:rPr>
              <a:t>. Так, описание объектов недвижимости, которые существуют независимо от прав на них, требует технических знаний, а установление прав на них – это юридическая практика. </a:t>
            </a:r>
          </a:p>
          <a:p>
            <a:pPr algn="just"/>
            <a:r>
              <a:rPr lang="ru-RU" sz="1600" i="1" dirty="0">
                <a:latin typeface="Arial" panose="020B0604020202020204" pitchFamily="34" charset="0"/>
                <a:cs typeface="Arial" panose="020B0604020202020204" pitchFamily="34" charset="0"/>
              </a:rPr>
              <a:t>Взаимосвязь регистрации объекта недвижимости и регистрации права на него обусловлена взаимосвязью объекта правоотношения собственности и самого этого правоотношения. Правоотношение характеризуется взаимосвязью субъектов по поводу объектов недвижимости. Без объекта недвижимости правоотношение становится беспредметным, в то время как отсутствие правоотношений по поводу объекта недвижимости не делает этот объект несуществующим</a:t>
            </a:r>
            <a:r>
              <a:rPr lang="ru-RU" sz="1600" dirty="0"/>
              <a:t>. </a:t>
            </a:r>
          </a:p>
          <a:p>
            <a:pPr algn="just"/>
            <a:endParaRPr lang="ru-RU" sz="1600" i="1" dirty="0">
              <a:latin typeface="Arial" panose="020B0604020202020204" pitchFamily="34" charset="0"/>
              <a:cs typeface="Arial" panose="020B0604020202020204" pitchFamily="34" charset="0"/>
            </a:endParaRPr>
          </a:p>
          <a:p>
            <a:pPr algn="just"/>
            <a:endParaRPr lang="ru-RU" sz="1600" dirty="0">
              <a:latin typeface="Arial" panose="020B0604020202020204" pitchFamily="34" charset="0"/>
              <a:cs typeface="Arial" panose="020B0604020202020204" pitchFamily="34" charset="0"/>
            </a:endParaRPr>
          </a:p>
        </p:txBody>
      </p:sp>
      <p:sp>
        <p:nvSpPr>
          <p:cNvPr id="4" name="Нижний колонтитул 3"/>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4120610528"/>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4109" y="188640"/>
            <a:ext cx="8229600" cy="652934"/>
          </a:xfrm>
        </p:spPr>
        <p:txBody>
          <a:bodyPr>
            <a:normAutofit fontScale="90000"/>
          </a:bodyPr>
          <a:lstStyle/>
          <a:p>
            <a:r>
              <a:rPr lang="ru-RU" sz="2000" dirty="0"/>
              <a:t>Все объекты, подлежащие государственной регистрации и учету, можно классифицировать, как показано на рис. </a:t>
            </a:r>
            <a:endParaRPr lang="ru-RU" sz="2000" dirty="0">
              <a:latin typeface="Arial" panose="020B0604020202020204" pitchFamily="34" charset="0"/>
              <a:cs typeface="Arial" panose="020B0604020202020204" pitchFamily="34" charset="0"/>
            </a:endParaRPr>
          </a:p>
        </p:txBody>
      </p:sp>
      <p:pic>
        <p:nvPicPr>
          <p:cNvPr id="4" name="Picture 1034102"/>
          <p:cNvPicPr>
            <a:picLocks noGrp="1"/>
          </p:cNvPicPr>
          <p:nvPr>
            <p:ph idx="1"/>
          </p:nvPr>
        </p:nvPicPr>
        <p:blipFill>
          <a:blip r:embed="rId2"/>
          <a:stretch>
            <a:fillRect/>
          </a:stretch>
        </p:blipFill>
        <p:spPr>
          <a:xfrm>
            <a:off x="670718" y="841375"/>
            <a:ext cx="7802564" cy="5284788"/>
          </a:xfrm>
          <a:prstGeom prst="rect">
            <a:avLst/>
          </a:prstGeom>
        </p:spPr>
      </p:pic>
      <p:sp>
        <p:nvSpPr>
          <p:cNvPr id="5" name="Нижний колонтитул 4"/>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848594999"/>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99592" y="627913"/>
            <a:ext cx="7200800" cy="5225148"/>
          </a:xfrm>
          <a:prstGeom prst="rect">
            <a:avLst/>
          </a:prstGeom>
        </p:spPr>
        <p:txBody>
          <a:bodyPr wrap="square">
            <a:spAutoFit/>
          </a:bodyPr>
          <a:lstStyle/>
          <a:p>
            <a:pPr marL="8890" marR="328295" indent="444500" algn="just"/>
            <a:r>
              <a:rPr lang="ru-RU" dirty="0"/>
              <a:t>Государственная регистрация прав на недвижимое имущество и сделок с ним – юридический акт признания и подтверждения государством возникновения, ограничения (обременения), перехода или прекращения прав на недвижимое имущество в соответствии с ГК РФ. </a:t>
            </a:r>
            <a:r>
              <a:rPr lang="ru-RU" i="1" dirty="0"/>
              <a:t>Порядок государственной регистрации </a:t>
            </a:r>
            <a:r>
              <a:rPr lang="ru-RU" dirty="0"/>
              <a:t>– это совокупность норм, регулирующих отношения между государством в лице регистрирующего органа и лицом, обращающимся за регистрацией. </a:t>
            </a:r>
          </a:p>
          <a:p>
            <a:pPr marL="8890" marR="328295" indent="444500" algn="just"/>
            <a:endParaRPr lang="ru-RU" dirty="0"/>
          </a:p>
          <a:p>
            <a:pPr marL="8890" marR="328295" indent="444500" algn="just"/>
            <a:r>
              <a:rPr lang="ru-RU" dirty="0"/>
              <a:t>Сама по себе государственная регистрация прав на объекты недвижимости является объективной необходимостью, если рынок недвижимости существует, т. е. имеется возможность перехода прав от одного собственника к другому. Изменение прав на объекты недвижимости всегда выступает в документальной форме. Государственный орган регистрирует все изменения прав на соответствующий объект недвижимости и одновременно является держателем правовой истории каждого объекта. </a:t>
            </a:r>
          </a:p>
          <a:p>
            <a:pPr marL="8890" marR="328295" indent="444500" algn="just">
              <a:lnSpc>
                <a:spcPct val="153000"/>
              </a:lnSpc>
              <a:spcAft>
                <a:spcPts val="25"/>
              </a:spcAft>
            </a:pPr>
            <a:endParaRPr lang="ru-RU" dirty="0">
              <a:solidFill>
                <a:srgbClr val="000000"/>
              </a:solidFill>
              <a:effectLst/>
              <a:latin typeface="Times New Roman" panose="02020603050405020304" pitchFamily="18" charset="0"/>
              <a:ea typeface="Times New Roman" panose="02020603050405020304" pitchFamily="18"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3911728680"/>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5576" y="692696"/>
            <a:ext cx="7416824" cy="5616624"/>
          </a:xfrm>
        </p:spPr>
        <p:txBody>
          <a:bodyPr>
            <a:noAutofit/>
          </a:bodyPr>
          <a:lstStyle/>
          <a:p>
            <a:pPr algn="just"/>
            <a:r>
              <a:rPr lang="ru-RU" sz="1500" i="1" dirty="0">
                <a:latin typeface="Arial" panose="020B0604020202020204" pitchFamily="34" charset="0"/>
                <a:cs typeface="Arial" panose="020B0604020202020204" pitchFamily="34" charset="0"/>
              </a:rPr>
              <a:t>Главная задача государственной регистрации</a:t>
            </a:r>
            <a:r>
              <a:rPr lang="ru-RU" sz="1500" dirty="0">
                <a:latin typeface="Arial" panose="020B0604020202020204" pitchFamily="34" charset="0"/>
                <a:cs typeface="Arial" panose="020B0604020202020204" pitchFamily="34" charset="0"/>
              </a:rPr>
              <a:t> – защита имущественных прав на объекты недвижимости участников гражданского оборота. Ни один собственник не может быть уверен в действительности своих прав на объекты недвижимости при отсутствии регистрации. </a:t>
            </a:r>
          </a:p>
          <a:p>
            <a:pPr algn="just"/>
            <a:r>
              <a:rPr lang="ru-RU" sz="1500" dirty="0">
                <a:latin typeface="Arial" panose="020B0604020202020204" pitchFamily="34" charset="0"/>
                <a:cs typeface="Arial" panose="020B0604020202020204" pitchFamily="34" charset="0"/>
              </a:rPr>
              <a:t>Функцией института государственной регистрации является также предупреждение и пресечение правонарушений и преступлений в сфере отношений, связанных с недвижимостью. </a:t>
            </a:r>
          </a:p>
          <a:p>
            <a:pPr algn="just"/>
            <a:r>
              <a:rPr lang="ru-RU" sz="1500" dirty="0">
                <a:latin typeface="Arial" panose="020B0604020202020204" pitchFamily="34" charset="0"/>
                <a:cs typeface="Arial" panose="020B0604020202020204" pitchFamily="34" charset="0"/>
              </a:rPr>
              <a:t>Объекты недвижимости (земля, здания, сооружения, жилой фонд и др.) – существенный источник государственных доходов, поэтому управление недвижимостью, находящейся в государственной собственности, можно назвать второй важной задачей института государственной регистрации. </a:t>
            </a:r>
          </a:p>
          <a:p>
            <a:pPr algn="just"/>
            <a:r>
              <a:rPr lang="ru-RU" sz="1500" dirty="0">
                <a:latin typeface="Arial" panose="020B0604020202020204" pitchFamily="34" charset="0"/>
                <a:cs typeface="Arial" panose="020B0604020202020204" pitchFamily="34" charset="0"/>
              </a:rPr>
              <a:t>Для решения проблем регистрации, координации и контроля сделок с недвижимостью  путем введения  единого реестра  регистрации прав  по субъектам РФ создан единый орган  регистрации сделок  с недвижимостью – Федеральная регистрационная служба (</a:t>
            </a:r>
            <a:r>
              <a:rPr lang="ru-RU" sz="1500" dirty="0" err="1">
                <a:latin typeface="Arial" panose="020B0604020202020204" pitchFamily="34" charset="0"/>
                <a:cs typeface="Arial" panose="020B0604020202020204" pitchFamily="34" charset="0"/>
              </a:rPr>
              <a:t>Росрегистрация</a:t>
            </a:r>
            <a:r>
              <a:rPr lang="ru-RU" sz="1500" dirty="0">
                <a:latin typeface="Arial" panose="020B0604020202020204" pitchFamily="34" charset="0"/>
                <a:cs typeface="Arial" panose="020B0604020202020204" pitchFamily="34" charset="0"/>
              </a:rPr>
              <a:t>), являющаяся  структурой Министерства юстиции РФ. В регионах  созданы главные  управления  входящие в состав  </a:t>
            </a:r>
            <a:r>
              <a:rPr lang="ru-RU" sz="1500" dirty="0" err="1">
                <a:latin typeface="Arial" panose="020B0604020202020204" pitchFamily="34" charset="0"/>
                <a:cs typeface="Arial" panose="020B0604020202020204" pitchFamily="34" charset="0"/>
              </a:rPr>
              <a:t>Росрегистрации</a:t>
            </a:r>
            <a:r>
              <a:rPr lang="ru-RU" sz="1500" dirty="0">
                <a:latin typeface="Arial" panose="020B0604020202020204" pitchFamily="34" charset="0"/>
                <a:cs typeface="Arial" panose="020B0604020202020204" pitchFamily="34" charset="0"/>
              </a:rPr>
              <a:t> (ГУ ФРС). </a:t>
            </a:r>
          </a:p>
          <a:p>
            <a:pPr algn="just"/>
            <a:r>
              <a:rPr lang="ru-RU" sz="1500" dirty="0">
                <a:latin typeface="Arial" panose="020B0604020202020204" pitchFamily="34" charset="0"/>
                <a:cs typeface="Arial" panose="020B0604020202020204" pitchFamily="34" charset="0"/>
              </a:rPr>
              <a:t>Являясь одним из источников информации о рынке недвижимости, а также крупнейшим (по объему недвижимости, находящейся в собственности) участником рыночных отношений, государство может влиять на процессы, происходящие на рынке недвижимости. </a:t>
            </a:r>
          </a:p>
          <a:p>
            <a:pPr algn="just"/>
            <a:endParaRPr lang="ru-RU" sz="1500" dirty="0">
              <a:latin typeface="Arial" panose="020B0604020202020204" pitchFamily="34" charset="0"/>
              <a:cs typeface="Arial" panose="020B0604020202020204" pitchFamily="34" charset="0"/>
            </a:endParaRPr>
          </a:p>
        </p:txBody>
      </p:sp>
      <p:sp>
        <p:nvSpPr>
          <p:cNvPr id="4" name="Нижний колонтитул 3"/>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2379537835"/>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15616" y="476672"/>
            <a:ext cx="7128792" cy="5400599"/>
          </a:xfrm>
          <a:prstGeom prst="rect">
            <a:avLst/>
          </a:prstGeom>
          <a:ln>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8890" marR="325755" algn="just">
              <a:lnSpc>
                <a:spcPct val="115000"/>
              </a:lnSpc>
              <a:spcAft>
                <a:spcPts val="740"/>
              </a:spcAft>
            </a:pPr>
            <a:r>
              <a:rPr lang="ru-RU" sz="1600" b="1" dirty="0">
                <a:effectLst/>
                <a:latin typeface="Arial" panose="020B0604020202020204" pitchFamily="34" charset="0"/>
                <a:ea typeface="Times New Roman" panose="02020603050405020304" pitchFamily="18" charset="0"/>
                <a:cs typeface="Arial" panose="020B0604020202020204" pitchFamily="34" charset="0"/>
              </a:rPr>
              <a:t>Государственная регистрация прав на объект недвижимости базируется на соответствующих принципах</a:t>
            </a:r>
            <a:r>
              <a:rPr lang="ru-RU" sz="1600" dirty="0">
                <a:effectLst/>
                <a:latin typeface="Arial" panose="020B0604020202020204" pitchFamily="34" charset="0"/>
                <a:ea typeface="Times New Roman" panose="02020603050405020304" pitchFamily="18" charset="0"/>
                <a:cs typeface="Arial" panose="020B0604020202020204" pitchFamily="34" charset="0"/>
              </a:rPr>
              <a:t>. </a:t>
            </a:r>
          </a:p>
          <a:p>
            <a:pPr marL="8890" marR="325755" algn="just">
              <a:lnSpc>
                <a:spcPct val="115000"/>
              </a:lnSpc>
              <a:spcAft>
                <a:spcPts val="740"/>
              </a:spcAft>
            </a:pPr>
            <a:r>
              <a:rPr lang="ru-RU" sz="1600" i="1" dirty="0">
                <a:effectLst/>
                <a:latin typeface="Arial" panose="020B0604020202020204" pitchFamily="34" charset="0"/>
                <a:ea typeface="Times New Roman" panose="02020603050405020304" pitchFamily="18" charset="0"/>
                <a:cs typeface="Arial" panose="020B0604020202020204" pitchFamily="34" charset="0"/>
              </a:rPr>
              <a:t>Принцип – государственный характер прав на объект недвижимости</a:t>
            </a:r>
            <a:r>
              <a:rPr lang="ru-RU" sz="1600" dirty="0">
                <a:effectLst/>
                <a:latin typeface="Arial" panose="020B0604020202020204" pitchFamily="34" charset="0"/>
                <a:ea typeface="Times New Roman" panose="02020603050405020304" pitchFamily="18" charset="0"/>
                <a:cs typeface="Arial" panose="020B0604020202020204" pitchFamily="34" charset="0"/>
              </a:rPr>
              <a:t>. Весь комплекс действий, связанных с государственной регистрацией, отнесен к компетенции учреждений юстиции, и возможность делегирования этих функций кому бы то ни было исключается. </a:t>
            </a:r>
          </a:p>
          <a:p>
            <a:pPr marL="8890" marR="325755" algn="just">
              <a:lnSpc>
                <a:spcPct val="115000"/>
              </a:lnSpc>
              <a:spcAft>
                <a:spcPts val="740"/>
              </a:spcAft>
            </a:pPr>
            <a:r>
              <a:rPr lang="ru-RU" sz="1600" i="1" dirty="0">
                <a:effectLst/>
                <a:latin typeface="Arial" panose="020B0604020202020204" pitchFamily="34" charset="0"/>
                <a:ea typeface="Times New Roman" panose="02020603050405020304" pitchFamily="18" charset="0"/>
                <a:cs typeface="Arial" panose="020B0604020202020204" pitchFamily="34" charset="0"/>
              </a:rPr>
              <a:t>Принцип ответственности государства за деятельность по регистрации прав на объекты недвижимости</a:t>
            </a:r>
            <a:r>
              <a:rPr lang="ru-RU" sz="1600" dirty="0">
                <a:effectLst/>
                <a:latin typeface="Arial" panose="020B0604020202020204" pitchFamily="34" charset="0"/>
                <a:ea typeface="Times New Roman" panose="02020603050405020304" pitchFamily="18" charset="0"/>
                <a:cs typeface="Arial" panose="020B0604020202020204" pitchFamily="34" charset="0"/>
              </a:rPr>
              <a:t> следует из двух выше рассмотренных принципов. </a:t>
            </a:r>
          </a:p>
          <a:p>
            <a:pPr marL="8890" marR="325755" algn="just">
              <a:lnSpc>
                <a:spcPct val="115000"/>
              </a:lnSpc>
              <a:spcAft>
                <a:spcPts val="740"/>
              </a:spcAft>
            </a:pPr>
            <a:r>
              <a:rPr lang="ru-RU" sz="1600" i="1" dirty="0">
                <a:effectLst/>
                <a:latin typeface="Arial" panose="020B0604020202020204" pitchFamily="34" charset="0"/>
                <a:ea typeface="Times New Roman" panose="02020603050405020304" pitchFamily="18" charset="0"/>
                <a:cs typeface="Arial" panose="020B0604020202020204" pitchFamily="34" charset="0"/>
              </a:rPr>
              <a:t>Принцип открытости информации и регистрации прав на объекты недвижимости</a:t>
            </a:r>
            <a:r>
              <a:rPr lang="ru-RU" sz="1600" dirty="0">
                <a:effectLst/>
                <a:latin typeface="Arial" panose="020B0604020202020204" pitchFamily="34" charset="0"/>
                <a:ea typeface="Times New Roman" panose="02020603050405020304" pitchFamily="18" charset="0"/>
                <a:cs typeface="Arial" panose="020B0604020202020204" pitchFamily="34" charset="0"/>
              </a:rPr>
              <a:t>. Любое лицо может получить выписку из Единого государственного реестра прав, содержащую информацию о зарегистрированных правах на любые объекты недвижимости, ограничения (обременения) прав, а также описание объекта, предоставив соответствующие документы, в том числе, подтверждающие право на запрашиваемую информацию. </a:t>
            </a:r>
          </a:p>
          <a:p>
            <a:pPr marL="8890" marR="325755" algn="just">
              <a:lnSpc>
                <a:spcPct val="115000"/>
              </a:lnSpc>
              <a:spcAft>
                <a:spcPts val="0"/>
              </a:spcAft>
            </a:pPr>
            <a:r>
              <a:rPr lang="ru-RU" sz="1400" dirty="0">
                <a:effectLst/>
                <a:latin typeface="Arial" panose="020B0604020202020204" pitchFamily="34" charset="0"/>
                <a:ea typeface="Times New Roman" panose="02020603050405020304" pitchFamily="18" charset="0"/>
                <a:cs typeface="Calibri" panose="020F0502020204030204" pitchFamily="34" charset="0"/>
              </a:rPr>
              <a:t> </a:t>
            </a:r>
            <a:endParaRPr lang="ru-RU" sz="1100" dirty="0">
              <a:effectLst/>
              <a:ea typeface="Times New Roman" panose="02020603050405020304" pitchFamily="18" charset="0"/>
              <a:cs typeface="Calibri" panose="020F050202020403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16075574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404664"/>
            <a:ext cx="7776863" cy="5721499"/>
          </a:xfrm>
        </p:spPr>
      </p:pic>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1365322075"/>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11560" y="764704"/>
            <a:ext cx="7848872" cy="5085495"/>
          </a:xfrm>
          <a:prstGeom prst="rect">
            <a:avLst/>
          </a:prstGeom>
        </p:spPr>
        <p:txBody>
          <a:bodyPr wrap="square">
            <a:spAutoFit/>
          </a:bodyPr>
          <a:lstStyle/>
          <a:p>
            <a:pPr marL="8890" marR="325755" algn="just">
              <a:lnSpc>
                <a:spcPct val="115000"/>
              </a:lnSpc>
              <a:spcAft>
                <a:spcPts val="740"/>
              </a:spcAft>
            </a:pPr>
            <a:r>
              <a:rPr lang="ru-RU" sz="1600" i="1" dirty="0">
                <a:latin typeface="Arial" panose="020B0604020202020204" pitchFamily="34" charset="0"/>
                <a:ea typeface="Times New Roman" panose="02020603050405020304" pitchFamily="18" charset="0"/>
                <a:cs typeface="Arial" panose="020B0604020202020204" pitchFamily="34" charset="0"/>
              </a:rPr>
              <a:t>Принцип самостоятельности функции регистрации прав на объект недвижимости. </a:t>
            </a:r>
            <a:r>
              <a:rPr lang="ru-RU" sz="1600" dirty="0">
                <a:latin typeface="Arial" panose="020B0604020202020204" pitchFamily="34" charset="0"/>
                <a:ea typeface="Times New Roman" panose="02020603050405020304" pitchFamily="18" charset="0"/>
                <a:cs typeface="Arial" panose="020B0604020202020204" pitchFamily="34" charset="0"/>
              </a:rPr>
              <a:t>Законом о регистрации определено в качестве регистрирующего органа учреждение юстиции по регистрации прав, полностью отделенное от любых органов государства, выступающих на рынке недвижимости в качестве представителя государства.</a:t>
            </a:r>
          </a:p>
          <a:p>
            <a:pPr marL="8890" marR="325755" algn="just">
              <a:lnSpc>
                <a:spcPct val="115000"/>
              </a:lnSpc>
              <a:spcAft>
                <a:spcPts val="740"/>
              </a:spcAft>
            </a:pPr>
            <a:r>
              <a:rPr lang="ru-RU" sz="1600" dirty="0">
                <a:latin typeface="Arial" panose="020B0604020202020204" pitchFamily="34" charset="0"/>
                <a:ea typeface="Times New Roman" panose="02020603050405020304" pitchFamily="18" charset="0"/>
                <a:cs typeface="Arial" panose="020B0604020202020204" pitchFamily="34" charset="0"/>
              </a:rPr>
              <a:t> Регистратор является независимым в принятии решений о регистрации или в отказе регистрации. Даже уполномоченный федеральный орган исполнительной власти в системе государственной регистрации (Минюст РФ) и его территориальные подразделения не наделены полномочиями по непосредственному руководству учреждениями юстиции и не могут давать им обязательных указаний по принятию конкретных решений. </a:t>
            </a:r>
          </a:p>
          <a:p>
            <a:pPr marL="8890" marR="325755" algn="just">
              <a:lnSpc>
                <a:spcPct val="115000"/>
              </a:lnSpc>
              <a:spcAft>
                <a:spcPts val="740"/>
              </a:spcAft>
            </a:pPr>
            <a:r>
              <a:rPr lang="ru-RU" sz="1600" dirty="0">
                <a:latin typeface="Arial" panose="020B0604020202020204" pitchFamily="34" charset="0"/>
                <a:ea typeface="Times New Roman" panose="02020603050405020304" pitchFamily="18" charset="0"/>
                <a:cs typeface="Arial" panose="020B0604020202020204" pitchFamily="34" charset="0"/>
              </a:rPr>
              <a:t>Министерство юстиции РФ как орган, осуществляющий правовой контроль за деятельностью Федеральной регистрационной службы (</a:t>
            </a:r>
            <a:r>
              <a:rPr lang="ru-RU" sz="1600" dirty="0" err="1">
                <a:latin typeface="Arial" panose="020B0604020202020204" pitchFamily="34" charset="0"/>
                <a:ea typeface="Times New Roman" panose="02020603050405020304" pitchFamily="18" charset="0"/>
                <a:cs typeface="Arial" panose="020B0604020202020204" pitchFamily="34" charset="0"/>
              </a:rPr>
              <a:t>Росрегистрацией</a:t>
            </a:r>
            <a:r>
              <a:rPr lang="ru-RU" sz="1600" dirty="0">
                <a:latin typeface="Arial" panose="020B0604020202020204" pitchFamily="34" charset="0"/>
                <a:ea typeface="Times New Roman" panose="02020603050405020304" pitchFamily="18" charset="0"/>
                <a:cs typeface="Arial" panose="020B0604020202020204" pitchFamily="34" charset="0"/>
              </a:rPr>
              <a:t>), разрабатывает методические материалы, направленные на формирование единой практики применения законодательства, регулирующего процессы регистрации прав на объекты недвижимости и сделок с ним. </a:t>
            </a: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2470332521"/>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9600" cy="652934"/>
          </a:xfrm>
        </p:spPr>
        <p:txBody>
          <a:bodyPr>
            <a:normAutofit/>
          </a:bodyPr>
          <a:lstStyle/>
          <a:p>
            <a:r>
              <a:rPr lang="ru-RU" sz="1800" b="1" dirty="0">
                <a:latin typeface="Arial" panose="020B0604020202020204" pitchFamily="34" charset="0"/>
                <a:cs typeface="Arial" panose="020B0604020202020204" pitchFamily="34" charset="0"/>
              </a:rPr>
              <a:t>Единый государственный реестр прав </a:t>
            </a:r>
            <a:br>
              <a:rPr lang="ru-RU" sz="1800" dirty="0">
                <a:latin typeface="Arial" panose="020B0604020202020204" pitchFamily="34" charset="0"/>
                <a:cs typeface="Arial" panose="020B0604020202020204" pitchFamily="34" charset="0"/>
              </a:rPr>
            </a:br>
            <a:endParaRPr lang="ru-RU" sz="1800" dirty="0">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457200" y="1052736"/>
            <a:ext cx="8229600" cy="5073427"/>
          </a:xfrm>
        </p:spPr>
        <p:txBody>
          <a:bodyPr>
            <a:normAutofit fontScale="92500" lnSpcReduction="20000"/>
          </a:bodyPr>
          <a:lstStyle/>
          <a:p>
            <a:pPr algn="just"/>
            <a:r>
              <a:rPr lang="ru-RU" sz="1900" dirty="0">
                <a:latin typeface="Arial" panose="020B0604020202020204" pitchFamily="34" charset="0"/>
                <a:cs typeface="Arial" panose="020B0604020202020204" pitchFamily="34" charset="0"/>
              </a:rPr>
              <a:t>Государственная регистрация производится по единой системе записей по каждому объекту недвижимости в Едином государственном реестре прав (ЕГРП) на недвижимое имущество и сделок с ним, который </a:t>
            </a:r>
            <a:r>
              <a:rPr lang="ru-RU" sz="1900" i="1" dirty="0">
                <a:latin typeface="Arial" panose="020B0604020202020204" pitchFamily="34" charset="0"/>
                <a:cs typeface="Arial" panose="020B0604020202020204" pitchFamily="34" charset="0"/>
              </a:rPr>
              <a:t>хранится бессрочно</a:t>
            </a:r>
            <a:r>
              <a:rPr lang="ru-RU" sz="1900" dirty="0">
                <a:latin typeface="Arial" panose="020B0604020202020204" pitchFamily="34" charset="0"/>
                <a:cs typeface="Arial" panose="020B0604020202020204" pitchFamily="34" charset="0"/>
              </a:rPr>
              <a:t>. Это исключает возможность афер с объектами недвижимости. </a:t>
            </a:r>
          </a:p>
          <a:p>
            <a:pPr algn="just"/>
            <a:r>
              <a:rPr lang="ru-RU" sz="1900" dirty="0">
                <a:latin typeface="Arial" panose="020B0604020202020204" pitchFamily="34" charset="0"/>
                <a:cs typeface="Arial" panose="020B0604020202020204" pitchFamily="34" charset="0"/>
              </a:rPr>
              <a:t>ЕГРП содержит информацию о существующих и прекращенных правах на объекты недвижимости, данные об указанных объектах и сведения о правообладателях. Неотъемлемой частью Единого государственного реестра прав являются дела, включающие в себя правоустанавливающие документы на недвижимое имущество, и книги учета документов. </a:t>
            </a:r>
          </a:p>
          <a:p>
            <a:pPr algn="just"/>
            <a:r>
              <a:rPr lang="ru-RU" sz="1900" dirty="0">
                <a:latin typeface="Arial" panose="020B0604020202020204" pitchFamily="34" charset="0"/>
                <a:cs typeface="Arial" panose="020B0604020202020204" pitchFamily="34" charset="0"/>
              </a:rPr>
              <a:t>Разделы Единого государственного реестра прав, дела правоустанавливающих документов и книги учета документов подлежат постоянному хранению. Их уничтожение, а равно изъятие из них каких либо документов или их частей не допускается. Порядок и сроки хранения органом, осуществляющим государственную регистрацию прав, разделов Единого государственного реестра прав, дел  правоустанавливающих документов и книг учета документов, а также порядок их передачи на постоянное хранение в государственные архивы определяется Правительством Российской Федерации. </a:t>
            </a:r>
          </a:p>
          <a:p>
            <a:endParaRPr lang="ru-RU" dirty="0"/>
          </a:p>
          <a:p>
            <a:endParaRPr lang="ru-RU" dirty="0"/>
          </a:p>
        </p:txBody>
      </p:sp>
      <p:sp>
        <p:nvSpPr>
          <p:cNvPr id="4" name="Нижний колонтитул 3"/>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680180323"/>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1196752"/>
            <a:ext cx="8280920" cy="3906839"/>
          </a:xfrm>
          <a:prstGeom prst="rect">
            <a:avLst/>
          </a:prstGeom>
        </p:spPr>
        <p:txBody>
          <a:bodyPr wrap="square">
            <a:spAutoFit/>
          </a:bodyPr>
          <a:lstStyle/>
          <a:p>
            <a:pPr marL="453390" marR="353060" algn="just">
              <a:lnSpc>
                <a:spcPct val="153000"/>
              </a:lnSpc>
              <a:spcAft>
                <a:spcPts val="25"/>
              </a:spcAft>
            </a:pPr>
            <a:r>
              <a:rPr lang="ru-RU" dirty="0">
                <a:latin typeface="Arial" panose="020B0604020202020204" pitchFamily="34" charset="0"/>
                <a:ea typeface="Times New Roman" panose="02020603050405020304" pitchFamily="18" charset="0"/>
                <a:cs typeface="Calibri" panose="020F0502020204030204" pitchFamily="34" charset="0"/>
              </a:rPr>
              <a:t>Таким образом, принятая в России система государственной регистрации прав на недвижимость является одним из главных условий эффективного государственного регулирования рынка недвижимости. Регистрация прав — это одновременное повышение степени защиты законных интересов всех субъектов рынка недвижимости и пополнения бюджетов всех уровней. Следует помнить, что в различных субъектах РФ процедуры государственной регистрации прав на недвижимость могут несколько отличаться друг от друга. </a:t>
            </a:r>
            <a:endParaRPr lang="ru-RU" sz="14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2863169586"/>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576064"/>
          </a:xfrm>
        </p:spPr>
        <p:txBody>
          <a:bodyPr>
            <a:normAutofit fontScale="90000"/>
          </a:bodyPr>
          <a:lstStyle/>
          <a:p>
            <a:br>
              <a:rPr lang="ru-RU" sz="2200" b="1" i="1" dirty="0">
                <a:latin typeface="Arial" panose="020B0604020202020204" pitchFamily="34" charset="0"/>
                <a:cs typeface="Arial" panose="020B0604020202020204" pitchFamily="34" charset="0"/>
              </a:rPr>
            </a:br>
            <a:br>
              <a:rPr lang="ru-RU" sz="2200" b="1" i="1" dirty="0">
                <a:latin typeface="Arial" panose="020B0604020202020204" pitchFamily="34" charset="0"/>
                <a:cs typeface="Arial" panose="020B0604020202020204" pitchFamily="34" charset="0"/>
              </a:rPr>
            </a:br>
            <a:r>
              <a:rPr lang="ru-RU" sz="2200" b="1" i="1" dirty="0">
                <a:latin typeface="Arial" panose="020B0604020202020204" pitchFamily="34" charset="0"/>
                <a:cs typeface="Arial" panose="020B0604020202020204" pitchFamily="34" charset="0"/>
              </a:rPr>
              <a:t>Налогообложение недвижимости </a:t>
            </a:r>
            <a:br>
              <a:rPr lang="ru-RU" b="1" i="1" dirty="0"/>
            </a:br>
            <a:endParaRPr lang="ru-RU" dirty="0"/>
          </a:p>
        </p:txBody>
      </p:sp>
      <p:sp>
        <p:nvSpPr>
          <p:cNvPr id="3" name="Объект 2"/>
          <p:cNvSpPr>
            <a:spLocks noGrp="1"/>
          </p:cNvSpPr>
          <p:nvPr>
            <p:ph idx="1"/>
          </p:nvPr>
        </p:nvSpPr>
        <p:spPr>
          <a:xfrm>
            <a:off x="457200" y="836712"/>
            <a:ext cx="8229600" cy="5289451"/>
          </a:xfrm>
        </p:spPr>
        <p:txBody>
          <a:bodyPr>
            <a:normAutofit lnSpcReduction="10000"/>
          </a:bodyPr>
          <a:lstStyle/>
          <a:p>
            <a:pPr algn="just"/>
            <a:r>
              <a:rPr lang="ru-RU" sz="1800" i="1" dirty="0">
                <a:latin typeface="Arial" panose="020B0604020202020204" pitchFamily="34" charset="0"/>
                <a:cs typeface="Arial" panose="020B0604020202020204" pitchFamily="34" charset="0"/>
              </a:rPr>
              <a:t>Налог</a:t>
            </a:r>
            <a:r>
              <a:rPr lang="ru-RU" sz="1800" dirty="0">
                <a:latin typeface="Arial" panose="020B0604020202020204" pitchFamily="34" charset="0"/>
                <a:cs typeface="Arial" panose="020B0604020202020204" pitchFamily="34" charset="0"/>
              </a:rPr>
              <a:t> – обязательный безвозмездный платеж, взимаемый с физических и юридических лиц в бюджет и внебюджетные фонды в определенных законом размерах и в установленные сроки. </a:t>
            </a:r>
          </a:p>
          <a:p>
            <a:pPr algn="just"/>
            <a:r>
              <a:rPr lang="ru-RU" sz="1800" i="1" dirty="0">
                <a:latin typeface="Arial" panose="020B0604020202020204" pitchFamily="34" charset="0"/>
                <a:cs typeface="Arial" panose="020B0604020202020204" pitchFamily="34" charset="0"/>
              </a:rPr>
              <a:t>Налоговая система</a:t>
            </a:r>
            <a:r>
              <a:rPr lang="ru-RU" sz="1800" dirty="0">
                <a:latin typeface="Arial" panose="020B0604020202020204" pitchFamily="34" charset="0"/>
                <a:cs typeface="Arial" panose="020B0604020202020204" pitchFamily="34" charset="0"/>
              </a:rPr>
              <a:t> – совокупность разных видов налогов, в построении и методах исчисления которых реализуются определенные принципы. </a:t>
            </a:r>
          </a:p>
          <a:p>
            <a:pPr algn="just"/>
            <a:r>
              <a:rPr lang="ru-RU" sz="1800" dirty="0">
                <a:latin typeface="Arial" panose="020B0604020202020204" pitchFamily="34" charset="0"/>
                <a:cs typeface="Arial" panose="020B0604020202020204" pitchFamily="34" charset="0"/>
              </a:rPr>
              <a:t>Налоги классифицируются по следующим основным признакам: субъект налога, объект налога, назначение, принадлежность к уровням власти и управления, право использования сумм налоговых поступлений, способ обложения, возможность переложения, источник уплаты. </a:t>
            </a:r>
          </a:p>
          <a:p>
            <a:pPr algn="just"/>
            <a:r>
              <a:rPr lang="ru-RU" sz="1800" dirty="0"/>
              <a:t>Объектами налогообложения в сфере недвижимости являются: имущество юридических и физических лиц, земельные участки, доходы от продажи объекта недвижимости, отдельные виды деятельности в сфере недвижимости (доверительное управление) и др. Один и тот же объект недвижимости может облагаться налогом одного вида только один раз. Неоспоримое преимущество таких налогов состоит в том, что налоговая база остается сравнительно устойчивой и не зависит от макроэкономических цифр и деловой активности в экономике. Имеется в виду стоимостная, физическая или иная характеристика объекта налогообложения. </a:t>
            </a:r>
          </a:p>
          <a:p>
            <a:pPr algn="just"/>
            <a:endParaRPr lang="ru-RU" sz="1800" dirty="0">
              <a:latin typeface="Arial" panose="020B0604020202020204" pitchFamily="34" charset="0"/>
              <a:cs typeface="Arial" panose="020B0604020202020204" pitchFamily="34" charset="0"/>
            </a:endParaRPr>
          </a:p>
          <a:p>
            <a:endParaRPr lang="ru-RU" dirty="0"/>
          </a:p>
        </p:txBody>
      </p:sp>
      <p:sp>
        <p:nvSpPr>
          <p:cNvPr id="4" name="Нижний колонтитул 3"/>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2342203077"/>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2793"/>
            <a:ext cx="8229600" cy="580926"/>
          </a:xfrm>
        </p:spPr>
        <p:txBody>
          <a:bodyPr>
            <a:normAutofit/>
          </a:bodyPr>
          <a:lstStyle/>
          <a:p>
            <a:r>
              <a:rPr lang="ru-RU" sz="2400" b="1" dirty="0">
                <a:latin typeface="Arial" panose="020B0604020202020204" pitchFamily="34" charset="0"/>
                <a:cs typeface="Arial" panose="020B0604020202020204" pitchFamily="34" charset="0"/>
              </a:rPr>
              <a:t>Плата за землю </a:t>
            </a:r>
            <a:endParaRPr lang="ru-RU" sz="2400" dirty="0">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457200" y="593720"/>
            <a:ext cx="8229600" cy="5532444"/>
          </a:xfrm>
        </p:spPr>
        <p:txBody>
          <a:bodyPr>
            <a:normAutofit lnSpcReduction="10000"/>
          </a:bodyPr>
          <a:lstStyle/>
          <a:p>
            <a:pPr algn="just"/>
            <a:r>
              <a:rPr lang="ru-RU" sz="1800" dirty="0">
                <a:latin typeface="Arial" panose="020B0604020202020204" pitchFamily="34" charset="0"/>
                <a:cs typeface="Arial" panose="020B0604020202020204" pitchFamily="34" charset="0"/>
              </a:rPr>
              <a:t>Использование земли в Российской Федерации является платным. Установлены две формы платы: земельный налог (до введения в действие налога на недвижимость) и арендная плата. Цель введения платы за землю – стимулирование рационального использования, охраны и освоения земель, повышения плодородия почв, выравнивание социально-экономических условий хозяйствования на землях разного качества, обеспечение развития инфраструктуры в населенных пунктах, формирование специальных фондов финансирования этих мероприятий. </a:t>
            </a:r>
          </a:p>
          <a:p>
            <a:pPr algn="just"/>
            <a:r>
              <a:rPr lang="ru-RU" sz="1800" dirty="0">
                <a:latin typeface="Arial" panose="020B0604020202020204" pitchFamily="34" charset="0"/>
                <a:cs typeface="Arial" panose="020B0604020202020204" pitchFamily="34" charset="0"/>
              </a:rPr>
              <a:t>Плата за землю регулируется следующими нормативными актами: Законом Российской Федерации «О плате за землю»; Инструкцией МНС РФ по применению Закона РФ «О плате за землю»; Региональными законами. </a:t>
            </a:r>
          </a:p>
          <a:p>
            <a:pPr algn="just"/>
            <a:r>
              <a:rPr lang="ru-RU" sz="1800" dirty="0"/>
              <a:t>При оценке земельных участков учитывается  ряд факторов, реально влияющих на цену. В селе, например, это плодородие почвы, ландшафт местности, удаленность от рынков сбыта и предприятий переработки. В городах – развитость инфраструктуры, наличие торговых центров, пешеходных зон, детских учреждений, остановок общественного транспорта, качество дорог и многое другое. </a:t>
            </a:r>
          </a:p>
          <a:p>
            <a:pPr algn="just"/>
            <a:r>
              <a:rPr lang="ru-RU" sz="1800" dirty="0">
                <a:latin typeface="Arial" panose="020B0604020202020204" pitchFamily="34" charset="0"/>
                <a:cs typeface="Arial" panose="020B0604020202020204" pitchFamily="34" charset="0"/>
              </a:rPr>
              <a:t> </a:t>
            </a:r>
          </a:p>
          <a:p>
            <a:endParaRPr lang="ru-RU" dirty="0"/>
          </a:p>
        </p:txBody>
      </p:sp>
      <p:sp>
        <p:nvSpPr>
          <p:cNvPr id="4" name="Нижний колонтитул 3"/>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2310957680"/>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720080"/>
          </a:xfrm>
        </p:spPr>
        <p:txBody>
          <a:bodyPr>
            <a:normAutofit/>
          </a:bodyPr>
          <a:lstStyle/>
          <a:p>
            <a:r>
              <a:rPr lang="ru-RU" sz="2000" b="1" dirty="0">
                <a:latin typeface="Arial" panose="020B0604020202020204" pitchFamily="34" charset="0"/>
                <a:cs typeface="Arial" panose="020B0604020202020204" pitchFamily="34" charset="0"/>
              </a:rPr>
              <a:t>Налог на имущество физических лиц </a:t>
            </a:r>
            <a:br>
              <a:rPr lang="ru-RU" sz="2000" dirty="0">
                <a:latin typeface="Arial" panose="020B0604020202020204" pitchFamily="34" charset="0"/>
                <a:cs typeface="Arial" panose="020B0604020202020204" pitchFamily="34" charset="0"/>
              </a:rPr>
            </a:br>
            <a:endParaRPr lang="ru-RU" sz="2000" dirty="0">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457200" y="620688"/>
            <a:ext cx="8229600" cy="5505475"/>
          </a:xfrm>
        </p:spPr>
        <p:txBody>
          <a:bodyPr>
            <a:normAutofit fontScale="92500" lnSpcReduction="10000"/>
          </a:bodyPr>
          <a:lstStyle/>
          <a:p>
            <a:pPr marL="176213" indent="-176213" algn="just"/>
            <a:r>
              <a:rPr lang="ru-RU" sz="1600" i="1" dirty="0">
                <a:latin typeface="Arial" panose="020B0604020202020204" pitchFamily="34" charset="0"/>
                <a:cs typeface="Arial" panose="020B0604020202020204" pitchFamily="34" charset="0"/>
              </a:rPr>
              <a:t>Налог на имущество физических лиц</a:t>
            </a:r>
            <a:r>
              <a:rPr lang="ru-RU" sz="1600" dirty="0">
                <a:latin typeface="Arial" panose="020B0604020202020204" pitchFamily="34" charset="0"/>
                <a:cs typeface="Arial" panose="020B0604020202020204" pitchFamily="34" charset="0"/>
              </a:rPr>
              <a:t>, так же как земельный налог, относится к местным налогам и взимается непосредственно с собственника объекта недвижимости. Плательщиками налогов признаются собственники объектов недвижимости (жилых домов, квартир, дач, гаражей и иных строений, помещений и сооружений) независимо от того, пользуются они этой недвижимостью или нет.</a:t>
            </a:r>
          </a:p>
          <a:p>
            <a:pPr marL="176213" indent="-176213" algn="just"/>
            <a:r>
              <a:rPr lang="ru-RU" sz="1600" i="1" dirty="0"/>
              <a:t>Плательщиками налогов на имущество физических лиц</a:t>
            </a:r>
            <a:r>
              <a:rPr lang="ru-RU" sz="1600" dirty="0"/>
              <a:t> являются граждане Российской Федерации, иностранные граждане и лица без гражданства, имеющие на территории РФ в собственности объекты недвижимости, признаваемые законом Российской Федерации «О налогах на имущество физических лиц» объектом налогообложения.</a:t>
            </a:r>
          </a:p>
          <a:p>
            <a:pPr marL="176213" indent="-176213" algn="just"/>
            <a:r>
              <a:rPr lang="ru-RU" sz="1600" dirty="0"/>
              <a:t>Если объекты недвижимости находятся в долевой собственности нескольких физических лиц, налогоплательщиком в отношении этих объектов признается каждое из этих физических лиц соразмерно его доле в объекте недвижимости. Аналогично определяются налогоплательщики, если объект недвижимости находится в общей долевой собственности физических лиц и предприятий (организаций). </a:t>
            </a:r>
          </a:p>
          <a:p>
            <a:pPr marL="176213" indent="-176213" algn="just"/>
            <a:r>
              <a:rPr lang="ru-RU" sz="1600" dirty="0"/>
              <a:t>Если объекты недвижимости находятся в общей совместной собственности нескольких физических лиц, они несут равную ответственность по исполнению налогового обязательства. При этом налогоплательщиком может быть одно из этих лиц, определяемое по соглашению между ними. В случае несогласованности налог уплачивается каждым из собственников в равных долях. </a:t>
            </a:r>
          </a:p>
          <a:p>
            <a:pPr marL="176213" indent="-176213" algn="just"/>
            <a:r>
              <a:rPr lang="ru-RU" sz="1600" dirty="0"/>
              <a:t>Налоговой базой для исчисления налога на объекты недвижимости является сумма инвентаризационных стоимостей объектов налогообложения, определяемая органами технической инвентаризации. Инвентаризационная стоимость – это восстановительная стоимость объекта с учетом износа и динамики роста цен на строительную продукцию, работы и услуги. </a:t>
            </a:r>
          </a:p>
          <a:p>
            <a:pPr marL="176213" indent="-176213" algn="just"/>
            <a:endParaRPr lang="ru-RU" sz="1600" dirty="0"/>
          </a:p>
          <a:p>
            <a:pPr algn="just"/>
            <a:endParaRPr lang="ru-RU" sz="1600" dirty="0">
              <a:latin typeface="Arial" panose="020B0604020202020204" pitchFamily="34" charset="0"/>
              <a:cs typeface="Arial" panose="020B0604020202020204" pitchFamily="34" charset="0"/>
            </a:endParaRPr>
          </a:p>
        </p:txBody>
      </p:sp>
      <p:sp>
        <p:nvSpPr>
          <p:cNvPr id="4" name="Нижний колонтитул 3"/>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2902433710"/>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55576" y="476672"/>
            <a:ext cx="7776864" cy="7164141"/>
          </a:xfrm>
          <a:prstGeom prst="rect">
            <a:avLst/>
          </a:prstGeom>
        </p:spPr>
        <p:txBody>
          <a:bodyPr wrap="square">
            <a:spAutoFit/>
          </a:bodyPr>
          <a:lstStyle/>
          <a:p>
            <a:pPr marL="8890" marR="353060" indent="444500" algn="just"/>
            <a:r>
              <a:rPr lang="ru-RU" dirty="0"/>
              <a:t>В соответствии со ст. 86.1 Налогового кодекса РФ налоговому контролю подлежат расходы физических лиц на приобретение объекта недвижимости. Налоговый контроль проводится путем получения информации от организаций, осуществляющих регистрацию прав на объекты недвижимости и сделок с ними.</a:t>
            </a:r>
          </a:p>
          <a:p>
            <a:pPr marL="8890" marR="353060" indent="444500" algn="just"/>
            <a:r>
              <a:rPr lang="ru-RU" dirty="0"/>
              <a:t>Если физическое лицо принимает долевое участие в строительстве жилого дома и по окончании строительства квартира будет передана в его частную собственность без оформления договора купли-продажи, то законодательством не предусмотрено сообщение в налоговый орган о совершении такой сделки. </a:t>
            </a:r>
          </a:p>
          <a:p>
            <a:pPr marL="8890" marR="353060" indent="444500" algn="just"/>
            <a:r>
              <a:rPr lang="ru-RU" i="1" dirty="0"/>
              <a:t>Дарение и наследование объектов недвижимости физическими лицами</a:t>
            </a:r>
            <a:r>
              <a:rPr lang="ru-RU" dirty="0"/>
              <a:t>. Объектами налогообложения на имущество, переходящее в порядке наследования или дарения, являются жилые дома, квартиры, дачи, садовые домики в садоводческих товариществах. </a:t>
            </a:r>
          </a:p>
          <a:p>
            <a:pPr marL="8890" marR="353060" indent="444500" algn="just"/>
            <a:r>
              <a:rPr lang="ru-RU" dirty="0"/>
              <a:t>Налог с имущества, переходящего физическим лицам в порядке </a:t>
            </a:r>
            <a:r>
              <a:rPr lang="ru-RU" b="1" dirty="0"/>
              <a:t>наследования</a:t>
            </a:r>
            <a:r>
              <a:rPr lang="ru-RU" dirty="0"/>
              <a:t>, не взимается. </a:t>
            </a:r>
          </a:p>
          <a:p>
            <a:pPr marL="8890" marR="353060" indent="444500" algn="just"/>
            <a:r>
              <a:rPr lang="ru-RU" dirty="0"/>
              <a:t>Таким образом, доходы, получаемые гражданами, являющимися членами одной семьи или близкими родственниками, при дарении недвижимого имущества, транспортных средств, акций, долей, паев, не будут облагаться налогом на доходы физических лиц. Для всех остальных будет действовать «жесткая» ставка налога на доходы физических лиц в размере 13%, которая не зависит от стоимости подарка. </a:t>
            </a:r>
          </a:p>
          <a:p>
            <a:pPr marL="8890" marR="353060" indent="444500" algn="just"/>
            <a:endParaRPr lang="ru-RU" dirty="0"/>
          </a:p>
          <a:p>
            <a:pPr marL="8890" marR="353060" indent="444500" algn="just"/>
            <a:endParaRPr lang="ru-RU" dirty="0"/>
          </a:p>
          <a:p>
            <a:pPr marL="8890" marR="353060" indent="444500" algn="just">
              <a:lnSpc>
                <a:spcPct val="153000"/>
              </a:lnSpc>
              <a:spcAft>
                <a:spcPts val="25"/>
              </a:spcAft>
            </a:pPr>
            <a:r>
              <a:rPr lang="ru-RU" dirty="0">
                <a:solidFill>
                  <a:srgbClr val="000000"/>
                </a:solidFill>
                <a:latin typeface="Times New Roman" panose="02020603050405020304" pitchFamily="18" charset="0"/>
                <a:ea typeface="Times New Roman" panose="02020603050405020304" pitchFamily="18" charset="0"/>
              </a:rPr>
              <a:t> </a:t>
            </a:r>
            <a:endParaRPr lang="ru-RU" dirty="0">
              <a:solidFill>
                <a:srgbClr val="000000"/>
              </a:solidFill>
              <a:effectLst/>
              <a:latin typeface="Times New Roman" panose="02020603050405020304" pitchFamily="18" charset="0"/>
              <a:ea typeface="Times New Roman" panose="02020603050405020304" pitchFamily="18"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94619155"/>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87624" y="627913"/>
            <a:ext cx="6912768" cy="3483005"/>
          </a:xfrm>
          <a:prstGeom prst="rect">
            <a:avLst/>
          </a:prstGeom>
        </p:spPr>
        <p:txBody>
          <a:bodyPr wrap="square">
            <a:spAutoFit/>
          </a:bodyPr>
          <a:lstStyle/>
          <a:p>
            <a:pPr marR="353060" lvl="0" algn="just" fontAlgn="base">
              <a:lnSpc>
                <a:spcPct val="153000"/>
              </a:lnSpc>
              <a:spcAft>
                <a:spcPts val="25"/>
              </a:spcAft>
              <a:buClr>
                <a:srgbClr val="000000"/>
              </a:buClr>
              <a:buSzPts val="1400"/>
            </a:pPr>
            <a:r>
              <a:rPr lang="ru-RU" dirty="0">
                <a:solidFill>
                  <a:srgbClr val="000000"/>
                </a:solidFill>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В России реализация прав на недвижимость связана с выплатой различных налоговых платежей: плата за землю, налог на имущество физических лиц, налог на имущество предприятий. Данное обстоятельство связано прежде всего с накоплением средств на государственном уровне, т. е. формированием элементов финансового поля для целей государственного регулирования рынка недвижимости. </a:t>
            </a:r>
            <a:endParaRPr lang="ru-RU" u="none" strike="noStrike" dirty="0">
              <a:solidFill>
                <a:srgbClr val="000000"/>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3617724808"/>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63688" y="2787735"/>
            <a:ext cx="5760640" cy="960519"/>
          </a:xfrm>
          <a:prstGeom prst="rect">
            <a:avLst/>
          </a:prstGeom>
        </p:spPr>
        <p:txBody>
          <a:bodyPr wrap="square">
            <a:spAutoFit/>
          </a:bodyPr>
          <a:lstStyle/>
          <a:p>
            <a:pPr marL="492125" indent="-49213" algn="ctr">
              <a:lnSpc>
                <a:spcPct val="107000"/>
              </a:lnSpc>
              <a:spcAft>
                <a:spcPts val="750"/>
              </a:spcAft>
            </a:pPr>
            <a:r>
              <a:rPr lang="ru-RU" b="1" dirty="0">
                <a:solidFill>
                  <a:srgbClr val="000000"/>
                </a:solidFill>
                <a:latin typeface="Arial" panose="020B0604020202020204" pitchFamily="34" charset="0"/>
                <a:ea typeface="Times New Roman" panose="02020603050405020304" pitchFamily="18" charset="0"/>
                <a:cs typeface="Arial" panose="020B0604020202020204" pitchFamily="34" charset="0"/>
              </a:rPr>
              <a:t>ПРЕДПРИНИМАТЕЛЬСКАЯ ДЕЯТЕЛЬНОСТЬ НА </a:t>
            </a:r>
            <a:r>
              <a:rPr lang="ru-RU" b="1" kern="0" dirty="0">
                <a:solidFill>
                  <a:srgbClr val="000000"/>
                </a:solidFill>
                <a:latin typeface="Arial" panose="020B0604020202020204" pitchFamily="34" charset="0"/>
                <a:ea typeface="Times New Roman" panose="02020603050405020304" pitchFamily="18" charset="0"/>
                <a:cs typeface="Arial" panose="020B0604020202020204" pitchFamily="34" charset="0"/>
              </a:rPr>
              <a:t>РЫНКЕ НЕДВИЖИМОСТИ </a:t>
            </a:r>
          </a:p>
          <a:p>
            <a:pPr marL="492125" indent="-49213" algn="ctr">
              <a:lnSpc>
                <a:spcPct val="107000"/>
              </a:lnSpc>
              <a:spcAft>
                <a:spcPts val="250"/>
              </a:spcAft>
            </a:pPr>
            <a:r>
              <a:rPr lang="ru-RU" sz="105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ru-RU"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733160715"/>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6400" y="260648"/>
            <a:ext cx="8229600" cy="724942"/>
          </a:xfrm>
        </p:spPr>
        <p:txBody>
          <a:bodyPr>
            <a:normAutofit fontScale="90000"/>
          </a:bodyPr>
          <a:lstStyle/>
          <a:p>
            <a:br>
              <a:rPr lang="ru-RU" sz="2000" b="1" dirty="0">
                <a:latin typeface="Arial" panose="020B0604020202020204" pitchFamily="34" charset="0"/>
                <a:cs typeface="Arial" panose="020B0604020202020204" pitchFamily="34" charset="0"/>
              </a:rPr>
            </a:br>
            <a:r>
              <a:rPr lang="ru-RU" sz="2000" b="1" dirty="0">
                <a:latin typeface="Arial" panose="020B0604020202020204" pitchFamily="34" charset="0"/>
                <a:cs typeface="Arial" panose="020B0604020202020204" pitchFamily="34" charset="0"/>
              </a:rPr>
              <a:t>ВИДЫ ПРЕДПРИНИМАТЕЛЬСКОЙ ДЕЯТЕЛЬНОСТИ  </a:t>
            </a:r>
            <a:br>
              <a:rPr lang="ru-RU" sz="2000" dirty="0">
                <a:latin typeface="Arial" panose="020B0604020202020204" pitchFamily="34" charset="0"/>
                <a:cs typeface="Arial" panose="020B0604020202020204" pitchFamily="34" charset="0"/>
              </a:rPr>
            </a:br>
            <a:r>
              <a:rPr lang="ru-RU" sz="2000" b="1" dirty="0">
                <a:latin typeface="Arial" panose="020B0604020202020204" pitchFamily="34" charset="0"/>
                <a:cs typeface="Arial" panose="020B0604020202020204" pitchFamily="34" charset="0"/>
              </a:rPr>
              <a:t>НА РЫНКЕ НЕДВИЖИМОСТИ </a:t>
            </a:r>
            <a:br>
              <a:rPr lang="ru-RU" sz="2000" dirty="0">
                <a:latin typeface="Arial" panose="020B0604020202020204" pitchFamily="34" charset="0"/>
                <a:cs typeface="Arial" panose="020B0604020202020204" pitchFamily="34" charset="0"/>
              </a:rPr>
            </a:br>
            <a:endParaRPr lang="ru-RU" sz="2000" dirty="0">
              <a:latin typeface="Arial" panose="020B0604020202020204" pitchFamily="34" charset="0"/>
              <a:cs typeface="Arial" panose="020B0604020202020204" pitchFamily="34" charset="0"/>
            </a:endParaRPr>
          </a:p>
        </p:txBody>
      </p:sp>
      <p:sp>
        <p:nvSpPr>
          <p:cNvPr id="4" name="Объект 3"/>
          <p:cNvSpPr>
            <a:spLocks noGrp="1"/>
          </p:cNvSpPr>
          <p:nvPr>
            <p:ph idx="1"/>
          </p:nvPr>
        </p:nvSpPr>
        <p:spPr>
          <a:xfrm>
            <a:off x="457200" y="985838"/>
            <a:ext cx="8229600" cy="5467498"/>
          </a:xfrm>
          <a:prstGeom prst="rect">
            <a:avLst/>
          </a:prstGeom>
          <a:ln>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8890" marR="325755" algn="just">
              <a:lnSpc>
                <a:spcPct val="115000"/>
              </a:lnSpc>
              <a:spcAft>
                <a:spcPts val="740"/>
              </a:spcAft>
            </a:pPr>
            <a:r>
              <a:rPr lang="ru-RU" sz="1400" dirty="0">
                <a:effectLst/>
                <a:latin typeface="Arial" panose="020B0604020202020204" pitchFamily="34" charset="0"/>
                <a:ea typeface="Times New Roman" panose="02020603050405020304" pitchFamily="18" charset="0"/>
                <a:cs typeface="Calibri" panose="020F0502020204030204" pitchFamily="34" charset="0"/>
              </a:rPr>
              <a:t> </a:t>
            </a:r>
            <a:endParaRPr lang="ru-RU" sz="1100" dirty="0">
              <a:effectLst/>
              <a:ea typeface="Times New Roman" panose="02020603050405020304" pitchFamily="18" charset="0"/>
              <a:cs typeface="Calibri" panose="020F0502020204030204" pitchFamily="34" charset="0"/>
            </a:endParaRPr>
          </a:p>
          <a:p>
            <a:pPr marL="8890" marR="325755" algn="just">
              <a:lnSpc>
                <a:spcPct val="115000"/>
              </a:lnSpc>
              <a:spcAft>
                <a:spcPts val="740"/>
              </a:spcAft>
            </a:pPr>
            <a:r>
              <a:rPr lang="ru-RU" sz="1400" dirty="0">
                <a:effectLst/>
                <a:latin typeface="Arial" panose="020B0604020202020204" pitchFamily="34" charset="0"/>
                <a:ea typeface="Times New Roman" panose="02020603050405020304" pitchFamily="18" charset="0"/>
                <a:cs typeface="Calibri" panose="020F0502020204030204" pitchFamily="34" charset="0"/>
              </a:rPr>
              <a:t>С развитием рынка недвижимости формируется структура предпринимательской деятельности. Многопрофильные фирмы осуществляют целый ряд видов предпринимательской деятельности.  Многие фирмы выделили в своей структуре подразделения для работы с разными типами объектов недвижимости.  Главными источниками дохода в современных предпринимательских структурах, работающих в сфере недвижимости, остаются операции на вторичном рынке жилья. </a:t>
            </a:r>
            <a:endParaRPr lang="ru-RU" sz="1100" dirty="0">
              <a:effectLst/>
              <a:ea typeface="Times New Roman" panose="02020603050405020304" pitchFamily="18" charset="0"/>
              <a:cs typeface="Calibri" panose="020F0502020204030204" pitchFamily="34" charset="0"/>
            </a:endParaRPr>
          </a:p>
          <a:p>
            <a:pPr marL="8890" marR="325755" algn="just">
              <a:lnSpc>
                <a:spcPct val="115000"/>
              </a:lnSpc>
              <a:spcAft>
                <a:spcPts val="740"/>
              </a:spcAft>
            </a:pPr>
            <a:r>
              <a:rPr lang="ru-RU" sz="1400" dirty="0">
                <a:effectLst/>
                <a:latin typeface="Arial" panose="020B0604020202020204" pitchFamily="34" charset="0"/>
                <a:ea typeface="Times New Roman" panose="02020603050405020304" pitchFamily="18" charset="0"/>
                <a:cs typeface="Calibri" panose="020F0502020204030204" pitchFamily="34" charset="0"/>
              </a:rPr>
              <a:t>С развитием рынка формируются и другие виды профессиональной деятельности: управление коммерческой недвижимостью; аренда жилой недвижимости; долевое строительство и посредническая деятельность на первичном рынке жилья; загородная недвижимость; продажа конфискованного имущества; консалтинг; оценка; юридические консультации; исследование, анализ и прогнозирование рынка; обучение. </a:t>
            </a:r>
            <a:endParaRPr lang="ru-RU" sz="1100" dirty="0">
              <a:effectLst/>
              <a:ea typeface="Times New Roman" panose="02020603050405020304" pitchFamily="18" charset="0"/>
              <a:cs typeface="Calibri" panose="020F0502020204030204" pitchFamily="34" charset="0"/>
            </a:endParaRPr>
          </a:p>
          <a:p>
            <a:pPr marL="8890" marR="325755" algn="just">
              <a:lnSpc>
                <a:spcPct val="115000"/>
              </a:lnSpc>
              <a:spcAft>
                <a:spcPts val="740"/>
              </a:spcAft>
            </a:pPr>
            <a:r>
              <a:rPr lang="ru-RU" sz="1400" dirty="0">
                <a:effectLst/>
                <a:latin typeface="Arial" panose="020B0604020202020204" pitchFamily="34" charset="0"/>
                <a:ea typeface="Times New Roman" panose="02020603050405020304" pitchFamily="18" charset="0"/>
                <a:cs typeface="Calibri" panose="020F0502020204030204" pitchFamily="34" charset="0"/>
              </a:rPr>
              <a:t>Каждая из этих групп выполняет свои функции, а в рамках одной фирмы могут быть разные направления деятельности. Например, девелоперская деятельность и деятельность по управлению недвижимостью достаточно часто пересекаются, особенно на рынке коммерческих объектов. </a:t>
            </a:r>
            <a:endParaRPr lang="ru-RU" sz="1100" dirty="0">
              <a:effectLst/>
              <a:ea typeface="Times New Roman" panose="02020603050405020304" pitchFamily="18" charset="0"/>
              <a:cs typeface="Calibri" panose="020F0502020204030204" pitchFamily="34" charset="0"/>
            </a:endParaRPr>
          </a:p>
          <a:p>
            <a:pPr marL="8890" marR="325755" algn="just">
              <a:lnSpc>
                <a:spcPct val="115000"/>
              </a:lnSpc>
              <a:spcAft>
                <a:spcPts val="740"/>
              </a:spcAft>
            </a:pPr>
            <a:r>
              <a:rPr lang="ru-RU" sz="1400" dirty="0">
                <a:effectLst/>
                <a:latin typeface="Arial" panose="020B0604020202020204" pitchFamily="34" charset="0"/>
                <a:ea typeface="Times New Roman" panose="02020603050405020304" pitchFamily="18" charset="0"/>
                <a:cs typeface="Calibri" panose="020F0502020204030204" pitchFamily="34" charset="0"/>
              </a:rPr>
              <a:t>Однако насыщение рынка профессиональными участниками еще не произошло. Распределение фирм по территории крупного города также неравномерно. Большинство фирм работает в целом по городу, а их местонахождение определяется транспортной доступностью и показателями движения населения. </a:t>
            </a:r>
            <a:endParaRPr lang="ru-RU" sz="1100" dirty="0">
              <a:effectLst/>
              <a:ea typeface="Times New Roman" panose="02020603050405020304" pitchFamily="18" charset="0"/>
              <a:cs typeface="Calibri" panose="020F0502020204030204" pitchFamily="34" charset="0"/>
            </a:endParaRPr>
          </a:p>
          <a:p>
            <a:pPr marL="0" marR="325755" indent="0" algn="just">
              <a:lnSpc>
                <a:spcPct val="115000"/>
              </a:lnSpc>
              <a:spcAft>
                <a:spcPts val="740"/>
              </a:spcAft>
              <a:buNone/>
            </a:pPr>
            <a:r>
              <a:rPr lang="ru-RU" sz="1400" dirty="0">
                <a:effectLst/>
                <a:latin typeface="Arial" panose="020B0604020202020204" pitchFamily="34" charset="0"/>
                <a:ea typeface="Times New Roman" panose="02020603050405020304" pitchFamily="18" charset="0"/>
                <a:cs typeface="Calibri" panose="020F0502020204030204" pitchFamily="34" charset="0"/>
              </a:rPr>
              <a:t> </a:t>
            </a:r>
            <a:endParaRPr lang="ru-RU" sz="1100" dirty="0">
              <a:effectLst/>
              <a:ea typeface="Times New Roman" panose="02020603050405020304" pitchFamily="18" charset="0"/>
              <a:cs typeface="Calibri" panose="020F0502020204030204" pitchFamily="34" charset="0"/>
            </a:endParaRPr>
          </a:p>
        </p:txBody>
      </p:sp>
      <p:sp>
        <p:nvSpPr>
          <p:cNvPr id="5" name="Нижний колонтитул 4"/>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3821639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47664" y="1556792"/>
            <a:ext cx="6179185" cy="180020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600"/>
              </a:spcAft>
            </a:pPr>
            <a:endParaRPr lang="ru-RU" sz="2800"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spcAft>
                <a:spcPts val="600"/>
              </a:spcAft>
            </a:pPr>
            <a:r>
              <a:rPr lang="ru-RU" sz="2000" b="1" dirty="0">
                <a:effectLst/>
                <a:latin typeface="Arial" panose="020B0604020202020204" pitchFamily="34" charset="0"/>
                <a:ea typeface="Times New Roman" panose="02020603050405020304" pitchFamily="18" charset="0"/>
                <a:cs typeface="Arial" panose="020B0604020202020204" pitchFamily="34" charset="0"/>
              </a:rPr>
              <a:t>Определения «недвижимости», «недвижимого имущества», «собственности», </a:t>
            </a:r>
          </a:p>
          <a:p>
            <a:pPr algn="ctr">
              <a:lnSpc>
                <a:spcPct val="115000"/>
              </a:lnSpc>
              <a:spcAft>
                <a:spcPts val="600"/>
              </a:spcAft>
            </a:pPr>
            <a:r>
              <a:rPr lang="ru-RU" sz="2000" b="1" dirty="0">
                <a:effectLst/>
                <a:latin typeface="Arial" panose="020B0604020202020204" pitchFamily="34" charset="0"/>
                <a:ea typeface="Times New Roman" panose="02020603050405020304" pitchFamily="18" charset="0"/>
                <a:cs typeface="Arial" panose="020B0604020202020204" pitchFamily="34" charset="0"/>
              </a:rPr>
              <a:t>«объекта недвижимости»</a:t>
            </a:r>
          </a:p>
          <a:p>
            <a:pPr algn="ctr">
              <a:lnSpc>
                <a:spcPct val="115000"/>
              </a:lnSpc>
              <a:spcAft>
                <a:spcPts val="600"/>
              </a:spcAft>
            </a:pPr>
            <a:r>
              <a:rPr lang="ru-RU" sz="2800" dirty="0">
                <a:effectLst/>
                <a:latin typeface="Arial" panose="020B0604020202020204" pitchFamily="34" charset="0"/>
                <a:ea typeface="Times New Roman" panose="02020603050405020304" pitchFamily="18" charset="0"/>
                <a:cs typeface="Arial" panose="020B0604020202020204" pitchFamily="34" charset="0"/>
              </a:rPr>
              <a:t> </a:t>
            </a:r>
          </a:p>
          <a:p>
            <a:pPr>
              <a:lnSpc>
                <a:spcPct val="115000"/>
              </a:lnSpc>
              <a:spcAft>
                <a:spcPts val="1000"/>
              </a:spcAft>
            </a:pPr>
            <a:r>
              <a:rPr lang="ru-RU" sz="2200" dirty="0">
                <a:effectLst/>
                <a:latin typeface="Arial" panose="020B0604020202020204" pitchFamily="34" charset="0"/>
                <a:ea typeface="Times New Roman" panose="02020603050405020304" pitchFamily="18" charset="0"/>
                <a:cs typeface="Calibri" panose="020F0502020204030204" pitchFamily="34" charset="0"/>
              </a:rPr>
              <a:t> </a:t>
            </a:r>
            <a:endParaRPr lang="ru-RU" sz="1100" dirty="0">
              <a:effectLst/>
              <a:ea typeface="Times New Roman" panose="02020603050405020304" pitchFamily="18" charset="0"/>
              <a:cs typeface="Calibri" panose="020F0502020204030204" pitchFamily="34" charset="0"/>
            </a:endParaRPr>
          </a:p>
          <a:p>
            <a:pPr>
              <a:lnSpc>
                <a:spcPct val="115000"/>
              </a:lnSpc>
              <a:spcAft>
                <a:spcPts val="1000"/>
              </a:spcAft>
            </a:pPr>
            <a:r>
              <a:rPr lang="ru-RU" sz="1100" dirty="0">
                <a:effectLst/>
                <a:ea typeface="Times New Roman" panose="02020603050405020304" pitchFamily="18" charset="0"/>
                <a:cs typeface="Calibri" panose="020F0502020204030204" pitchFamily="34" charset="0"/>
              </a:rPr>
              <a:t> </a:t>
            </a: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2461189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03648" y="764704"/>
            <a:ext cx="6268085" cy="443131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ru-RU" sz="1800" b="1" dirty="0">
                <a:effectLst/>
                <a:latin typeface="Arial" panose="020B0604020202020204" pitchFamily="34" charset="0"/>
                <a:ea typeface="Times New Roman" panose="02020603050405020304" pitchFamily="18" charset="0"/>
                <a:cs typeface="Calibri" panose="020F0502020204030204" pitchFamily="34" charset="0"/>
              </a:rPr>
              <a:t>Системы классификаций объектов недвижимости</a:t>
            </a:r>
            <a:endParaRPr lang="ru-RU" sz="1100" dirty="0">
              <a:effectLst/>
              <a:ea typeface="Times New Roman" panose="02020603050405020304" pitchFamily="18" charset="0"/>
              <a:cs typeface="Calibri" panose="020F0502020204030204" pitchFamily="34" charset="0"/>
            </a:endParaRPr>
          </a:p>
          <a:p>
            <a:pPr algn="just">
              <a:lnSpc>
                <a:spcPct val="115000"/>
              </a:lnSpc>
              <a:spcAft>
                <a:spcPts val="1000"/>
              </a:spcAft>
            </a:pPr>
            <a:r>
              <a:rPr lang="ru-RU" sz="1800" dirty="0">
                <a:effectLst/>
                <a:latin typeface="Arial" panose="020B0604020202020204" pitchFamily="34" charset="0"/>
                <a:ea typeface="Times New Roman" panose="02020603050405020304" pitchFamily="18" charset="0"/>
                <a:cs typeface="Calibri" panose="020F0502020204030204" pitchFamily="34" charset="0"/>
              </a:rPr>
              <a:t>Таким образом, определение объектов недвижимости предполагает наличие в их структуре двух элементов:</a:t>
            </a:r>
            <a:endParaRPr lang="ru-RU" sz="1100" dirty="0">
              <a:effectLst/>
              <a:ea typeface="Times New Roman" panose="02020603050405020304" pitchFamily="18" charset="0"/>
              <a:cs typeface="Calibri" panose="020F0502020204030204" pitchFamily="34" charset="0"/>
            </a:endParaRPr>
          </a:p>
          <a:p>
            <a:pPr algn="just">
              <a:lnSpc>
                <a:spcPct val="115000"/>
              </a:lnSpc>
              <a:spcAft>
                <a:spcPts val="1000"/>
              </a:spcAft>
            </a:pPr>
            <a:r>
              <a:rPr lang="ru-RU" sz="1800" dirty="0">
                <a:effectLst/>
                <a:latin typeface="Arial" panose="020B0604020202020204" pitchFamily="34" charset="0"/>
                <a:ea typeface="Times New Roman" panose="02020603050405020304" pitchFamily="18" charset="0"/>
                <a:cs typeface="Calibri" panose="020F0502020204030204" pitchFamily="34" charset="0"/>
              </a:rPr>
              <a:t>1.  Естественных (природных) объектов – земельный участок, лес и многолетние насаждения, обособленные водные объекты и участки недр. Их еще называют «недвижимостью по природе».</a:t>
            </a:r>
            <a:endParaRPr lang="ru-RU" sz="1100" dirty="0">
              <a:effectLst/>
              <a:ea typeface="Times New Roman" panose="02020603050405020304" pitchFamily="18" charset="0"/>
              <a:cs typeface="Calibri" panose="020F0502020204030204" pitchFamily="34" charset="0"/>
            </a:endParaRPr>
          </a:p>
          <a:p>
            <a:pPr algn="just">
              <a:lnSpc>
                <a:spcPct val="115000"/>
              </a:lnSpc>
              <a:spcAft>
                <a:spcPts val="1000"/>
              </a:spcAft>
            </a:pPr>
            <a:r>
              <a:rPr lang="ru-RU" sz="1800" dirty="0">
                <a:effectLst/>
                <a:latin typeface="Arial" panose="020B0604020202020204" pitchFamily="34" charset="0"/>
                <a:ea typeface="Times New Roman" panose="02020603050405020304" pitchFamily="18" charset="0"/>
                <a:cs typeface="Calibri" panose="020F0502020204030204" pitchFamily="34" charset="0"/>
              </a:rPr>
              <a:t>2.  Искусственных объектов (построек): многоквартирные дома, коммерческие, общественные (специальные) здания и сооружения, инженерные сооружения.</a:t>
            </a:r>
            <a:endParaRPr lang="ru-RU" sz="1100" dirty="0">
              <a:effectLst/>
              <a:ea typeface="Times New Roman" panose="02020603050405020304" pitchFamily="18" charset="0"/>
              <a:cs typeface="Calibri" panose="020F0502020204030204" pitchFamily="34" charset="0"/>
            </a:endParaRPr>
          </a:p>
          <a:p>
            <a:pPr algn="just">
              <a:lnSpc>
                <a:spcPct val="115000"/>
              </a:lnSpc>
              <a:spcAft>
                <a:spcPts val="0"/>
              </a:spcAft>
            </a:pPr>
            <a:r>
              <a:rPr lang="ru-RU" sz="1800" dirty="0">
                <a:effectLst/>
                <a:latin typeface="Arial" panose="020B0604020202020204" pitchFamily="34" charset="0"/>
                <a:ea typeface="Times New Roman" panose="02020603050405020304" pitchFamily="18" charset="0"/>
                <a:cs typeface="Calibri" panose="020F0502020204030204" pitchFamily="34" charset="0"/>
              </a:rPr>
              <a:t> </a:t>
            </a:r>
            <a:endParaRPr lang="ru-RU" sz="1100" dirty="0">
              <a:effectLst/>
              <a:ea typeface="Times New Roman" panose="02020603050405020304" pitchFamily="18" charset="0"/>
              <a:cs typeface="Calibri" panose="020F050202020403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1231843331"/>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4109" y="260648"/>
            <a:ext cx="8229600" cy="782960"/>
          </a:xfrm>
        </p:spPr>
        <p:txBody>
          <a:bodyPr>
            <a:normAutofit/>
          </a:bodyPr>
          <a:lstStyle/>
          <a:p>
            <a:r>
              <a:rPr lang="ru-RU" sz="2000" b="1" dirty="0">
                <a:latin typeface="Arial" panose="020B0604020202020204" pitchFamily="34" charset="0"/>
                <a:cs typeface="Arial" panose="020B0604020202020204" pitchFamily="34" charset="0"/>
              </a:rPr>
              <a:t>Виды предпринимательской деятельности на рынке недвижимости</a:t>
            </a:r>
            <a:endParaRPr lang="ru-RU" sz="2000" dirty="0">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457200" y="1043608"/>
            <a:ext cx="8229600" cy="5082555"/>
          </a:xfrm>
        </p:spPr>
        <p:txBody>
          <a:bodyPr>
            <a:normAutofit fontScale="92500" lnSpcReduction="20000"/>
          </a:bodyPr>
          <a:lstStyle/>
          <a:p>
            <a:pPr marL="0" indent="0">
              <a:buNone/>
            </a:pPr>
            <a:r>
              <a:rPr lang="ru-RU" sz="2000" dirty="0">
                <a:latin typeface="Arial" panose="020B0604020202020204" pitchFamily="34" charset="0"/>
                <a:cs typeface="Arial" panose="020B0604020202020204" pitchFamily="34" charset="0"/>
              </a:rPr>
              <a:t>1 – </a:t>
            </a:r>
            <a:r>
              <a:rPr lang="ru-RU" sz="2000" dirty="0" err="1">
                <a:latin typeface="Arial" panose="020B0604020202020204" pitchFamily="34" charset="0"/>
                <a:cs typeface="Arial" panose="020B0604020202020204" pitchFamily="34" charset="0"/>
              </a:rPr>
              <a:t>риелторская</a:t>
            </a:r>
            <a:r>
              <a:rPr lang="ru-RU" sz="2000" dirty="0">
                <a:latin typeface="Arial" panose="020B0604020202020204" pitchFamily="34" charset="0"/>
                <a:cs typeface="Arial" panose="020B0604020202020204" pitchFamily="34" charset="0"/>
              </a:rPr>
              <a:t> (брокерская); </a:t>
            </a:r>
          </a:p>
          <a:p>
            <a:pPr marL="0" indent="0">
              <a:buNone/>
            </a:pPr>
            <a:r>
              <a:rPr lang="ru-RU" sz="2000" dirty="0">
                <a:latin typeface="Arial" panose="020B0604020202020204" pitchFamily="34" charset="0"/>
                <a:cs typeface="Arial" panose="020B0604020202020204" pitchFamily="34" charset="0"/>
              </a:rPr>
              <a:t>2 – развитие и создание объектов недвижимости (</a:t>
            </a:r>
            <a:r>
              <a:rPr lang="ru-RU" sz="2000" dirty="0" err="1">
                <a:latin typeface="Arial" panose="020B0604020202020204" pitchFamily="34" charset="0"/>
                <a:cs typeface="Arial" panose="020B0604020202020204" pitchFamily="34" charset="0"/>
              </a:rPr>
              <a:t>девелопмент</a:t>
            </a:r>
            <a:r>
              <a:rPr lang="ru-RU" sz="2000" dirty="0">
                <a:latin typeface="Arial" panose="020B0604020202020204" pitchFamily="34" charset="0"/>
                <a:cs typeface="Arial" panose="020B0604020202020204" pitchFamily="34" charset="0"/>
              </a:rPr>
              <a:t>); </a:t>
            </a:r>
          </a:p>
          <a:p>
            <a:pPr marL="0" indent="0">
              <a:buNone/>
            </a:pPr>
            <a:r>
              <a:rPr lang="ru-RU" sz="2000" dirty="0">
                <a:latin typeface="Arial" panose="020B0604020202020204" pitchFamily="34" charset="0"/>
                <a:cs typeface="Arial" panose="020B0604020202020204" pitchFamily="34" charset="0"/>
              </a:rPr>
              <a:t>3 – развитие и преобразование территорий – вторичная застройка (</a:t>
            </a:r>
            <a:r>
              <a:rPr lang="ru-RU" sz="2000" dirty="0" err="1">
                <a:latin typeface="Arial" panose="020B0604020202020204" pitchFamily="34" charset="0"/>
                <a:cs typeface="Arial" panose="020B0604020202020204" pitchFamily="34" charset="0"/>
              </a:rPr>
              <a:t>редевелопмент</a:t>
            </a:r>
            <a:r>
              <a:rPr lang="ru-RU" sz="2000" dirty="0">
                <a:latin typeface="Arial" panose="020B0604020202020204" pitchFamily="34" charset="0"/>
                <a:cs typeface="Arial" panose="020B0604020202020204" pitchFamily="34" charset="0"/>
              </a:rPr>
              <a:t>);</a:t>
            </a:r>
          </a:p>
          <a:p>
            <a:pPr marL="0" indent="0">
              <a:buNone/>
            </a:pPr>
            <a:r>
              <a:rPr lang="ru-RU" sz="2000" dirty="0">
                <a:latin typeface="Arial" panose="020B0604020202020204" pitchFamily="34" charset="0"/>
                <a:cs typeface="Arial" panose="020B0604020202020204" pitchFamily="34" charset="0"/>
              </a:rPr>
              <a:t> 4 – финансовый анализ инвестиционных проектов; </a:t>
            </a:r>
          </a:p>
          <a:p>
            <a:pPr marL="0" indent="0">
              <a:buNone/>
            </a:pPr>
            <a:r>
              <a:rPr lang="ru-RU" sz="2000" dirty="0">
                <a:latin typeface="Arial" panose="020B0604020202020204" pitchFamily="34" charset="0"/>
                <a:cs typeface="Arial" panose="020B0604020202020204" pitchFamily="34" charset="0"/>
              </a:rPr>
              <a:t>5 – проектирование и строительство; </a:t>
            </a:r>
          </a:p>
          <a:p>
            <a:pPr marL="0" indent="0">
              <a:buNone/>
            </a:pPr>
            <a:r>
              <a:rPr lang="ru-RU" sz="2000" dirty="0">
                <a:latin typeface="Arial" panose="020B0604020202020204" pitchFamily="34" charset="0"/>
                <a:cs typeface="Arial" panose="020B0604020202020204" pitchFamily="34" charset="0"/>
              </a:rPr>
              <a:t>6 – страхование на рынке недвижимости; </a:t>
            </a:r>
          </a:p>
          <a:p>
            <a:pPr marL="0" indent="0">
              <a:buNone/>
            </a:pPr>
            <a:r>
              <a:rPr lang="ru-RU" sz="2000" dirty="0">
                <a:latin typeface="Arial" panose="020B0604020202020204" pitchFamily="34" charset="0"/>
                <a:cs typeface="Arial" panose="020B0604020202020204" pitchFamily="34" charset="0"/>
              </a:rPr>
              <a:t>7 – управление недвижимостью; </a:t>
            </a:r>
          </a:p>
          <a:p>
            <a:pPr marL="0" indent="0">
              <a:buNone/>
            </a:pPr>
            <a:r>
              <a:rPr lang="ru-RU" sz="2000" dirty="0">
                <a:latin typeface="Arial" panose="020B0604020202020204" pitchFamily="34" charset="0"/>
                <a:cs typeface="Arial" panose="020B0604020202020204" pitchFamily="34" charset="0"/>
              </a:rPr>
              <a:t>8 – оценка объектов недвижимости (оценочная деятельность); </a:t>
            </a:r>
          </a:p>
          <a:p>
            <a:pPr marL="0" indent="0">
              <a:buNone/>
            </a:pPr>
            <a:r>
              <a:rPr lang="ru-RU" sz="2000" dirty="0">
                <a:latin typeface="Arial" panose="020B0604020202020204" pitchFamily="34" charset="0"/>
                <a:cs typeface="Arial" panose="020B0604020202020204" pitchFamily="34" charset="0"/>
              </a:rPr>
              <a:t>9 – кредитование, финансирование; </a:t>
            </a:r>
          </a:p>
          <a:p>
            <a:pPr marL="0" indent="0">
              <a:buNone/>
            </a:pPr>
            <a:r>
              <a:rPr lang="ru-RU" sz="2000" dirty="0">
                <a:latin typeface="Arial" panose="020B0604020202020204" pitchFamily="34" charset="0"/>
                <a:cs typeface="Arial" panose="020B0604020202020204" pitchFamily="34" charset="0"/>
              </a:rPr>
              <a:t>10 – исследования, анализ и прогнозирование рынка недвижимости; </a:t>
            </a:r>
          </a:p>
          <a:p>
            <a:pPr marL="0" indent="0">
              <a:buNone/>
            </a:pPr>
            <a:r>
              <a:rPr lang="ru-RU" sz="2000" dirty="0">
                <a:latin typeface="Arial" panose="020B0604020202020204" pitchFamily="34" charset="0"/>
                <a:cs typeface="Arial" panose="020B0604020202020204" pitchFamily="34" charset="0"/>
              </a:rPr>
              <a:t>11 – создание и оборот ценных бумаг, обеспеченных недвижимостью; 12 – маркетинг и реклама; </a:t>
            </a:r>
          </a:p>
          <a:p>
            <a:pPr marL="0" indent="0">
              <a:buNone/>
            </a:pPr>
            <a:r>
              <a:rPr lang="ru-RU" sz="2000" dirty="0">
                <a:latin typeface="Arial" panose="020B0604020202020204" pitchFamily="34" charset="0"/>
                <a:cs typeface="Arial" panose="020B0604020202020204" pitchFamily="34" charset="0"/>
              </a:rPr>
              <a:t>13 – освещение проблем и информационное обеспечение рынка недвижимости; </a:t>
            </a:r>
          </a:p>
          <a:p>
            <a:pPr marL="0" indent="0">
              <a:buNone/>
            </a:pPr>
            <a:r>
              <a:rPr lang="ru-RU" sz="2000" dirty="0">
                <a:latin typeface="Arial" panose="020B0604020202020204" pitchFamily="34" charset="0"/>
                <a:cs typeface="Arial" panose="020B0604020202020204" pitchFamily="34" charset="0"/>
              </a:rPr>
              <a:t>14 – юридическое </a:t>
            </a:r>
            <a:r>
              <a:rPr lang="ru-RU" sz="2000" dirty="0"/>
              <a:t>обеспечение операций; </a:t>
            </a:r>
          </a:p>
          <a:p>
            <a:pPr marL="0" indent="0">
              <a:buNone/>
            </a:pPr>
            <a:r>
              <a:rPr lang="ru-RU" sz="2100" dirty="0">
                <a:latin typeface="Arial" panose="020B0604020202020204" pitchFamily="34" charset="0"/>
                <a:cs typeface="Arial" panose="020B0604020202020204" pitchFamily="34" charset="0"/>
              </a:rPr>
              <a:t>15 – образование и повышение квалификации. </a:t>
            </a:r>
          </a:p>
          <a:p>
            <a:pPr marL="0" indent="0">
              <a:buNone/>
            </a:pPr>
            <a:endParaRPr lang="ru-RU" sz="2100" dirty="0">
              <a:latin typeface="Arial" panose="020B0604020202020204" pitchFamily="34" charset="0"/>
              <a:cs typeface="Arial" panose="020B0604020202020204" pitchFamily="34" charset="0"/>
            </a:endParaRPr>
          </a:p>
        </p:txBody>
      </p:sp>
      <p:sp>
        <p:nvSpPr>
          <p:cNvPr id="4" name="Нижний колонтитул 3"/>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3321220963"/>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27584" y="1028343"/>
            <a:ext cx="7128792" cy="5355312"/>
          </a:xfrm>
          <a:prstGeom prst="rect">
            <a:avLst/>
          </a:prstGeom>
        </p:spPr>
        <p:txBody>
          <a:bodyPr wrap="square">
            <a:spAutoFit/>
          </a:bodyPr>
          <a:lstStyle/>
          <a:p>
            <a:pPr algn="just"/>
            <a:r>
              <a:rPr lang="ru-RU"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Девелопмент</a:t>
            </a:r>
            <a:r>
              <a:rPr lang="ru-RU" i="1" dirty="0">
                <a:solidFill>
                  <a:srgbClr val="000000"/>
                </a:solidFill>
                <a:latin typeface="Arial" panose="020B0604020202020204" pitchFamily="34" charset="0"/>
                <a:ea typeface="Times New Roman" panose="02020603050405020304" pitchFamily="18" charset="0"/>
                <a:cs typeface="Arial" panose="020B0604020202020204" pitchFamily="34" charset="0"/>
              </a:rPr>
              <a:t> как форма предпринимательской деятельности</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выражается в инвестиционном процессе развития (создания) объектов недвижимости, включающем подбор команды участников проекта, исследование рынка, маркетинг, проектирование, строительство, финансирование, бухгалтерский учет, управление имуществом и др. </a:t>
            </a:r>
          </a:p>
          <a:p>
            <a:pPr algn="just"/>
            <a:endPar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just"/>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Эта сфера деятельности требует достаточно крупных инвестиций с длительным циклом, и объекты недвижимости в течение длительного времени могут создавать регулярные потоки денежных средств. </a:t>
            </a:r>
          </a:p>
          <a:p>
            <a:pPr algn="just"/>
            <a:endPar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just"/>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Таким образом,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девелопмент</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является одной из разновидностей инвестиционных проектов.</a:t>
            </a:r>
          </a:p>
          <a:p>
            <a:pPr algn="just"/>
            <a:r>
              <a:rPr lang="ru-RU" i="1" dirty="0">
                <a:solidFill>
                  <a:srgbClr val="000000"/>
                </a:solidFill>
                <a:latin typeface="Arial" panose="020B0604020202020204" pitchFamily="34" charset="0"/>
                <a:ea typeface="Times New Roman" panose="02020603050405020304" pitchFamily="18" charset="0"/>
                <a:cs typeface="Arial" panose="020B0604020202020204" pitchFamily="34" charset="0"/>
              </a:rPr>
              <a:t>Девелопер </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предприниматель, инициирующий и организующий наилучший из возможных вариантов развития объектов недвижимости, включая финансирование проекта и реализацию созданного объекта недвижимости.  </a:t>
            </a:r>
          </a:p>
          <a:p>
            <a:pPr algn="just"/>
            <a:endParaRPr lang="ru-RU" dirty="0">
              <a:latin typeface="Arial" panose="020B0604020202020204" pitchFamily="34"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550225197"/>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200025"/>
            <a:ext cx="7485513" cy="6457950"/>
          </a:xfrm>
          <a:prstGeom prst="rect">
            <a:avLst/>
          </a:prstGeom>
          <a:ln>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8890" marR="353695" algn="just">
              <a:lnSpc>
                <a:spcPct val="115000"/>
              </a:lnSpc>
              <a:spcAft>
                <a:spcPts val="1000"/>
              </a:spcAft>
            </a:pPr>
            <a:r>
              <a:rPr lang="ru-RU" sz="1400" dirty="0">
                <a:effectLst/>
                <a:latin typeface="Arial" panose="020B0604020202020204" pitchFamily="34" charset="0"/>
                <a:ea typeface="Times New Roman" panose="02020603050405020304" pitchFamily="18" charset="0"/>
                <a:cs typeface="Calibri" panose="020F0502020204030204" pitchFamily="34" charset="0"/>
              </a:rPr>
              <a:t>В настоящее время почти все строительные организации, занимающиеся жилищным строительством, называют себя девелоперами, так как земельные участки, на которых можно вести строительство, не подготовлены: отсутствует юридическое оформление участков, нет инженерных сетей и т. д. Строительным организациям приходится решать и задачи по подготовке земельных участков, при этом каждая из них занимается </a:t>
            </a:r>
            <a:r>
              <a:rPr lang="ru-RU" sz="1400" dirty="0" err="1">
                <a:effectLst/>
                <a:latin typeface="Arial" panose="020B0604020202020204" pitchFamily="34" charset="0"/>
                <a:ea typeface="Times New Roman" panose="02020603050405020304" pitchFamily="18" charset="0"/>
                <a:cs typeface="Calibri" panose="020F0502020204030204" pitchFamily="34" charset="0"/>
              </a:rPr>
              <a:t>девелопментом</a:t>
            </a:r>
            <a:r>
              <a:rPr lang="ru-RU" sz="1400" dirty="0">
                <a:effectLst/>
                <a:latin typeface="Arial" panose="020B0604020202020204" pitchFamily="34" charset="0"/>
                <a:ea typeface="Times New Roman" panose="02020603050405020304" pitchFamily="18" charset="0"/>
                <a:cs typeface="Calibri" panose="020F0502020204030204" pitchFamily="34" charset="0"/>
              </a:rPr>
              <a:t>, как правило, под свой бизнес: на подготовленной земле строительная организация строит жилье, привлекает в него инвестиции, а впоследствии организовывает обслуживание построенных объектов. </a:t>
            </a:r>
            <a:endParaRPr lang="ru-RU" sz="1100" dirty="0">
              <a:effectLst/>
              <a:ea typeface="Times New Roman" panose="02020603050405020304" pitchFamily="18" charset="0"/>
              <a:cs typeface="Calibri" panose="020F0502020204030204" pitchFamily="34" charset="0"/>
            </a:endParaRPr>
          </a:p>
          <a:p>
            <a:pPr marL="8890" marR="353060" algn="just">
              <a:lnSpc>
                <a:spcPct val="115000"/>
              </a:lnSpc>
              <a:spcAft>
                <a:spcPts val="1000"/>
              </a:spcAft>
            </a:pPr>
            <a:r>
              <a:rPr lang="ru-RU" sz="1400" dirty="0">
                <a:effectLst/>
                <a:latin typeface="Arial" panose="020B0604020202020204" pitchFamily="34" charset="0"/>
                <a:ea typeface="Times New Roman" panose="02020603050405020304" pitchFamily="18" charset="0"/>
                <a:cs typeface="Calibri" panose="020F0502020204030204" pitchFamily="34" charset="0"/>
              </a:rPr>
              <a:t>В отечественной практике юридическое или </a:t>
            </a:r>
            <a:r>
              <a:rPr lang="ru-RU" sz="1400" b="1" dirty="0">
                <a:effectLst/>
                <a:latin typeface="Arial" panose="020B0604020202020204" pitchFamily="34" charset="0"/>
                <a:ea typeface="Times New Roman" panose="02020603050405020304" pitchFamily="18" charset="0"/>
                <a:cs typeface="Calibri" panose="020F0502020204030204" pitchFamily="34" charset="0"/>
              </a:rPr>
              <a:t>физическое лицо</a:t>
            </a:r>
            <a:r>
              <a:rPr lang="ru-RU" sz="1400" dirty="0">
                <a:effectLst/>
                <a:latin typeface="Arial" panose="020B0604020202020204" pitchFamily="34" charset="0"/>
                <a:ea typeface="Times New Roman" panose="02020603050405020304" pitchFamily="18" charset="0"/>
                <a:cs typeface="Calibri" panose="020F0502020204030204" pitchFamily="34" charset="0"/>
              </a:rPr>
              <a:t>, </a:t>
            </a:r>
            <a:r>
              <a:rPr lang="ru-RU" sz="1400" b="1" dirty="0">
                <a:effectLst/>
                <a:latin typeface="Arial" panose="020B0604020202020204" pitchFamily="34" charset="0"/>
                <a:ea typeface="Times New Roman" panose="02020603050405020304" pitchFamily="18" charset="0"/>
                <a:cs typeface="Calibri" panose="020F0502020204030204" pitchFamily="34" charset="0"/>
              </a:rPr>
              <a:t>владеющее </a:t>
            </a:r>
            <a:r>
              <a:rPr lang="ru-RU" sz="1400" dirty="0">
                <a:effectLst/>
                <a:latin typeface="Arial" panose="020B0604020202020204" pitchFamily="34" charset="0"/>
                <a:ea typeface="Times New Roman" panose="02020603050405020304" pitchFamily="18" charset="0"/>
                <a:cs typeface="Calibri" panose="020F0502020204030204" pitchFamily="34" charset="0"/>
              </a:rPr>
              <a:t>на правах собственности или аренды участком земли и принявшее решение о строительстве или реконструкции объекта (комплекса объектов), </a:t>
            </a:r>
            <a:r>
              <a:rPr lang="ru-RU" sz="1400" b="1" dirty="0">
                <a:effectLst/>
                <a:latin typeface="Arial" panose="020B0604020202020204" pitchFamily="34" charset="0"/>
                <a:ea typeface="Times New Roman" panose="02020603050405020304" pitchFamily="18" charset="0"/>
                <a:cs typeface="Calibri" panose="020F0502020204030204" pitchFamily="34" charset="0"/>
              </a:rPr>
              <a:t>определяющее</a:t>
            </a:r>
            <a:r>
              <a:rPr lang="ru-RU" sz="1400" dirty="0">
                <a:effectLst/>
                <a:latin typeface="Arial" panose="020B0604020202020204" pitchFamily="34" charset="0"/>
                <a:ea typeface="Times New Roman" panose="02020603050405020304" pitchFamily="18" charset="0"/>
                <a:cs typeface="Calibri" panose="020F0502020204030204" pitchFamily="34" charset="0"/>
              </a:rPr>
              <a:t> схемы финансирования строительства (реконструкции) и о</a:t>
            </a:r>
            <a:r>
              <a:rPr lang="ru-RU" sz="1400" b="1" dirty="0">
                <a:effectLst/>
                <a:latin typeface="Arial" panose="020B0604020202020204" pitchFamily="34" charset="0"/>
                <a:ea typeface="Times New Roman" panose="02020603050405020304" pitchFamily="18" charset="0"/>
                <a:cs typeface="Calibri" panose="020F0502020204030204" pitchFamily="34" charset="0"/>
              </a:rPr>
              <a:t>существляющее</a:t>
            </a:r>
            <a:r>
              <a:rPr lang="ru-RU" sz="1400" dirty="0">
                <a:effectLst/>
                <a:latin typeface="Arial" panose="020B0604020202020204" pitchFamily="34" charset="0"/>
                <a:ea typeface="Times New Roman" panose="02020603050405020304" pitchFamily="18" charset="0"/>
                <a:cs typeface="Calibri" panose="020F0502020204030204" pitchFamily="34" charset="0"/>
              </a:rPr>
              <a:t> координацию работ по его реализации от </a:t>
            </a:r>
            <a:r>
              <a:rPr lang="ru-RU" sz="1400" dirty="0" err="1">
                <a:effectLst/>
                <a:latin typeface="Arial" panose="020B0604020202020204" pitchFamily="34" charset="0"/>
                <a:ea typeface="Times New Roman" panose="02020603050405020304" pitchFamily="18" charset="0"/>
                <a:cs typeface="Calibri" panose="020F0502020204030204" pitchFamily="34" charset="0"/>
              </a:rPr>
              <a:t>предпроектной</a:t>
            </a:r>
            <a:r>
              <a:rPr lang="ru-RU" sz="1400" dirty="0">
                <a:effectLst/>
                <a:latin typeface="Arial" panose="020B0604020202020204" pitchFamily="34" charset="0"/>
                <a:ea typeface="Times New Roman" panose="02020603050405020304" pitchFamily="18" charset="0"/>
                <a:cs typeface="Calibri" panose="020F0502020204030204" pitchFamily="34" charset="0"/>
              </a:rPr>
              <a:t> стадии до ввода объекта в действие или эксплуатационной стадии, получило название застройщик. </a:t>
            </a:r>
            <a:endParaRPr lang="ru-RU" sz="1100" dirty="0">
              <a:effectLst/>
              <a:ea typeface="Times New Roman" panose="02020603050405020304" pitchFamily="18" charset="0"/>
              <a:cs typeface="Calibri" panose="020F0502020204030204" pitchFamily="34" charset="0"/>
            </a:endParaRPr>
          </a:p>
          <a:p>
            <a:pPr marL="8890" marR="488315" algn="just">
              <a:lnSpc>
                <a:spcPct val="115000"/>
              </a:lnSpc>
              <a:spcAft>
                <a:spcPts val="1000"/>
              </a:spcAft>
            </a:pPr>
            <a:r>
              <a:rPr lang="ru-RU" sz="1400" dirty="0">
                <a:effectLst/>
                <a:latin typeface="Arial" panose="020B0604020202020204" pitchFamily="34" charset="0"/>
                <a:ea typeface="Times New Roman" panose="02020603050405020304" pitchFamily="18" charset="0"/>
                <a:cs typeface="Calibri" panose="020F0502020204030204" pitchFamily="34" charset="0"/>
              </a:rPr>
              <a:t>Понятие девелопер шире, чем понятие застройщик, однако в предпринимательской деятельности, связанной со строительством жилых домов, зданий, сооружений, эти термины эквивалентны. </a:t>
            </a:r>
            <a:endParaRPr lang="ru-RU" sz="1100" dirty="0">
              <a:effectLst/>
              <a:ea typeface="Times New Roman" panose="02020603050405020304" pitchFamily="18" charset="0"/>
              <a:cs typeface="Calibri" panose="020F0502020204030204" pitchFamily="34" charset="0"/>
            </a:endParaRPr>
          </a:p>
          <a:p>
            <a:pPr marL="8890" marR="325755" algn="just">
              <a:lnSpc>
                <a:spcPct val="115000"/>
              </a:lnSpc>
              <a:spcAft>
                <a:spcPts val="740"/>
              </a:spcAft>
            </a:pPr>
            <a:r>
              <a:rPr lang="ru-RU" sz="1400" dirty="0">
                <a:effectLst/>
                <a:latin typeface="Arial" panose="020B0604020202020204" pitchFamily="34" charset="0"/>
                <a:ea typeface="Times New Roman" panose="02020603050405020304" pitchFamily="18" charset="0"/>
                <a:cs typeface="Calibri" panose="020F0502020204030204" pitchFamily="34" charset="0"/>
              </a:rPr>
              <a:t> </a:t>
            </a:r>
            <a:endParaRPr lang="ru-RU" sz="1100" dirty="0">
              <a:effectLst/>
              <a:ea typeface="Times New Roman" panose="02020603050405020304" pitchFamily="18" charset="0"/>
              <a:cs typeface="Calibri" panose="020F050202020403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952150700"/>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83568" y="548680"/>
            <a:ext cx="7632848" cy="5472608"/>
          </a:xfrm>
          <a:prstGeom prst="rect">
            <a:avLst/>
          </a:prstGeom>
          <a:ln>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6985" marR="39370" indent="442595" algn="just">
              <a:lnSpc>
                <a:spcPct val="115000"/>
              </a:lnSpc>
              <a:spcAft>
                <a:spcPts val="0"/>
              </a:spcAft>
            </a:pPr>
            <a:r>
              <a:rPr lang="ru-RU" sz="1600" dirty="0">
                <a:effectLst/>
                <a:latin typeface="Arial" panose="020B0604020202020204" pitchFamily="34" charset="0"/>
                <a:ea typeface="Times New Roman" panose="02020603050405020304" pitchFamily="18" charset="0"/>
                <a:cs typeface="Arial" panose="020B0604020202020204" pitchFamily="34" charset="0"/>
              </a:rPr>
              <a:t>Застройщик, являясь одновременно инвестором, несет все финансовые риски, связанные с проектом, и получает предпринимательский доход. Функции застройщика относятся к сфере организации и управления. В любом случае застройщик приобретает земельный участок (в интересах инвестора или своих собственных интересах) или вещные права на него и организует маркетинг и реализацию объекта недвижимости. Если застройщик нанимает руководителя проекта, то последний выполняет некоторые функции, входящие в обязанности застройщика. </a:t>
            </a:r>
          </a:p>
          <a:p>
            <a:pPr marL="6985" marR="353695" indent="442595" algn="just">
              <a:lnSpc>
                <a:spcPct val="115000"/>
              </a:lnSpc>
              <a:spcAft>
                <a:spcPts val="0"/>
              </a:spcAft>
            </a:pPr>
            <a:r>
              <a:rPr lang="ru-RU" sz="1600" dirty="0">
                <a:effectLst/>
                <a:latin typeface="Arial" panose="020B0604020202020204" pitchFamily="34" charset="0"/>
                <a:ea typeface="Times New Roman" panose="02020603050405020304" pitchFamily="18" charset="0"/>
                <a:cs typeface="Arial" panose="020B0604020202020204" pitchFamily="34" charset="0"/>
              </a:rPr>
              <a:t>Как показывает практика, большинство строительных организаций, выступая в роли застройщиков (девелоперов), ведут 2-3 объекта одновременно и не прибегают к услугам наемных руководителей проекта. </a:t>
            </a:r>
          </a:p>
          <a:p>
            <a:pPr marL="6985" marR="353695" indent="442595" algn="just">
              <a:lnSpc>
                <a:spcPct val="115000"/>
              </a:lnSpc>
              <a:spcAft>
                <a:spcPts val="0"/>
              </a:spcAft>
            </a:pPr>
            <a:r>
              <a:rPr lang="ru-RU" sz="1600" dirty="0">
                <a:effectLst/>
                <a:latin typeface="Arial" panose="020B0604020202020204" pitchFamily="34" charset="0"/>
                <a:ea typeface="Times New Roman" panose="02020603050405020304" pitchFamily="18" charset="0"/>
                <a:cs typeface="Arial" panose="020B0604020202020204" pitchFamily="34" charset="0"/>
              </a:rPr>
              <a:t>Широкая доступность заемных средств, развитие механизма их вовлечения в оборот и многообразие финансовых инструментов создают благоприятную среду для развития и функционирования </a:t>
            </a:r>
            <a:r>
              <a:rPr lang="ru-RU" sz="1600" dirty="0" err="1">
                <a:effectLst/>
                <a:latin typeface="Arial" panose="020B0604020202020204" pitchFamily="34" charset="0"/>
                <a:ea typeface="Times New Roman" panose="02020603050405020304" pitchFamily="18" charset="0"/>
                <a:cs typeface="Arial" panose="020B0604020202020204" pitchFamily="34" charset="0"/>
              </a:rPr>
              <a:t>девелопмента</a:t>
            </a:r>
            <a:r>
              <a:rPr lang="ru-RU" sz="1600" dirty="0">
                <a:effectLst/>
                <a:latin typeface="Arial" panose="020B0604020202020204" pitchFamily="34" charset="0"/>
                <a:ea typeface="Times New Roman" panose="02020603050405020304" pitchFamily="18" charset="0"/>
                <a:cs typeface="Arial" panose="020B0604020202020204" pitchFamily="34" charset="0"/>
              </a:rPr>
              <a:t>. В то же время </a:t>
            </a:r>
            <a:r>
              <a:rPr lang="ru-RU" sz="1600" dirty="0" err="1">
                <a:effectLst/>
                <a:latin typeface="Arial" panose="020B0604020202020204" pitchFamily="34" charset="0"/>
                <a:ea typeface="Times New Roman" panose="02020603050405020304" pitchFamily="18" charset="0"/>
                <a:cs typeface="Arial" panose="020B0604020202020204" pitchFamily="34" charset="0"/>
              </a:rPr>
              <a:t>девелопмент</a:t>
            </a:r>
            <a:r>
              <a:rPr lang="ru-RU" sz="1600" dirty="0">
                <a:effectLst/>
                <a:latin typeface="Arial" panose="020B0604020202020204" pitchFamily="34" charset="0"/>
                <a:ea typeface="Times New Roman" panose="02020603050405020304" pitchFamily="18" charset="0"/>
                <a:cs typeface="Arial" panose="020B0604020202020204" pitchFamily="34" charset="0"/>
              </a:rPr>
              <a:t>, как и другие виды предпринимательства, зависит от инвестиционного климата в регионе.  </a:t>
            </a:r>
          </a:p>
          <a:p>
            <a:pPr marL="8890" marR="353695" algn="just">
              <a:lnSpc>
                <a:spcPct val="115000"/>
              </a:lnSpc>
              <a:spcAft>
                <a:spcPts val="1000"/>
              </a:spcAft>
            </a:pPr>
            <a:r>
              <a:rPr lang="ru-RU" sz="1600" dirty="0">
                <a:effectLst/>
                <a:latin typeface="Arial" panose="020B0604020202020204" pitchFamily="34" charset="0"/>
                <a:ea typeface="Times New Roman" panose="02020603050405020304" pitchFamily="18" charset="0"/>
                <a:cs typeface="Arial" panose="020B0604020202020204" pitchFamily="34" charset="0"/>
              </a:rPr>
              <a:t> </a:t>
            </a: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916784750"/>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27584" y="620688"/>
            <a:ext cx="7488832" cy="4708981"/>
          </a:xfrm>
          <a:prstGeom prst="rect">
            <a:avLst/>
          </a:prstGeom>
        </p:spPr>
        <p:txBody>
          <a:bodyPr wrap="square">
            <a:spAutoFit/>
          </a:bodyPr>
          <a:lstStyle/>
          <a:p>
            <a:pPr marR="354330" indent="442913" algn="just"/>
            <a:r>
              <a:rPr lang="ru-RU"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В обязанности девелопера обычно входят: выбор и определение концептуальной коммерческой идеи проекта; выбор площадки, оптимально соответствующей концептуальной идее, и приобретение прав на нее; маркетинг; поиск механизмов привлечения инвесторов (в том числе через развитие схем коллективного инвестирования, укрепление связей с финансовым рынком); организация финансирования проекта; организация и управление проектированием, строительством; сдача завершенного объекта в аренду с последующей эксплуатацией или его продажа. В зависимости от функциональной направленности, различают: </a:t>
            </a:r>
            <a:r>
              <a:rPr lang="ru-RU"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офисный, торговый, </a:t>
            </a:r>
            <a:r>
              <a:rPr lang="ru-RU" sz="20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жилой</a:t>
            </a:r>
            <a:r>
              <a:rPr lang="ru-RU"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гостиничный, 	спортивный, развлекательный, рекреационный и комбинированный </a:t>
            </a:r>
            <a:r>
              <a:rPr lang="ru-RU"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девелопмент</a:t>
            </a:r>
            <a:r>
              <a:rPr lang="ru-RU"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ru-RU"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ru-RU"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89305490"/>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9600" cy="580926"/>
          </a:xfrm>
        </p:spPr>
        <p:txBody>
          <a:bodyPr>
            <a:normAutofit fontScale="90000"/>
          </a:bodyPr>
          <a:lstStyle/>
          <a:p>
            <a:br>
              <a:rPr lang="ru-RU" sz="2200" b="1" dirty="0">
                <a:latin typeface="Arial" panose="020B0604020202020204" pitchFamily="34" charset="0"/>
                <a:cs typeface="Arial" panose="020B0604020202020204" pitchFamily="34" charset="0"/>
              </a:rPr>
            </a:br>
            <a:br>
              <a:rPr lang="ru-RU" sz="2200" b="1" dirty="0">
                <a:latin typeface="Arial" panose="020B0604020202020204" pitchFamily="34" charset="0"/>
                <a:cs typeface="Arial" panose="020B0604020202020204" pitchFamily="34" charset="0"/>
              </a:rPr>
            </a:br>
            <a:br>
              <a:rPr lang="ru-RU" sz="2200" b="1" dirty="0">
                <a:latin typeface="Arial" panose="020B0604020202020204" pitchFamily="34" charset="0"/>
                <a:cs typeface="Arial" panose="020B0604020202020204" pitchFamily="34" charset="0"/>
              </a:rPr>
            </a:br>
            <a:br>
              <a:rPr lang="ru-RU" sz="2200" b="1" dirty="0">
                <a:latin typeface="Arial" panose="020B0604020202020204" pitchFamily="34" charset="0"/>
                <a:cs typeface="Arial" panose="020B0604020202020204" pitchFamily="34" charset="0"/>
              </a:rPr>
            </a:br>
            <a:r>
              <a:rPr lang="ru-RU" sz="2200" b="1" dirty="0">
                <a:latin typeface="Arial" panose="020B0604020202020204" pitchFamily="34" charset="0"/>
                <a:cs typeface="Arial" panose="020B0604020202020204" pitchFamily="34" charset="0"/>
              </a:rPr>
              <a:t>Содержание и основные направления </a:t>
            </a:r>
            <a:r>
              <a:rPr lang="ru-RU" sz="2200" b="1" dirty="0" err="1">
                <a:latin typeface="Arial" panose="020B0604020202020204" pitchFamily="34" charset="0"/>
                <a:cs typeface="Arial" panose="020B0604020202020204" pitchFamily="34" charset="0"/>
              </a:rPr>
              <a:t>риелторской</a:t>
            </a:r>
            <a:r>
              <a:rPr lang="ru-RU" sz="2200" b="1" dirty="0">
                <a:latin typeface="Arial" panose="020B0604020202020204" pitchFamily="34" charset="0"/>
                <a:cs typeface="Arial" panose="020B0604020202020204" pitchFamily="34" charset="0"/>
              </a:rPr>
              <a:t> деятельности </a:t>
            </a:r>
            <a:br>
              <a:rPr lang="ru-RU" dirty="0"/>
            </a:br>
            <a:r>
              <a:rPr lang="ru-RU" b="1" dirty="0"/>
              <a:t> </a:t>
            </a:r>
            <a:br>
              <a:rPr lang="ru-RU" dirty="0"/>
            </a:br>
            <a:endParaRPr lang="ru-RU" dirty="0"/>
          </a:p>
        </p:txBody>
      </p:sp>
      <p:sp>
        <p:nvSpPr>
          <p:cNvPr id="3" name="Объект 2"/>
          <p:cNvSpPr>
            <a:spLocks noGrp="1"/>
          </p:cNvSpPr>
          <p:nvPr>
            <p:ph idx="1"/>
          </p:nvPr>
        </p:nvSpPr>
        <p:spPr>
          <a:xfrm>
            <a:off x="971600" y="2060848"/>
            <a:ext cx="6408712" cy="4065315"/>
          </a:xfrm>
        </p:spPr>
        <p:txBody>
          <a:bodyPr>
            <a:normAutofit/>
          </a:bodyPr>
          <a:lstStyle/>
          <a:p>
            <a:pPr algn="just"/>
            <a:r>
              <a:rPr lang="ru-RU" sz="1600" i="1" dirty="0" err="1">
                <a:latin typeface="Arial" panose="020B0604020202020204" pitchFamily="34" charset="0"/>
                <a:cs typeface="Arial" panose="020B0604020202020204" pitchFamily="34" charset="0"/>
              </a:rPr>
              <a:t>Риелторская</a:t>
            </a:r>
            <a:r>
              <a:rPr lang="ru-RU" sz="1600" i="1" dirty="0">
                <a:latin typeface="Arial" panose="020B0604020202020204" pitchFamily="34" charset="0"/>
                <a:cs typeface="Arial" panose="020B0604020202020204" pitchFamily="34" charset="0"/>
              </a:rPr>
              <a:t> деятельность</a:t>
            </a:r>
            <a:r>
              <a:rPr lang="ru-RU" sz="1600" b="1" dirty="0">
                <a:latin typeface="Arial" panose="020B0604020202020204" pitchFamily="34" charset="0"/>
                <a:cs typeface="Arial" panose="020B0604020202020204" pitchFamily="34" charset="0"/>
              </a:rPr>
              <a:t> – </a:t>
            </a:r>
            <a:r>
              <a:rPr lang="ru-RU" sz="1600" dirty="0">
                <a:latin typeface="Arial" panose="020B0604020202020204" pitchFamily="34" charset="0"/>
                <a:cs typeface="Arial" panose="020B0604020202020204" pitchFamily="34" charset="0"/>
              </a:rPr>
              <a:t>деятельность юридических лиц и/или индивидуальных предпринимателей на основе соглашения с заинтересованным лицом (либо по доверенности) по совершению от его имени и за его счет либо от своего имени, но за счет и в интересах заинтересованного лица гражданско-правовых сделок с объектами недвижимости и правами на них. </a:t>
            </a:r>
          </a:p>
          <a:p>
            <a:endParaRPr lang="ru-RU" dirty="0"/>
          </a:p>
        </p:txBody>
      </p:sp>
      <p:sp>
        <p:nvSpPr>
          <p:cNvPr id="4" name="Нижний колонтитул 3"/>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1261918748"/>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851949130"/>
              </p:ext>
            </p:extLst>
          </p:nvPr>
        </p:nvGraphicFramePr>
        <p:xfrm>
          <a:off x="755576" y="548680"/>
          <a:ext cx="7416824" cy="5680327"/>
        </p:xfrm>
        <a:graphic>
          <a:graphicData uri="http://schemas.openxmlformats.org/drawingml/2006/table">
            <a:tbl>
              <a:tblPr firstRow="1" firstCol="1" bandRow="1">
                <a:tableStyleId>{5C22544A-7EE6-4342-B048-85BDC9FD1C3A}</a:tableStyleId>
              </a:tblPr>
              <a:tblGrid>
                <a:gridCol w="7416824">
                  <a:extLst>
                    <a:ext uri="{9D8B030D-6E8A-4147-A177-3AD203B41FA5}">
                      <a16:colId xmlns:a16="http://schemas.microsoft.com/office/drawing/2014/main" val="20000"/>
                    </a:ext>
                  </a:extLst>
                </a:gridCol>
              </a:tblGrid>
              <a:tr h="1040352">
                <a:tc>
                  <a:txBody>
                    <a:bodyPr/>
                    <a:lstStyle/>
                    <a:p>
                      <a:pPr marL="1718945" indent="-1551305" algn="l">
                        <a:lnSpc>
                          <a:spcPct val="107000"/>
                        </a:lnSpc>
                        <a:spcAft>
                          <a:spcPts val="0"/>
                        </a:spcAft>
                      </a:pPr>
                      <a:r>
                        <a:rPr lang="ru-RU" b="1" dirty="0">
                          <a:solidFill>
                            <a:schemeClr val="tx1"/>
                          </a:solidFill>
                        </a:rPr>
                        <a:t>Основные направления риэлтерской деятельности, сложившиеся в мировой практике </a:t>
                      </a:r>
                    </a:p>
                  </a:txBody>
                  <a:tcPr marL="466090" marR="73025" marT="34290" marB="0">
                    <a:noFill/>
                  </a:tcPr>
                </a:tc>
                <a:extLst>
                  <a:ext uri="{0D108BD9-81ED-4DB2-BD59-A6C34878D82A}">
                    <a16:rowId xmlns:a16="http://schemas.microsoft.com/office/drawing/2014/main" val="10000"/>
                  </a:ext>
                </a:extLst>
              </a:tr>
              <a:tr h="360506">
                <a:tc>
                  <a:txBody>
                    <a:bodyPr/>
                    <a:lstStyle/>
                    <a:p>
                      <a:pPr marL="493395" marR="551180" indent="444500" algn="l">
                        <a:lnSpc>
                          <a:spcPct val="107000"/>
                        </a:lnSpc>
                        <a:spcAft>
                          <a:spcPts val="0"/>
                        </a:spcAft>
                      </a:pPr>
                      <a:r>
                        <a:rPr lang="ru-RU" b="0" dirty="0">
                          <a:solidFill>
                            <a:schemeClr val="tx1"/>
                          </a:solidFill>
                        </a:rPr>
                        <a:t>Брокерская деятельность </a:t>
                      </a:r>
                    </a:p>
                  </a:txBody>
                  <a:tcPr marL="466090" marR="73025" marT="34290" marB="0">
                    <a:noFill/>
                  </a:tcPr>
                </a:tc>
                <a:extLst>
                  <a:ext uri="{0D108BD9-81ED-4DB2-BD59-A6C34878D82A}">
                    <a16:rowId xmlns:a16="http://schemas.microsoft.com/office/drawing/2014/main" val="10001"/>
                  </a:ext>
                </a:extLst>
              </a:tr>
              <a:tr h="360506">
                <a:tc>
                  <a:txBody>
                    <a:bodyPr/>
                    <a:lstStyle/>
                    <a:p>
                      <a:pPr marL="493395" marR="121285" indent="444500" algn="l">
                        <a:lnSpc>
                          <a:spcPct val="107000"/>
                        </a:lnSpc>
                        <a:spcAft>
                          <a:spcPts val="0"/>
                        </a:spcAft>
                      </a:pPr>
                      <a:r>
                        <a:rPr lang="ru-RU" b="0" dirty="0">
                          <a:solidFill>
                            <a:schemeClr val="tx1"/>
                          </a:solidFill>
                        </a:rPr>
                        <a:t>Агентская деятельность </a:t>
                      </a:r>
                    </a:p>
                  </a:txBody>
                  <a:tcPr marL="466090" marR="73025" marT="34290" marB="0">
                    <a:noFill/>
                  </a:tcPr>
                </a:tc>
                <a:extLst>
                  <a:ext uri="{0D108BD9-81ED-4DB2-BD59-A6C34878D82A}">
                    <a16:rowId xmlns:a16="http://schemas.microsoft.com/office/drawing/2014/main" val="10002"/>
                  </a:ext>
                </a:extLst>
              </a:tr>
              <a:tr h="360506">
                <a:tc>
                  <a:txBody>
                    <a:bodyPr/>
                    <a:lstStyle/>
                    <a:p>
                      <a:pPr marL="493395" marR="120015" indent="444500" algn="l">
                        <a:lnSpc>
                          <a:spcPct val="107000"/>
                        </a:lnSpc>
                        <a:spcAft>
                          <a:spcPts val="0"/>
                        </a:spcAft>
                      </a:pPr>
                      <a:r>
                        <a:rPr lang="ru-RU" b="0" dirty="0">
                          <a:solidFill>
                            <a:schemeClr val="tx1"/>
                          </a:solidFill>
                        </a:rPr>
                        <a:t>Деятельность в качестве поверенного </a:t>
                      </a:r>
                    </a:p>
                  </a:txBody>
                  <a:tcPr marL="466090" marR="73025" marT="34290" marB="0">
                    <a:noFill/>
                  </a:tcPr>
                </a:tc>
                <a:extLst>
                  <a:ext uri="{0D108BD9-81ED-4DB2-BD59-A6C34878D82A}">
                    <a16:rowId xmlns:a16="http://schemas.microsoft.com/office/drawing/2014/main" val="10003"/>
                  </a:ext>
                </a:extLst>
              </a:tr>
              <a:tr h="362629">
                <a:tc>
                  <a:txBody>
                    <a:bodyPr/>
                    <a:lstStyle/>
                    <a:p>
                      <a:pPr marL="493395" marR="119380" indent="444500" algn="l">
                        <a:lnSpc>
                          <a:spcPct val="107000"/>
                        </a:lnSpc>
                        <a:spcAft>
                          <a:spcPts val="0"/>
                        </a:spcAft>
                      </a:pPr>
                      <a:r>
                        <a:rPr lang="ru-RU" b="0" dirty="0">
                          <a:solidFill>
                            <a:schemeClr val="tx1"/>
                          </a:solidFill>
                        </a:rPr>
                        <a:t>Деятельность в качестве дилера </a:t>
                      </a:r>
                    </a:p>
                  </a:txBody>
                  <a:tcPr marL="466090" marR="73025" marT="34290" marB="0">
                    <a:noFill/>
                  </a:tcPr>
                </a:tc>
                <a:extLst>
                  <a:ext uri="{0D108BD9-81ED-4DB2-BD59-A6C34878D82A}">
                    <a16:rowId xmlns:a16="http://schemas.microsoft.com/office/drawing/2014/main" val="10004"/>
                  </a:ext>
                </a:extLst>
              </a:tr>
              <a:tr h="360506">
                <a:tc>
                  <a:txBody>
                    <a:bodyPr/>
                    <a:lstStyle/>
                    <a:p>
                      <a:pPr marL="493395" marR="120650" indent="444500" algn="l">
                        <a:lnSpc>
                          <a:spcPct val="107000"/>
                        </a:lnSpc>
                        <a:spcAft>
                          <a:spcPts val="0"/>
                        </a:spcAft>
                      </a:pPr>
                      <a:r>
                        <a:rPr lang="ru-RU" b="0" dirty="0">
                          <a:solidFill>
                            <a:schemeClr val="tx1"/>
                          </a:solidFill>
                        </a:rPr>
                        <a:t>Посредническая деятельность </a:t>
                      </a:r>
                    </a:p>
                  </a:txBody>
                  <a:tcPr marL="466090" marR="73025" marT="34290" marB="0">
                    <a:noFill/>
                  </a:tcPr>
                </a:tc>
                <a:extLst>
                  <a:ext uri="{0D108BD9-81ED-4DB2-BD59-A6C34878D82A}">
                    <a16:rowId xmlns:a16="http://schemas.microsoft.com/office/drawing/2014/main" val="10005"/>
                  </a:ext>
                </a:extLst>
              </a:tr>
              <a:tr h="360506">
                <a:tc>
                  <a:txBody>
                    <a:bodyPr/>
                    <a:lstStyle/>
                    <a:p>
                      <a:pPr marL="493395" marR="121285" indent="444500" algn="l">
                        <a:lnSpc>
                          <a:spcPct val="107000"/>
                        </a:lnSpc>
                        <a:spcAft>
                          <a:spcPts val="0"/>
                        </a:spcAft>
                      </a:pPr>
                      <a:r>
                        <a:rPr lang="ru-RU" b="0" dirty="0">
                          <a:solidFill>
                            <a:schemeClr val="tx1"/>
                          </a:solidFill>
                        </a:rPr>
                        <a:t>Торговая деятельность </a:t>
                      </a:r>
                    </a:p>
                  </a:txBody>
                  <a:tcPr marL="466090" marR="73025" marT="34290" marB="0">
                    <a:noFill/>
                  </a:tcPr>
                </a:tc>
                <a:extLst>
                  <a:ext uri="{0D108BD9-81ED-4DB2-BD59-A6C34878D82A}">
                    <a16:rowId xmlns:a16="http://schemas.microsoft.com/office/drawing/2014/main" val="10006"/>
                  </a:ext>
                </a:extLst>
              </a:tr>
              <a:tr h="696649">
                <a:tc>
                  <a:txBody>
                    <a:bodyPr/>
                    <a:lstStyle/>
                    <a:p>
                      <a:pPr marL="493395" indent="444500" algn="l">
                        <a:lnSpc>
                          <a:spcPct val="107000"/>
                        </a:lnSpc>
                        <a:spcAft>
                          <a:spcPts val="0"/>
                        </a:spcAft>
                      </a:pPr>
                      <a:r>
                        <a:rPr lang="ru-RU" b="0" dirty="0">
                          <a:solidFill>
                            <a:schemeClr val="tx1"/>
                          </a:solidFill>
                        </a:rPr>
                        <a:t>Новые для российских условий направления риэлтерской деятельности </a:t>
                      </a:r>
                    </a:p>
                  </a:txBody>
                  <a:tcPr marL="466090" marR="73025" marT="34290" marB="0">
                    <a:noFill/>
                  </a:tcPr>
                </a:tc>
                <a:extLst>
                  <a:ext uri="{0D108BD9-81ED-4DB2-BD59-A6C34878D82A}">
                    <a16:rowId xmlns:a16="http://schemas.microsoft.com/office/drawing/2014/main" val="10007"/>
                  </a:ext>
                </a:extLst>
              </a:tr>
              <a:tr h="360506">
                <a:tc>
                  <a:txBody>
                    <a:bodyPr/>
                    <a:lstStyle/>
                    <a:p>
                      <a:pPr marL="895350" indent="0" algn="l">
                        <a:lnSpc>
                          <a:spcPct val="107000"/>
                        </a:lnSpc>
                        <a:spcAft>
                          <a:spcPts val="0"/>
                        </a:spcAft>
                      </a:pPr>
                      <a:r>
                        <a:rPr lang="ru-RU" b="0" dirty="0">
                          <a:solidFill>
                            <a:schemeClr val="tx1"/>
                          </a:solidFill>
                        </a:rPr>
                        <a:t>Девелоперская и </a:t>
                      </a:r>
                      <a:r>
                        <a:rPr lang="ru-RU" b="0" dirty="0" err="1">
                          <a:solidFill>
                            <a:schemeClr val="tx1"/>
                          </a:solidFill>
                        </a:rPr>
                        <a:t>редевелоперская</a:t>
                      </a:r>
                      <a:r>
                        <a:rPr lang="ru-RU" b="0" dirty="0">
                          <a:solidFill>
                            <a:schemeClr val="tx1"/>
                          </a:solidFill>
                        </a:rPr>
                        <a:t> деятельность </a:t>
                      </a:r>
                    </a:p>
                  </a:txBody>
                  <a:tcPr marL="466090" marR="73025" marT="34290" marB="0">
                    <a:noFill/>
                  </a:tcPr>
                </a:tc>
                <a:extLst>
                  <a:ext uri="{0D108BD9-81ED-4DB2-BD59-A6C34878D82A}">
                    <a16:rowId xmlns:a16="http://schemas.microsoft.com/office/drawing/2014/main" val="10008"/>
                  </a:ext>
                </a:extLst>
              </a:tr>
              <a:tr h="360506">
                <a:tc>
                  <a:txBody>
                    <a:bodyPr/>
                    <a:lstStyle/>
                    <a:p>
                      <a:pPr marL="493395" marR="116840" indent="444500" algn="l">
                        <a:lnSpc>
                          <a:spcPct val="107000"/>
                        </a:lnSpc>
                        <a:spcAft>
                          <a:spcPts val="0"/>
                        </a:spcAft>
                      </a:pPr>
                      <a:r>
                        <a:rPr lang="ru-RU" b="0" dirty="0">
                          <a:solidFill>
                            <a:schemeClr val="tx1"/>
                          </a:solidFill>
                        </a:rPr>
                        <a:t>Управление недвижимостью </a:t>
                      </a:r>
                    </a:p>
                  </a:txBody>
                  <a:tcPr marL="466090" marR="73025" marT="34290" marB="0">
                    <a:noFill/>
                  </a:tcPr>
                </a:tc>
                <a:extLst>
                  <a:ext uri="{0D108BD9-81ED-4DB2-BD59-A6C34878D82A}">
                    <a16:rowId xmlns:a16="http://schemas.microsoft.com/office/drawing/2014/main" val="10009"/>
                  </a:ext>
                </a:extLst>
              </a:tr>
              <a:tr h="696649">
                <a:tc>
                  <a:txBody>
                    <a:bodyPr/>
                    <a:lstStyle/>
                    <a:p>
                      <a:pPr marL="360363" indent="534988" algn="l">
                        <a:lnSpc>
                          <a:spcPct val="107000"/>
                        </a:lnSpc>
                        <a:spcAft>
                          <a:spcPts val="0"/>
                        </a:spcAft>
                      </a:pPr>
                      <a:r>
                        <a:rPr lang="ru-RU" b="0" dirty="0">
                          <a:solidFill>
                            <a:schemeClr val="tx1"/>
                          </a:solidFill>
                        </a:rPr>
                        <a:t>Деятельность в качестве специалиста по информационным технологиям </a:t>
                      </a:r>
                    </a:p>
                  </a:txBody>
                  <a:tcPr marL="466090" marR="73025" marT="34290" marB="0">
                    <a:noFill/>
                  </a:tcPr>
                </a:tc>
                <a:extLst>
                  <a:ext uri="{0D108BD9-81ED-4DB2-BD59-A6C34878D82A}">
                    <a16:rowId xmlns:a16="http://schemas.microsoft.com/office/drawing/2014/main" val="10010"/>
                  </a:ext>
                </a:extLst>
              </a:tr>
              <a:tr h="360506">
                <a:tc>
                  <a:txBody>
                    <a:bodyPr/>
                    <a:lstStyle/>
                    <a:p>
                      <a:pPr marL="716280" indent="444500" algn="l">
                        <a:lnSpc>
                          <a:spcPct val="107000"/>
                        </a:lnSpc>
                        <a:spcAft>
                          <a:spcPts val="0"/>
                        </a:spcAft>
                      </a:pPr>
                      <a:r>
                        <a:rPr lang="ru-RU" b="0" dirty="0">
                          <a:solidFill>
                            <a:schemeClr val="tx1"/>
                          </a:solidFill>
                        </a:rPr>
                        <a:t>Юридическое сопровождение объектов недвижимости </a:t>
                      </a:r>
                    </a:p>
                  </a:txBody>
                  <a:tcPr marL="466090" marR="73025" marT="34290" marB="0">
                    <a:noFill/>
                  </a:tcPr>
                </a:tc>
                <a:extLst>
                  <a:ext uri="{0D108BD9-81ED-4DB2-BD59-A6C34878D82A}">
                    <a16:rowId xmlns:a16="http://schemas.microsoft.com/office/drawing/2014/main" val="10011"/>
                  </a:ext>
                </a:extLst>
              </a:tr>
            </a:tbl>
          </a:graphicData>
        </a:graphic>
      </p:graphicFrame>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1104270239"/>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90942" y="677863"/>
            <a:ext cx="6762115" cy="5502275"/>
          </a:xfrm>
          <a:prstGeom prst="rect">
            <a:avLst/>
          </a:prstGeom>
          <a:ln>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6985" marR="353695" indent="442595" algn="just">
              <a:lnSpc>
                <a:spcPct val="115000"/>
              </a:lnSpc>
              <a:spcAft>
                <a:spcPts val="0"/>
              </a:spcAft>
            </a:pPr>
            <a:r>
              <a:rPr lang="ru-RU" sz="1400" dirty="0">
                <a:effectLst/>
                <a:latin typeface="Arial" panose="020B0604020202020204" pitchFamily="34" charset="0"/>
                <a:ea typeface="Times New Roman" panose="02020603050405020304" pitchFamily="18" charset="0"/>
                <a:cs typeface="Calibri" panose="020F0502020204030204" pitchFamily="34" charset="0"/>
              </a:rPr>
              <a:t> </a:t>
            </a:r>
            <a:endParaRPr lang="ru-RU" sz="1100" dirty="0">
              <a:effectLst/>
              <a:ea typeface="Times New Roman" panose="02020603050405020304" pitchFamily="18" charset="0"/>
              <a:cs typeface="Calibri" panose="020F0502020204030204" pitchFamily="34" charset="0"/>
            </a:endParaRPr>
          </a:p>
          <a:p>
            <a:pPr marL="6985" marR="353695" indent="442595" algn="just">
              <a:lnSpc>
                <a:spcPct val="115000"/>
              </a:lnSpc>
              <a:spcAft>
                <a:spcPts val="0"/>
              </a:spcAft>
            </a:pPr>
            <a:r>
              <a:rPr lang="ru-RU" sz="1400" dirty="0">
                <a:effectLst/>
                <a:latin typeface="Arial" panose="020B0604020202020204" pitchFamily="34" charset="0"/>
                <a:ea typeface="Times New Roman" panose="02020603050405020304" pitchFamily="18" charset="0"/>
                <a:cs typeface="Calibri" panose="020F0502020204030204" pitchFamily="34" charset="0"/>
              </a:rPr>
              <a:t> </a:t>
            </a:r>
            <a:endParaRPr lang="ru-RU" sz="1100" dirty="0">
              <a:effectLst/>
              <a:ea typeface="Times New Roman" panose="02020603050405020304" pitchFamily="18" charset="0"/>
              <a:cs typeface="Calibri" panose="020F0502020204030204" pitchFamily="34" charset="0"/>
            </a:endParaRPr>
          </a:p>
          <a:p>
            <a:pPr marL="8890" marR="353695">
              <a:lnSpc>
                <a:spcPct val="115000"/>
              </a:lnSpc>
              <a:spcAft>
                <a:spcPts val="0"/>
              </a:spcAft>
            </a:pPr>
            <a:r>
              <a:rPr lang="ru-RU" sz="1400" dirty="0">
                <a:effectLst/>
                <a:latin typeface="Arial" panose="020B0604020202020204" pitchFamily="34" charset="0"/>
                <a:ea typeface="Times New Roman" panose="02020603050405020304" pitchFamily="18" charset="0"/>
                <a:cs typeface="Calibri" panose="020F0502020204030204" pitchFamily="34" charset="0"/>
              </a:rPr>
              <a:t>Брокерские услуги оказывают </a:t>
            </a:r>
            <a:r>
              <a:rPr lang="ru-RU" sz="1400" dirty="0" err="1">
                <a:effectLst/>
                <a:latin typeface="Arial" panose="020B0604020202020204" pitchFamily="34" charset="0"/>
                <a:ea typeface="Times New Roman" panose="02020603050405020304" pitchFamily="18" charset="0"/>
                <a:cs typeface="Calibri" panose="020F0502020204030204" pitchFamily="34" charset="0"/>
              </a:rPr>
              <a:t>риелторские</a:t>
            </a:r>
            <a:r>
              <a:rPr lang="ru-RU" sz="1400" dirty="0">
                <a:effectLst/>
                <a:latin typeface="Arial" panose="020B0604020202020204" pitchFamily="34" charset="0"/>
                <a:ea typeface="Times New Roman" panose="02020603050405020304" pitchFamily="18" charset="0"/>
                <a:cs typeface="Calibri" panose="020F0502020204030204" pitchFamily="34" charset="0"/>
              </a:rPr>
              <a:t> организации, имеющие статус юридического лица, а также индивидуальные предприниматели, зарегистрированные в установленном на территории РФ порядке. При этом </a:t>
            </a:r>
            <a:r>
              <a:rPr lang="ru-RU" sz="1400" dirty="0" err="1">
                <a:effectLst/>
                <a:latin typeface="Arial" panose="020B0604020202020204" pitchFamily="34" charset="0"/>
                <a:ea typeface="Times New Roman" panose="02020603050405020304" pitchFamily="18" charset="0"/>
                <a:cs typeface="Calibri" panose="020F0502020204030204" pitchFamily="34" charset="0"/>
              </a:rPr>
              <a:t>риелторские</a:t>
            </a:r>
            <a:r>
              <a:rPr lang="ru-RU" sz="1400" dirty="0">
                <a:effectLst/>
                <a:latin typeface="Arial" panose="020B0604020202020204" pitchFamily="34" charset="0"/>
                <a:ea typeface="Times New Roman" panose="02020603050405020304" pitchFamily="18" charset="0"/>
                <a:cs typeface="Calibri" panose="020F0502020204030204" pitchFamily="34" charset="0"/>
              </a:rPr>
              <a:t> организации обязаны оформить с брокером трудовые отношения в соответствии с требованиями трудового законодательства РФ и наделить его правом подписи договоров на оказание брокерских услуг. </a:t>
            </a:r>
            <a:endParaRPr lang="ru-RU" sz="1100" dirty="0">
              <a:effectLst/>
              <a:ea typeface="Times New Roman" panose="02020603050405020304" pitchFamily="18" charset="0"/>
              <a:cs typeface="Calibri" panose="020F0502020204030204" pitchFamily="34" charset="0"/>
            </a:endParaRPr>
          </a:p>
          <a:p>
            <a:pPr marL="450850" marR="39370">
              <a:lnSpc>
                <a:spcPct val="115000"/>
              </a:lnSpc>
              <a:spcAft>
                <a:spcPts val="0"/>
              </a:spcAft>
            </a:pPr>
            <a:r>
              <a:rPr lang="ru-RU" sz="1400" dirty="0">
                <a:effectLst/>
                <a:latin typeface="Arial" panose="020B0604020202020204" pitchFamily="34" charset="0"/>
                <a:ea typeface="Times New Roman" panose="02020603050405020304" pitchFamily="18" charset="0"/>
                <a:cs typeface="Calibri" panose="020F0502020204030204" pitchFamily="34" charset="0"/>
              </a:rPr>
              <a:t>Брокерская деятельность включает следующие основные услуги:  </a:t>
            </a:r>
            <a:endParaRPr lang="ru-RU" sz="1100" dirty="0">
              <a:effectLst/>
              <a:ea typeface="Times New Roman" panose="02020603050405020304" pitchFamily="18" charset="0"/>
              <a:cs typeface="Calibri" panose="020F0502020204030204" pitchFamily="34" charset="0"/>
            </a:endParaRPr>
          </a:p>
          <a:p>
            <a:pPr marL="342900" marR="39370" lvl="0" indent="-342900" algn="just" fontAlgn="base">
              <a:lnSpc>
                <a:spcPct val="115000"/>
              </a:lnSpc>
              <a:spcAft>
                <a:spcPts val="0"/>
              </a:spcAft>
              <a:buClr>
                <a:srgbClr val="000000"/>
              </a:buClr>
              <a:buSzPts val="1400"/>
              <a:buFont typeface="Arial" panose="020B0604020202020204" pitchFamily="34" charset="0"/>
              <a:buChar char="•"/>
            </a:pPr>
            <a:r>
              <a:rPr lang="ru-RU" sz="1400" u="none" strike="noStrike" dirty="0">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консультирование по вопросам состояния и анализа рынка недвижимости;  </a:t>
            </a:r>
            <a:endParaRPr lang="ru-RU" sz="1100" u="none" strike="noStrike" dirty="0">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marR="39370" lvl="0" indent="-342900" algn="just" fontAlgn="base">
              <a:lnSpc>
                <a:spcPct val="115000"/>
              </a:lnSpc>
              <a:spcAft>
                <a:spcPts val="0"/>
              </a:spcAft>
              <a:buClr>
                <a:srgbClr val="000000"/>
              </a:buClr>
              <a:buSzPts val="1400"/>
              <a:buFont typeface="Arial" panose="020B0604020202020204" pitchFamily="34" charset="0"/>
              <a:buChar char="•"/>
            </a:pPr>
            <a:r>
              <a:rPr lang="ru-RU" sz="1400" u="none" strike="noStrike" dirty="0">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подбор и организация показов объектов недвижимости; </a:t>
            </a:r>
            <a:endParaRPr lang="ru-RU" sz="1100" u="none" strike="noStrike" dirty="0">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marR="39370" lvl="0" indent="-342900" algn="just" fontAlgn="base">
              <a:lnSpc>
                <a:spcPct val="115000"/>
              </a:lnSpc>
              <a:spcAft>
                <a:spcPts val="0"/>
              </a:spcAft>
              <a:buClr>
                <a:srgbClr val="000000"/>
              </a:buClr>
              <a:buSzPts val="1400"/>
              <a:buFont typeface="Arial" panose="020B0604020202020204" pitchFamily="34" charset="0"/>
              <a:buChar char="•"/>
            </a:pPr>
            <a:r>
              <a:rPr lang="ru-RU" sz="1400" u="none" strike="noStrike" dirty="0">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сбор и подготовка документов, необходимых для осуществления сделки; </a:t>
            </a:r>
            <a:endParaRPr lang="ru-RU" sz="1100" u="none" strike="noStrike" dirty="0">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marR="39370" lvl="0" indent="-342900" algn="just" fontAlgn="base">
              <a:lnSpc>
                <a:spcPct val="115000"/>
              </a:lnSpc>
              <a:spcAft>
                <a:spcPts val="0"/>
              </a:spcAft>
              <a:buClr>
                <a:srgbClr val="000000"/>
              </a:buClr>
              <a:buSzPts val="1400"/>
              <a:buFont typeface="Arial" panose="020B0604020202020204" pitchFamily="34" charset="0"/>
              <a:buChar char="•"/>
            </a:pPr>
            <a:r>
              <a:rPr lang="ru-RU" sz="1400" u="none" strike="noStrike" dirty="0">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оценка планируемой сделки на предмет вероятности ее </a:t>
            </a:r>
            <a:r>
              <a:rPr lang="ru-RU" sz="1400" u="none" strike="noStrike" dirty="0" err="1">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оспоримости</a:t>
            </a:r>
            <a:r>
              <a:rPr lang="ru-RU" sz="1400" u="none" strike="noStrike" dirty="0">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a:t>
            </a:r>
            <a:endParaRPr lang="ru-RU" sz="1100" u="none" strike="noStrike" dirty="0">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marR="39370" lvl="0" indent="-342900" algn="just" fontAlgn="base">
              <a:lnSpc>
                <a:spcPct val="115000"/>
              </a:lnSpc>
              <a:spcAft>
                <a:spcPts val="0"/>
              </a:spcAft>
              <a:buClr>
                <a:srgbClr val="000000"/>
              </a:buClr>
              <a:buSzPts val="1400"/>
              <a:buFont typeface="Arial" panose="020B0604020202020204" pitchFamily="34" charset="0"/>
              <a:buChar char="•"/>
            </a:pPr>
            <a:r>
              <a:rPr lang="ru-RU" sz="1400" u="none" strike="noStrike" dirty="0">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содействие в организации взаиморасчетов сторон сделки;  </a:t>
            </a:r>
            <a:endParaRPr lang="ru-RU" sz="1100" u="none" strike="noStrike" dirty="0">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marR="39370" lvl="0" indent="-342900" algn="just" fontAlgn="base">
              <a:lnSpc>
                <a:spcPct val="115000"/>
              </a:lnSpc>
              <a:spcAft>
                <a:spcPts val="0"/>
              </a:spcAft>
              <a:buClr>
                <a:srgbClr val="000000"/>
              </a:buClr>
              <a:buSzPts val="1400"/>
              <a:buFont typeface="Arial" panose="020B0604020202020204" pitchFamily="34" charset="0"/>
              <a:buChar char="•"/>
            </a:pPr>
            <a:r>
              <a:rPr lang="ru-RU" sz="1400" u="none" strike="noStrike" dirty="0">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документальное оформление передачи объекта недвижимости. </a:t>
            </a:r>
            <a:endParaRPr lang="ru-RU" sz="1100" u="none" strike="noStrike" dirty="0">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8890" marR="354330">
              <a:lnSpc>
                <a:spcPct val="115000"/>
              </a:lnSpc>
              <a:spcAft>
                <a:spcPts val="0"/>
              </a:spcAft>
            </a:pPr>
            <a:r>
              <a:rPr lang="ru-RU" sz="1400" dirty="0">
                <a:effectLst/>
                <a:latin typeface="Arial" panose="020B0604020202020204" pitchFamily="34" charset="0"/>
                <a:ea typeface="Times New Roman" panose="02020603050405020304" pitchFamily="18" charset="0"/>
                <a:cs typeface="Calibri" panose="020F0502020204030204" pitchFamily="34" charset="0"/>
              </a:rPr>
              <a:t>Для сделок, подлежащих государственной регистрации, в состав брокерских услуг входит регистрация сделки перехода прав на объект недвижимости </a:t>
            </a:r>
            <a:r>
              <a:rPr lang="ru-RU" sz="1400" dirty="0" err="1">
                <a:effectLst/>
                <a:latin typeface="Arial" panose="020B0604020202020204" pitchFamily="34" charset="0"/>
                <a:ea typeface="Times New Roman" panose="02020603050405020304" pitchFamily="18" charset="0"/>
                <a:cs typeface="Calibri" panose="020F0502020204030204" pitchFamily="34" charset="0"/>
              </a:rPr>
              <a:t>риелторской</a:t>
            </a:r>
            <a:r>
              <a:rPr lang="ru-RU" sz="1400" dirty="0">
                <a:effectLst/>
                <a:latin typeface="Arial" panose="020B0604020202020204" pitchFamily="34" charset="0"/>
                <a:ea typeface="Times New Roman" panose="02020603050405020304" pitchFamily="18" charset="0"/>
                <a:cs typeface="Calibri" panose="020F0502020204030204" pitchFamily="34" charset="0"/>
              </a:rPr>
              <a:t> организации, если иное не предусмотрено в договоре.  </a:t>
            </a:r>
            <a:endParaRPr lang="ru-RU" sz="1100" dirty="0">
              <a:effectLst/>
              <a:ea typeface="Times New Roman" panose="02020603050405020304" pitchFamily="18" charset="0"/>
              <a:cs typeface="Calibri" panose="020F0502020204030204" pitchFamily="34" charset="0"/>
            </a:endParaRPr>
          </a:p>
          <a:p>
            <a:pPr marL="8890" marR="353695" algn="just">
              <a:lnSpc>
                <a:spcPct val="115000"/>
              </a:lnSpc>
              <a:spcAft>
                <a:spcPts val="1000"/>
              </a:spcAft>
            </a:pPr>
            <a:r>
              <a:rPr lang="ru-RU" sz="1400" dirty="0">
                <a:effectLst/>
                <a:latin typeface="Arial" panose="020B0604020202020204" pitchFamily="34" charset="0"/>
                <a:ea typeface="Times New Roman" panose="02020603050405020304" pitchFamily="18" charset="0"/>
                <a:cs typeface="Calibri" panose="020F0502020204030204" pitchFamily="34" charset="0"/>
              </a:rPr>
              <a:t> </a:t>
            </a:r>
            <a:endParaRPr lang="ru-RU" sz="1100" dirty="0">
              <a:effectLst/>
              <a:ea typeface="Times New Roman" panose="02020603050405020304" pitchFamily="18" charset="0"/>
              <a:cs typeface="Calibri" panose="020F050202020403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1921684429"/>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27584" y="1443841"/>
            <a:ext cx="7128792" cy="3170099"/>
          </a:xfrm>
          <a:prstGeom prst="rect">
            <a:avLst/>
          </a:prstGeom>
        </p:spPr>
        <p:txBody>
          <a:bodyPr wrap="square">
            <a:spAutoFit/>
          </a:bodyPr>
          <a:lstStyle/>
          <a:p>
            <a:pPr algn="just"/>
            <a:r>
              <a:rPr lang="ru-RU"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Риелторские</a:t>
            </a:r>
            <a:r>
              <a:rPr lang="ru-RU"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организации  пытаются расширить свою деятельность за счет управления недвижимостью. Однако, чтобы выйти на очень консервативный рынок управления, необходимы солидные рекомендации, которые можно получить, например, через сотрудничество со специализированными компаниями, работающими в этой сфере. На первых порах риелторы выполняют чисто агентские функции (сдача помещения в аренду), и только накопив достаточный опыт, можно перейти к выполнению управленческих функций.</a:t>
            </a:r>
            <a:endParaRPr lang="ru-RU" sz="2000" dirty="0">
              <a:latin typeface="Arial" panose="020B0604020202020204" pitchFamily="34"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3278640766"/>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43608" y="1052736"/>
            <a:ext cx="7272808" cy="2585323"/>
          </a:xfrm>
          <a:prstGeom prst="rect">
            <a:avLst/>
          </a:prstGeom>
        </p:spPr>
        <p:txBody>
          <a:bodyPr wrap="square">
            <a:spAutoFit/>
          </a:bodyPr>
          <a:lstStyle/>
          <a:p>
            <a:pPr marL="8890" marR="351790" indent="444500" algn="just"/>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Выступая в качестве </a:t>
            </a:r>
            <a:r>
              <a:rPr lang="ru-RU" i="1" dirty="0">
                <a:solidFill>
                  <a:srgbClr val="000000"/>
                </a:solidFill>
                <a:latin typeface="Arial" panose="020B0604020202020204" pitchFamily="34" charset="0"/>
                <a:ea typeface="Times New Roman" panose="02020603050405020304" pitchFamily="18" charset="0"/>
                <a:cs typeface="Arial" panose="020B0604020202020204" pitchFamily="34" charset="0"/>
              </a:rPr>
              <a:t>специалиста по информационным технологиям,</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риелторская</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организация предоставляет услуги по информационному обеспечению участников сделки, консультационные и услуги по оформлению документов, а также по надлежащему и безопасному проведению расчетов по сделкам. В настоящее время данная функция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риелторских</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организаций проявляется при создании в регионах России механизмов обмена информацией между фирмами – так называемых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мультилистинговых</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систем (МЛС).  </a:t>
            </a:r>
            <a:endParaRPr lang="ru-RU"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42309895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15616" y="764704"/>
            <a:ext cx="6552728" cy="5184576"/>
          </a:xfrm>
          <a:prstGeom prst="rect">
            <a:avLst/>
          </a:prstGeom>
          <a:ln>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6985" marR="39370" indent="-6985" algn="just">
              <a:lnSpc>
                <a:spcPct val="115000"/>
              </a:lnSpc>
              <a:spcAft>
                <a:spcPts val="0"/>
              </a:spcAft>
            </a:pPr>
            <a:endParaRPr lang="ru-RU" sz="1600" dirty="0">
              <a:effectLst/>
              <a:latin typeface="Arial" panose="020B0604020202020204" pitchFamily="34" charset="0"/>
              <a:ea typeface="Times New Roman" panose="02020603050405020304" pitchFamily="18" charset="0"/>
              <a:cs typeface="Arial" panose="020B0604020202020204" pitchFamily="34" charset="0"/>
            </a:endParaRPr>
          </a:p>
          <a:p>
            <a:pPr marL="6985" marR="39370" indent="-6985" algn="just">
              <a:lnSpc>
                <a:spcPct val="115000"/>
              </a:lnSpc>
              <a:spcAft>
                <a:spcPts val="0"/>
              </a:spcAft>
            </a:pPr>
            <a:endParaRPr lang="ru-RU" sz="1600" dirty="0">
              <a:latin typeface="Arial" panose="020B0604020202020204" pitchFamily="34" charset="0"/>
              <a:ea typeface="Times New Roman" panose="02020603050405020304" pitchFamily="18" charset="0"/>
              <a:cs typeface="Arial" panose="020B0604020202020204" pitchFamily="34" charset="0"/>
            </a:endParaRPr>
          </a:p>
          <a:p>
            <a:pPr marL="6985" marR="39370" indent="-6985" algn="just">
              <a:lnSpc>
                <a:spcPct val="115000"/>
              </a:lnSpc>
              <a:spcAft>
                <a:spcPts val="0"/>
              </a:spcAft>
            </a:pPr>
            <a:r>
              <a:rPr lang="ru-RU" sz="1400" dirty="0">
                <a:effectLst/>
                <a:latin typeface="Arial" panose="020B0604020202020204" pitchFamily="34" charset="0"/>
                <a:ea typeface="Times New Roman" panose="02020603050405020304" pitchFamily="18" charset="0"/>
                <a:cs typeface="Arial" panose="020B0604020202020204" pitchFamily="34" charset="0"/>
              </a:rPr>
              <a:t>Искусственные объекты могут быть полностью построены и готовы к эксплуатации, могут требовать реконструкции или капитального ремонта, а также относиться к незаконченным объектам строительства («</a:t>
            </a:r>
            <a:r>
              <a:rPr lang="ru-RU" sz="1400" dirty="0" err="1">
                <a:effectLst/>
                <a:latin typeface="Arial" panose="020B0604020202020204" pitchFamily="34" charset="0"/>
                <a:ea typeface="Times New Roman" panose="02020603050405020304" pitchFamily="18" charset="0"/>
                <a:cs typeface="Arial" panose="020B0604020202020204" pitchFamily="34" charset="0"/>
              </a:rPr>
              <a:t>незавершенка</a:t>
            </a:r>
            <a:r>
              <a:rPr lang="ru-RU" sz="1400" dirty="0">
                <a:effectLst/>
                <a:latin typeface="Arial" panose="020B0604020202020204" pitchFamily="34" charset="0"/>
                <a:ea typeface="Times New Roman" panose="02020603050405020304" pitchFamily="18" charset="0"/>
                <a:cs typeface="Arial" panose="020B0604020202020204" pitchFamily="34" charset="0"/>
              </a:rPr>
              <a:t>»). </a:t>
            </a:r>
          </a:p>
          <a:p>
            <a:pPr marL="6985" marR="39370" indent="-6985" algn="just">
              <a:lnSpc>
                <a:spcPct val="115000"/>
              </a:lnSpc>
              <a:spcAft>
                <a:spcPts val="0"/>
              </a:spcAft>
            </a:pPr>
            <a:r>
              <a:rPr lang="ru-RU" sz="1400" dirty="0">
                <a:effectLst/>
                <a:latin typeface="Arial" panose="020B0604020202020204" pitchFamily="34" charset="0"/>
                <a:ea typeface="Times New Roman" panose="02020603050405020304" pitchFamily="18" charset="0"/>
                <a:cs typeface="Arial" panose="020B0604020202020204" pitchFamily="34" charset="0"/>
              </a:rPr>
              <a:t>К «</a:t>
            </a:r>
            <a:r>
              <a:rPr lang="ru-RU" sz="1400" dirty="0" err="1">
                <a:effectLst/>
                <a:latin typeface="Arial" panose="020B0604020202020204" pitchFamily="34" charset="0"/>
                <a:ea typeface="Times New Roman" panose="02020603050405020304" pitchFamily="18" charset="0"/>
                <a:cs typeface="Arial" panose="020B0604020202020204" pitchFamily="34" charset="0"/>
              </a:rPr>
              <a:t>незавершенке</a:t>
            </a:r>
            <a:r>
              <a:rPr lang="ru-RU" sz="1400" dirty="0">
                <a:effectLst/>
                <a:latin typeface="Arial" panose="020B0604020202020204" pitchFamily="34" charset="0"/>
                <a:ea typeface="Times New Roman" panose="02020603050405020304" pitchFamily="18" charset="0"/>
                <a:cs typeface="Arial" panose="020B0604020202020204" pitchFamily="34" charset="0"/>
              </a:rPr>
              <a:t>» относятся объекты, по которым в установленном порядке не оформлены документы о приемке в эксплуатацию. Объекты незавершенного строительства можно разделить на две группы: объекты, на которых ведутся работы, и объекты, на которых работы прекращены. В соответствии с действующим порядком различают: консервацию и полное прекращение строительства. Решение о прекращении строительства принимает застройщик. В решении указываются причины консервации или полного прекращения строительства.</a:t>
            </a:r>
          </a:p>
          <a:p>
            <a:pPr marL="6985" marR="39370" indent="-6985" algn="just">
              <a:lnSpc>
                <a:spcPct val="115000"/>
              </a:lnSpc>
              <a:spcAft>
                <a:spcPts val="0"/>
              </a:spcAft>
            </a:pPr>
            <a:endParaRPr lang="ru-RU" sz="1400" dirty="0">
              <a:latin typeface="Arial" panose="020B0604020202020204" pitchFamily="34" charset="0"/>
              <a:ea typeface="Times New Roman" panose="02020603050405020304" pitchFamily="18" charset="0"/>
              <a:cs typeface="Arial" panose="020B0604020202020204" pitchFamily="34" charset="0"/>
            </a:endParaRPr>
          </a:p>
          <a:p>
            <a:pPr algn="just"/>
            <a:r>
              <a:rPr lang="ru-RU" sz="1400" i="1" dirty="0">
                <a:latin typeface="Arial" panose="020B0604020202020204" pitchFamily="34" charset="0"/>
                <a:cs typeface="Arial" panose="020B0604020202020204" pitchFamily="34" charset="0"/>
              </a:rPr>
              <a:t>Объекты незавершенного строительства становятся объектами недвижимости</a:t>
            </a:r>
            <a:r>
              <a:rPr lang="ru-RU" sz="1400" dirty="0">
                <a:latin typeface="Arial" panose="020B0604020202020204" pitchFamily="34" charset="0"/>
                <a:cs typeface="Arial" panose="020B0604020202020204" pitchFamily="34" charset="0"/>
              </a:rPr>
              <a:t> только при фактической остановке стройки, независимо от того, расторгнут договор строительного подряда или нет. Право собственности на него подлежит регистрации. </a:t>
            </a:r>
          </a:p>
          <a:p>
            <a:pPr algn="just"/>
            <a:r>
              <a:rPr lang="ru-RU" sz="1400" dirty="0">
                <a:latin typeface="Arial" panose="020B0604020202020204" pitchFamily="34" charset="0"/>
                <a:cs typeface="Arial" panose="020B0604020202020204" pitchFamily="34" charset="0"/>
              </a:rPr>
              <a:t> </a:t>
            </a:r>
          </a:p>
          <a:p>
            <a:pPr algn="just"/>
            <a:r>
              <a:rPr lang="ru-RU" sz="1200" dirty="0">
                <a:latin typeface="Arial" panose="020B0604020202020204" pitchFamily="34" charset="0"/>
                <a:cs typeface="Arial" panose="020B0604020202020204" pitchFamily="34" charset="0"/>
              </a:rPr>
              <a:t>Статья 25 Закон РФ «О государственной регистрации прав на недвижимое имущество и сделок с ним» </a:t>
            </a:r>
          </a:p>
          <a:p>
            <a:pPr marL="6985" marR="39370" indent="-6985" algn="just">
              <a:lnSpc>
                <a:spcPct val="115000"/>
              </a:lnSpc>
              <a:spcAft>
                <a:spcPts val="0"/>
              </a:spcAft>
            </a:pPr>
            <a:r>
              <a:rPr lang="ru-RU" sz="1400" dirty="0">
                <a:effectLst/>
                <a:latin typeface="Arial" panose="020B0604020202020204" pitchFamily="34" charset="0"/>
                <a:ea typeface="Times New Roman" panose="02020603050405020304" pitchFamily="18" charset="0"/>
                <a:cs typeface="Arial" panose="020B0604020202020204" pitchFamily="34" charset="0"/>
              </a:rPr>
              <a:t> </a:t>
            </a:r>
          </a:p>
          <a:p>
            <a:pPr marL="180340" marR="39370" algn="just">
              <a:lnSpc>
                <a:spcPct val="115000"/>
              </a:lnSpc>
              <a:spcAft>
                <a:spcPts val="0"/>
              </a:spcAft>
            </a:pPr>
            <a:r>
              <a:rPr lang="ru-RU" sz="1400" dirty="0">
                <a:effectLst/>
                <a:latin typeface="Arial" panose="020B0604020202020204" pitchFamily="34" charset="0"/>
                <a:ea typeface="Times New Roman" panose="02020603050405020304" pitchFamily="18" charset="0"/>
                <a:cs typeface="Calibri" panose="020F0502020204030204" pitchFamily="34" charset="0"/>
              </a:rPr>
              <a:t> </a:t>
            </a:r>
            <a:endParaRPr lang="ru-RU" sz="1100" dirty="0">
              <a:effectLst/>
              <a:ea typeface="Times New Roman" panose="02020603050405020304" pitchFamily="18" charset="0"/>
              <a:cs typeface="Calibri" panose="020F0502020204030204" pitchFamily="34" charset="0"/>
            </a:endParaRPr>
          </a:p>
          <a:p>
            <a:pPr marL="6985" marR="353695" indent="442595" algn="just">
              <a:lnSpc>
                <a:spcPct val="115000"/>
              </a:lnSpc>
              <a:spcAft>
                <a:spcPts val="0"/>
              </a:spcAft>
            </a:pPr>
            <a:r>
              <a:rPr lang="ru-RU" sz="1400" dirty="0">
                <a:effectLst/>
                <a:latin typeface="Arial" panose="020B0604020202020204" pitchFamily="34" charset="0"/>
                <a:ea typeface="Times New Roman" panose="02020603050405020304" pitchFamily="18" charset="0"/>
                <a:cs typeface="Calibri" panose="020F0502020204030204" pitchFamily="34" charset="0"/>
              </a:rPr>
              <a:t> </a:t>
            </a:r>
            <a:endParaRPr lang="ru-RU" sz="1100" dirty="0">
              <a:effectLst/>
              <a:ea typeface="Times New Roman" panose="02020603050405020304" pitchFamily="18" charset="0"/>
              <a:cs typeface="Calibri" panose="020F050202020403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1808947085"/>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75656" y="1346251"/>
            <a:ext cx="6192688" cy="2308324"/>
          </a:xfrm>
          <a:prstGeom prst="rect">
            <a:avLst/>
          </a:prstGeom>
        </p:spPr>
        <p:txBody>
          <a:bodyPr wrap="square">
            <a:spAutoFit/>
          </a:bodyPr>
          <a:lstStyle/>
          <a:p>
            <a:pPr marL="8890" marR="39370" indent="444500" algn="just"/>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Риелторская</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деятельность чаще всего проявляется при операциях с жилыми и коммерческими объектами недвижимости, земельными участками, а также связанных с инвестиционной деятельностью. </a:t>
            </a:r>
          </a:p>
          <a:p>
            <a:pPr marL="8890" marR="39370" indent="444500" algn="just"/>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В связи с окончанием бесплатной приватизации, возобновились услуги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риелторских</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фирм по приватизации жилья. </a:t>
            </a:r>
            <a:endParaRPr lang="ru-RU"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1363402580"/>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75656" y="836712"/>
            <a:ext cx="7056784" cy="2308324"/>
          </a:xfrm>
          <a:prstGeom prst="rect">
            <a:avLst/>
          </a:prstGeom>
        </p:spPr>
        <p:txBody>
          <a:bodyPr wrap="square">
            <a:spAutoFit/>
          </a:bodyPr>
          <a:lstStyle/>
          <a:p>
            <a:pPr marL="8890" marR="350520" indent="444500" algn="just"/>
            <a:r>
              <a:rPr lang="ru-RU"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Расселение коммунальных квартир являлось наиболее значимым в социальном плане направлением </a:t>
            </a:r>
            <a:r>
              <a:rPr lang="ru-RU" sz="1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риелторской</a:t>
            </a:r>
            <a:r>
              <a:rPr lang="ru-RU"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деятельности. Бум операций по расселению пришелся на 1992-1994 гг. В этот период экономическая эффективность расселений составляла от 50 до 200%. В настоящее время количество коммунальных квартир, представляющих интерес для инвесторов из-за расположения в престижном месте, красивого вида из окон и наличия раритетных элементов интерьера (лепнины, расписных плафонов, каминов и пр.), существенно сократилось. </a:t>
            </a:r>
            <a:endParaRPr lang="ru-RU"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3001467192"/>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15616" y="1052736"/>
            <a:ext cx="7272808" cy="2308324"/>
          </a:xfrm>
          <a:prstGeom prst="rect">
            <a:avLst/>
          </a:prstGeom>
        </p:spPr>
        <p:txBody>
          <a:bodyPr wrap="square">
            <a:spAutoFit/>
          </a:bodyPr>
          <a:lstStyle/>
          <a:p>
            <a:pPr marL="8890" marR="353695" indent="444500" algn="just"/>
            <a:r>
              <a:rPr lang="ru-RU"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Все реже встречаются универсальные специалисты, которые занимаются и городскими квартирами, и загородными домами, и подбором жилья в аренду. </a:t>
            </a:r>
          </a:p>
          <a:p>
            <a:pPr marL="8890" marR="353695" indent="444500" algn="just"/>
            <a:r>
              <a:rPr lang="ru-RU"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Наиболее популярны новые направления в деятельности </a:t>
            </a:r>
            <a:r>
              <a:rPr lang="ru-RU" sz="1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риелторских</a:t>
            </a:r>
            <a:r>
              <a:rPr lang="ru-RU"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организаций ипотека, эксплуатация недвижимости и аренда жилья. Некоторые </a:t>
            </a:r>
            <a:r>
              <a:rPr lang="ru-RU" sz="1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риелторские</a:t>
            </a:r>
            <a:r>
              <a:rPr lang="ru-RU"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организации не только создают отдельный офис, но и ипотечные центры с одноименным названием, департаменты по аренде жилья и управлению недвижимостью. </a:t>
            </a:r>
            <a:endParaRPr lang="ru-RU"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917271103"/>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188640"/>
            <a:ext cx="8424936" cy="5909310"/>
          </a:xfrm>
          <a:prstGeom prst="rect">
            <a:avLst/>
          </a:prstGeom>
        </p:spPr>
        <p:txBody>
          <a:bodyPr wrap="square">
            <a:spAutoFit/>
          </a:bodyPr>
          <a:lstStyle/>
          <a:p>
            <a:pPr marR="39370" indent="444500" fontAlgn="base">
              <a:tabLst>
                <a:tab pos="0" algn="l"/>
                <a:tab pos="4572000" algn="l"/>
              </a:tabLst>
            </a:pPr>
            <a:r>
              <a:rPr lang="ru-RU" dirty="0">
                <a:latin typeface="Arial" panose="020B0604020202020204" pitchFamily="34" charset="0"/>
                <a:cs typeface="Arial" panose="020B0604020202020204" pitchFamily="34" charset="0"/>
              </a:rPr>
              <a:t>Развитию цивилизованного рынка способствуют в равной степени как совершенствование законодательной базы, так и формирование практики 	взаимодействия профессиональных участников 	рынка недвижимости. </a:t>
            </a:r>
          </a:p>
          <a:p>
            <a:pPr fontAlgn="base"/>
            <a:endParaRPr lang="ru-RU" dirty="0">
              <a:latin typeface="Arial" panose="020B0604020202020204" pitchFamily="34" charset="0"/>
              <a:cs typeface="Arial" panose="020B0604020202020204" pitchFamily="34" charset="0"/>
            </a:endParaRPr>
          </a:p>
          <a:p>
            <a:pPr algn="just" fontAlgn="base"/>
            <a:r>
              <a:rPr lang="ru-RU" dirty="0">
                <a:latin typeface="Arial" panose="020B0604020202020204" pitchFamily="34" charset="0"/>
                <a:cs typeface="Arial" panose="020B0604020202020204" pitchFamily="34" charset="0"/>
              </a:rPr>
              <a:t>Как профессиональные участники рынка недвижимости, риелторы </a:t>
            </a:r>
          </a:p>
          <a:p>
            <a:pPr algn="just" fontAlgn="base"/>
            <a:r>
              <a:rPr lang="ru-RU" dirty="0">
                <a:latin typeface="Arial" panose="020B0604020202020204" pitchFamily="34" charset="0"/>
                <a:cs typeface="Arial" panose="020B0604020202020204" pitchFamily="34" charset="0"/>
              </a:rPr>
              <a:t>обязаны:  </a:t>
            </a:r>
          </a:p>
          <a:p>
            <a:pPr marL="285750" lvl="0" indent="-285750" algn="just" fontAlgn="base">
              <a:buFont typeface="Arial" panose="020B0604020202020204" pitchFamily="34" charset="0"/>
              <a:buChar char="•"/>
            </a:pPr>
            <a:r>
              <a:rPr lang="ru-RU" dirty="0">
                <a:latin typeface="Arial" panose="020B0604020202020204" pitchFamily="34" charset="0"/>
                <a:cs typeface="Arial" panose="020B0604020202020204" pitchFamily="34" charset="0"/>
              </a:rPr>
              <a:t>осуществлять свою деятельность на основе договоров с клиентами;  </a:t>
            </a:r>
          </a:p>
          <a:p>
            <a:pPr marL="285750" lvl="0" indent="-285750" algn="just" fontAlgn="base">
              <a:buFont typeface="Arial" panose="020B0604020202020204" pitchFamily="34" charset="0"/>
              <a:buChar char="•"/>
            </a:pPr>
            <a:r>
              <a:rPr lang="ru-RU" dirty="0">
                <a:latin typeface="Arial" panose="020B0604020202020204" pitchFamily="34" charset="0"/>
                <a:cs typeface="Arial" panose="020B0604020202020204" pitchFamily="34" charset="0"/>
              </a:rPr>
              <a:t>предоставлять по требованию клиента полную и достоверную информацию о состоянии рынка недвижимости и уровне цен на момент заключения договора; </a:t>
            </a:r>
          </a:p>
          <a:p>
            <a:pPr marL="285750" lvl="0" indent="-285750" algn="just" fontAlgn="base">
              <a:buFont typeface="Arial" panose="020B0604020202020204" pitchFamily="34" charset="0"/>
              <a:buChar char="•"/>
            </a:pPr>
            <a:r>
              <a:rPr lang="ru-RU" dirty="0">
                <a:latin typeface="Arial" panose="020B0604020202020204" pitchFamily="34" charset="0"/>
                <a:cs typeface="Arial" panose="020B0604020202020204" pitchFamily="34" charset="0"/>
              </a:rPr>
              <a:t>осуществлять консультационную поддержку клиента по всем вопросам, связанным с заключением и исполнением договора, а также с оформлением сделки; </a:t>
            </a:r>
          </a:p>
          <a:p>
            <a:pPr marL="285750" lvl="0" indent="-285750" algn="just" fontAlgn="base">
              <a:buFont typeface="Arial" panose="020B0604020202020204" pitchFamily="34" charset="0"/>
              <a:buChar char="•"/>
            </a:pPr>
            <a:r>
              <a:rPr lang="ru-RU" dirty="0">
                <a:latin typeface="Arial" panose="020B0604020202020204" pitchFamily="34" charset="0"/>
                <a:cs typeface="Arial" panose="020B0604020202020204" pitchFamily="34" charset="0"/>
              </a:rPr>
              <a:t>осуществлять подготовку и производить сбор документации, необходимой для осуществления сделки, на условиях, определяемых в договоре с клиентом; </a:t>
            </a:r>
          </a:p>
          <a:p>
            <a:pPr marL="285750" lvl="0" indent="-285750" algn="just" defTabSz="268288" fontAlgn="base">
              <a:buFont typeface="Arial" panose="020B0604020202020204" pitchFamily="34" charset="0"/>
              <a:buChar char="•"/>
            </a:pPr>
            <a:r>
              <a:rPr lang="ru-RU" dirty="0">
                <a:latin typeface="Arial" panose="020B0604020202020204" pitchFamily="34" charset="0"/>
                <a:cs typeface="Arial" panose="020B0604020202020204" pitchFamily="34" charset="0"/>
              </a:rPr>
              <a:t>предоставлять 	по 	требованию 	клиента 	лицензию 	на осуществление </a:t>
            </a:r>
            <a:r>
              <a:rPr lang="ru-RU" dirty="0" err="1">
                <a:latin typeface="Arial" panose="020B0604020202020204" pitchFamily="34" charset="0"/>
                <a:cs typeface="Arial" panose="020B0604020202020204" pitchFamily="34" charset="0"/>
              </a:rPr>
              <a:t>риелторской</a:t>
            </a:r>
            <a:r>
              <a:rPr lang="ru-RU" dirty="0">
                <a:latin typeface="Arial" panose="020B0604020202020204" pitchFamily="34" charset="0"/>
                <a:cs typeface="Arial" panose="020B0604020202020204" pitchFamily="34" charset="0"/>
              </a:rPr>
              <a:t> деятельности, учредительные документы; </a:t>
            </a:r>
          </a:p>
          <a:p>
            <a:pPr marL="285750" lvl="0" indent="-285750" algn="just" fontAlgn="base">
              <a:buFont typeface="Arial" panose="020B0604020202020204" pitchFamily="34" charset="0"/>
              <a:buChar char="•"/>
            </a:pPr>
            <a:r>
              <a:rPr lang="ru-RU" dirty="0">
                <a:latin typeface="Arial" panose="020B0604020202020204" pitchFamily="34" charset="0"/>
                <a:cs typeface="Arial" panose="020B0604020202020204" pitchFamily="34" charset="0"/>
              </a:rPr>
              <a:t>информировать клиента обо всех обстоятельствах, ставших известными после подписания договора и имеющих значение для его исполнения. </a:t>
            </a:r>
          </a:p>
          <a:p>
            <a:pPr marL="294640" marR="356235" indent="-285750" algn="just">
              <a:buFont typeface="Arial" panose="020B0604020202020204" pitchFamily="34" charset="0"/>
              <a:buChar char="•"/>
            </a:pPr>
            <a:endParaRPr lang="ru-RU" dirty="0">
              <a:latin typeface="Arial" panose="020B0604020202020204" pitchFamily="34"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1743921445"/>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331640" y="627913"/>
            <a:ext cx="6840760" cy="3906839"/>
          </a:xfrm>
          <a:prstGeom prst="rect">
            <a:avLst/>
          </a:prstGeom>
        </p:spPr>
        <p:txBody>
          <a:bodyPr wrap="square">
            <a:spAutoFit/>
          </a:bodyPr>
          <a:lstStyle/>
          <a:p>
            <a:pPr marL="8890" marR="353060" indent="444500" algn="just">
              <a:lnSpc>
                <a:spcPct val="153000"/>
              </a:lnSpc>
              <a:spcAft>
                <a:spcPts val="25"/>
              </a:spcAft>
            </a:pP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Риелторы могут принимать участие в освобождении недвижимости от обременений, снятию</a:t>
            </a:r>
            <a:r>
              <a:rPr lang="ru-RU"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жильцов с регистрационного учета, освобождению от долгов по коммунальным платежам (</a:t>
            </a:r>
            <a:r>
              <a:rPr lang="ru-RU" i="1" dirty="0">
                <a:solidFill>
                  <a:srgbClr val="000000"/>
                </a:solidFill>
                <a:latin typeface="Arial" panose="020B0604020202020204" pitchFamily="34" charset="0"/>
                <a:ea typeface="Times New Roman" panose="02020603050405020304" pitchFamily="18" charset="0"/>
                <a:cs typeface="Arial" panose="020B0604020202020204" pitchFamily="34" charset="0"/>
              </a:rPr>
              <a:t>юридическое освобождение</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по освобождению объекта от проживающих и их имущества путем заключения договоров с собственниками и возложения на них ответственности в виде удержания части стоимости объекта до его освобождения (</a:t>
            </a:r>
            <a:r>
              <a:rPr lang="ru-RU" i="1" dirty="0">
                <a:solidFill>
                  <a:srgbClr val="000000"/>
                </a:solidFill>
                <a:latin typeface="Arial" panose="020B0604020202020204" pitchFamily="34" charset="0"/>
                <a:ea typeface="Times New Roman" panose="02020603050405020304" pitchFamily="18" charset="0"/>
                <a:cs typeface="Arial" panose="020B0604020202020204" pitchFamily="34" charset="0"/>
              </a:rPr>
              <a:t>фактическое освобождение</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ru-RU"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3340791059"/>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267744" y="2420888"/>
            <a:ext cx="4572000" cy="690702"/>
          </a:xfrm>
          <a:prstGeom prst="rect">
            <a:avLst/>
          </a:prstGeom>
        </p:spPr>
        <p:txBody>
          <a:bodyPr>
            <a:spAutoFit/>
          </a:bodyPr>
          <a:lstStyle/>
          <a:p>
            <a:pPr marL="105410" marR="453390" indent="-6350" algn="ctr">
              <a:lnSpc>
                <a:spcPct val="108000"/>
              </a:lnSpc>
              <a:spcAft>
                <a:spcPts val="675"/>
              </a:spcAft>
            </a:pPr>
            <a:r>
              <a:rPr lang="ru-RU" b="1" dirty="0">
                <a:solidFill>
                  <a:srgbClr val="000000"/>
                </a:solidFill>
                <a:latin typeface="Times New Roman" panose="02020603050405020304" pitchFamily="18" charset="0"/>
                <a:ea typeface="Times New Roman" panose="02020603050405020304" pitchFamily="18" charset="0"/>
              </a:rPr>
              <a:t>ОЦЕНКА И СТРАХОВАНИЕ НА РЫНКЕ НЕДВИЖИМОСТИ </a:t>
            </a:r>
            <a:endParaRPr lang="ru-RU" dirty="0">
              <a:solidFill>
                <a:srgbClr val="000000"/>
              </a:solidFill>
              <a:effectLst/>
              <a:latin typeface="Times New Roman" panose="02020603050405020304" pitchFamily="18" charset="0"/>
              <a:ea typeface="Times New Roman" panose="02020603050405020304" pitchFamily="18"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3500712522"/>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99592" y="620688"/>
            <a:ext cx="6984776" cy="6001643"/>
          </a:xfrm>
          <a:prstGeom prst="rect">
            <a:avLst/>
          </a:prstGeom>
        </p:spPr>
        <p:txBody>
          <a:bodyPr wrap="square">
            <a:spAutoFit/>
          </a:bodyPr>
          <a:lstStyle/>
          <a:p>
            <a:pPr marL="8890" marR="353060" indent="444500" algn="just"/>
            <a:r>
              <a:rPr lang="ru-RU"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Активно развивающимися видами предпринимательской деятельности на рынке недвижимости являются </a:t>
            </a:r>
            <a:r>
              <a:rPr lang="ru-RU" sz="1600" b="1" dirty="0">
                <a:solidFill>
                  <a:srgbClr val="000000"/>
                </a:solidFill>
                <a:latin typeface="Arial" panose="020B0604020202020204" pitchFamily="34" charset="0"/>
                <a:ea typeface="Times New Roman" panose="02020603050405020304" pitchFamily="18" charset="0"/>
                <a:cs typeface="Arial" panose="020B0604020202020204" pitchFamily="34" charset="0"/>
              </a:rPr>
              <a:t>оценка и страхование объектов недвижимости. </a:t>
            </a:r>
          </a:p>
          <a:p>
            <a:pPr marL="8890" marR="39370" indent="444500" algn="just"/>
            <a:r>
              <a:rPr lang="ru-RU"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Термин «рыночная оценка», или «рыночная стоимость» встречается в различных областях экономики и юриспруденции. </a:t>
            </a:r>
          </a:p>
          <a:p>
            <a:pPr marL="8890" marR="354330" indent="444500" algn="just"/>
            <a:r>
              <a:rPr lang="ru-RU"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Государство заинтересованно в рыночной оценке прежде всего с точки зрения налогообложения. Коммерческим организациям рыночная оценка необходима для определения наиболее эффективного использования объектов недвижимости, эмиссии акции, получения кредитов, страхования, покупки или продажи имущества по реальным рыночным ценам и т. д. </a:t>
            </a:r>
          </a:p>
          <a:p>
            <a:pPr algn="just"/>
            <a:endParaRPr lang="ru-RU" sz="1600" dirty="0">
              <a:latin typeface="Arial" panose="020B0604020202020204" pitchFamily="34" charset="0"/>
              <a:cs typeface="Arial" panose="020B0604020202020204" pitchFamily="34" charset="0"/>
            </a:endParaRPr>
          </a:p>
          <a:p>
            <a:pPr algn="just"/>
            <a:r>
              <a:rPr lang="ru-RU" sz="1600" dirty="0">
                <a:latin typeface="Arial" panose="020B0604020202020204" pitchFamily="34" charset="0"/>
                <a:cs typeface="Arial" panose="020B0604020202020204" pitchFamily="34" charset="0"/>
              </a:rPr>
              <a:t>Оформление любых сделок с объектами недвижимости по рыночной цене имеет преимущества, так как реальная сумма сделки защищает стороны от возможных судебных исков. Особенно это важно в делах о наследстве. Вопросы наследования сложны и неоднозначны с юридической точки зрения, поэтому могут быть опротестованы в суде. </a:t>
            </a:r>
          </a:p>
          <a:p>
            <a:pPr algn="just"/>
            <a:r>
              <a:rPr lang="ru-RU" sz="1600" dirty="0">
                <a:latin typeface="Arial" panose="020B0604020202020204" pitchFamily="34" charset="0"/>
                <a:cs typeface="Arial" panose="020B0604020202020204" pitchFamily="34" charset="0"/>
              </a:rPr>
              <a:t>Суд  может признать такую сделку недействительной, если она осуществлена по цене заведомо ниже рыночной. В судебной практике все чаще требуется рыночная оценка объектов недвижимости при рассмотрении бракоразводных процессов, а в арбитражных спорах и сделках, производимых между хозяйствующими субъектами, данные экспертные заключения стали обязательной нормой. </a:t>
            </a:r>
          </a:p>
          <a:p>
            <a:pPr marL="8890" marR="354330" indent="444500" algn="just"/>
            <a:endParaRPr lang="ru-RU"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3500612246"/>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1818" y="260648"/>
            <a:ext cx="8229600" cy="432048"/>
          </a:xfrm>
        </p:spPr>
        <p:txBody>
          <a:bodyPr>
            <a:normAutofit fontScale="90000"/>
          </a:bodyPr>
          <a:lstStyle/>
          <a:p>
            <a:br>
              <a:rPr lang="ru-RU" sz="2000" b="1" dirty="0">
                <a:latin typeface="Arial" panose="020B0604020202020204" pitchFamily="34" charset="0"/>
                <a:cs typeface="Arial" panose="020B0604020202020204" pitchFamily="34" charset="0"/>
              </a:rPr>
            </a:br>
            <a:br>
              <a:rPr lang="ru-RU" sz="2000" b="1" dirty="0">
                <a:latin typeface="Arial" panose="020B0604020202020204" pitchFamily="34" charset="0"/>
                <a:cs typeface="Arial" panose="020B0604020202020204" pitchFamily="34" charset="0"/>
              </a:rPr>
            </a:br>
            <a:br>
              <a:rPr lang="ru-RU" sz="2000" b="1" dirty="0">
                <a:latin typeface="Arial" panose="020B0604020202020204" pitchFamily="34" charset="0"/>
                <a:cs typeface="Arial" panose="020B0604020202020204" pitchFamily="34" charset="0"/>
              </a:rPr>
            </a:br>
            <a:br>
              <a:rPr lang="ru-RU" sz="2000" b="1" dirty="0">
                <a:latin typeface="Arial" panose="020B0604020202020204" pitchFamily="34" charset="0"/>
                <a:cs typeface="Arial" panose="020B0604020202020204" pitchFamily="34" charset="0"/>
              </a:rPr>
            </a:br>
            <a:br>
              <a:rPr lang="ru-RU" sz="2000" b="1" dirty="0">
                <a:latin typeface="Arial" panose="020B0604020202020204" pitchFamily="34" charset="0"/>
                <a:cs typeface="Arial" panose="020B0604020202020204" pitchFamily="34" charset="0"/>
              </a:rPr>
            </a:br>
            <a:r>
              <a:rPr lang="ru-RU" sz="2000" b="1" dirty="0">
                <a:latin typeface="Arial" panose="020B0604020202020204" pitchFamily="34" charset="0"/>
                <a:cs typeface="Arial" panose="020B0604020202020204" pitchFamily="34" charset="0"/>
              </a:rPr>
              <a:t>Оценочная деятельность, субъекты и объекты </a:t>
            </a:r>
            <a:br>
              <a:rPr lang="ru-RU" sz="2000" dirty="0">
                <a:latin typeface="Arial" panose="020B0604020202020204" pitchFamily="34" charset="0"/>
                <a:cs typeface="Arial" panose="020B0604020202020204" pitchFamily="34" charset="0"/>
              </a:rPr>
            </a:br>
            <a:r>
              <a:rPr lang="ru-RU" b="1" dirty="0"/>
              <a:t> </a:t>
            </a:r>
            <a:br>
              <a:rPr lang="ru-RU" dirty="0"/>
            </a:br>
            <a:endParaRPr lang="ru-RU" dirty="0"/>
          </a:p>
        </p:txBody>
      </p:sp>
      <p:sp>
        <p:nvSpPr>
          <p:cNvPr id="3" name="Объект 2"/>
          <p:cNvSpPr>
            <a:spLocks noGrp="1"/>
          </p:cNvSpPr>
          <p:nvPr>
            <p:ph idx="1"/>
          </p:nvPr>
        </p:nvSpPr>
        <p:spPr>
          <a:xfrm>
            <a:off x="457200" y="908720"/>
            <a:ext cx="8229600" cy="5217443"/>
          </a:xfrm>
        </p:spPr>
        <p:txBody>
          <a:bodyPr>
            <a:normAutofit lnSpcReduction="10000"/>
          </a:bodyPr>
          <a:lstStyle/>
          <a:p>
            <a:r>
              <a:rPr lang="ru-RU" sz="1600" dirty="0">
                <a:latin typeface="Arial" panose="020B0604020202020204" pitchFamily="34" charset="0"/>
                <a:cs typeface="Arial" panose="020B0604020202020204" pitchFamily="34" charset="0"/>
              </a:rPr>
              <a:t>Институт профессиональной оценки </a:t>
            </a:r>
            <a:r>
              <a:rPr lang="ru-RU" sz="1600" i="1" dirty="0">
                <a:latin typeface="Arial" panose="020B0604020202020204" pitchFamily="34" charset="0"/>
                <a:cs typeface="Arial" panose="020B0604020202020204" pitchFamily="34" charset="0"/>
              </a:rPr>
              <a:t>объектов недвижимости</a:t>
            </a:r>
            <a:r>
              <a:rPr lang="ru-RU" sz="1600" dirty="0">
                <a:latin typeface="Arial" panose="020B0604020202020204" pitchFamily="34" charset="0"/>
                <a:cs typeface="Arial" panose="020B0604020202020204" pitchFamily="34" charset="0"/>
              </a:rPr>
              <a:t> в нашей стране начал формироваться в 1992-1993 гг. и продолжает развиваться в настоящее время.</a:t>
            </a:r>
          </a:p>
          <a:p>
            <a:r>
              <a:rPr lang="ru-RU" sz="1600" dirty="0">
                <a:latin typeface="Arial" panose="020B0604020202020204" pitchFamily="34" charset="0"/>
                <a:cs typeface="Arial" panose="020B0604020202020204" pitchFamily="34" charset="0"/>
              </a:rPr>
              <a:t>Основным документом нормативно-правовой базы оценочной деятельности  является Федеральный закон Российской Федерации «Об оценочной деятельности».</a:t>
            </a:r>
          </a:p>
          <a:p>
            <a:pPr algn="just"/>
            <a:r>
              <a:rPr lang="ru-RU" sz="1600" i="1" dirty="0">
                <a:latin typeface="Arial" panose="020B0604020202020204" pitchFamily="34" charset="0"/>
                <a:cs typeface="Arial" panose="020B0604020202020204" pitchFamily="34" charset="0"/>
              </a:rPr>
              <a:t>Под оценочной деятельностью </a:t>
            </a:r>
            <a:r>
              <a:rPr lang="ru-RU" sz="1600" dirty="0">
                <a:latin typeface="Arial" panose="020B0604020202020204" pitchFamily="34" charset="0"/>
                <a:cs typeface="Arial" panose="020B0604020202020204" pitchFamily="34" charset="0"/>
              </a:rPr>
              <a:t>понимается деятельность субъектов оценочной деятельности, направленная на установление рыночной или иной стоимости в отношении объектов оценки. </a:t>
            </a:r>
          </a:p>
          <a:p>
            <a:pPr algn="just"/>
            <a:r>
              <a:rPr lang="ru-RU" sz="1600" dirty="0">
                <a:latin typeface="Arial" panose="020B0604020202020204" pitchFamily="34" charset="0"/>
                <a:cs typeface="Arial" panose="020B0604020202020204" pitchFamily="34" charset="0"/>
              </a:rPr>
              <a:t>Субъектами оценочной деятельности являются только физические и юридические лица, признанные лицензированными оценщиками, и потребители их услуг.  </a:t>
            </a:r>
          </a:p>
          <a:p>
            <a:pPr algn="just"/>
            <a:r>
              <a:rPr lang="ru-RU" sz="1600" dirty="0">
                <a:latin typeface="Arial" panose="020B0604020202020204" pitchFamily="34" charset="0"/>
                <a:cs typeface="Arial" panose="020B0604020202020204" pitchFamily="34" charset="0"/>
              </a:rPr>
              <a:t>Объекты оценки, перечисленные в законе, принято классифицировать следующим образом: движимые и недвижимые объекты, объекты интеллектуальной собственности, предприятие (бизнес) как объект оценки. Объект оценки представлен на открытом рынке посредством публичной оферты, типичной для аналогичных объектов оценки. Каждая из перечисленных групп имеет как общие принципы, подходы и методы оценки, так и свои особенности, зависящие от экономических характеристик объектов оценки. </a:t>
            </a:r>
          </a:p>
          <a:p>
            <a:pPr algn="just"/>
            <a:r>
              <a:rPr lang="ru-RU" sz="1600" dirty="0">
                <a:latin typeface="Arial" panose="020B0604020202020204" pitchFamily="34" charset="0"/>
                <a:cs typeface="Arial" panose="020B0604020202020204" pitchFamily="34" charset="0"/>
              </a:rPr>
              <a:t>Классификатор услуг по оценки имущества. Основные положения. – Стандарт Российского общества оценщиков СТО РОО 20–06–96. </a:t>
            </a:r>
          </a:p>
          <a:p>
            <a:pPr marL="0" indent="0">
              <a:buNone/>
            </a:pPr>
            <a:r>
              <a:rPr lang="ru-RU" sz="1600" dirty="0">
                <a:latin typeface="Arial" panose="020B0604020202020204" pitchFamily="34" charset="0"/>
                <a:cs typeface="Arial" panose="020B0604020202020204" pitchFamily="34" charset="0"/>
              </a:rPr>
              <a:t>  </a:t>
            </a:r>
          </a:p>
          <a:p>
            <a:endParaRPr lang="ru-RU" dirty="0"/>
          </a:p>
        </p:txBody>
      </p:sp>
      <p:sp>
        <p:nvSpPr>
          <p:cNvPr id="4" name="Нижний колонтитул 3"/>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17666253"/>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576064"/>
          </a:xfrm>
        </p:spPr>
        <p:txBody>
          <a:bodyPr>
            <a:normAutofit fontScale="90000"/>
          </a:bodyPr>
          <a:lstStyle/>
          <a:p>
            <a:r>
              <a:rPr lang="ru-RU" sz="2000" i="1" dirty="0">
                <a:latin typeface="Arial" panose="020B0604020202020204" pitchFamily="34" charset="0"/>
                <a:cs typeface="Arial" panose="020B0604020202020204" pitchFamily="34" charset="0"/>
              </a:rPr>
              <a:t>Оценка объектов недвижимости</a:t>
            </a:r>
            <a:r>
              <a:rPr lang="ru-RU" i="1" dirty="0"/>
              <a:t>.</a:t>
            </a:r>
            <a:r>
              <a:rPr lang="ru-RU" dirty="0"/>
              <a:t> </a:t>
            </a:r>
          </a:p>
        </p:txBody>
      </p:sp>
      <p:sp>
        <p:nvSpPr>
          <p:cNvPr id="3" name="Объект 2"/>
          <p:cNvSpPr>
            <a:spLocks noGrp="1"/>
          </p:cNvSpPr>
          <p:nvPr>
            <p:ph idx="1"/>
          </p:nvPr>
        </p:nvSpPr>
        <p:spPr>
          <a:xfrm>
            <a:off x="457200" y="908720"/>
            <a:ext cx="8229600" cy="5217443"/>
          </a:xfrm>
        </p:spPr>
        <p:txBody>
          <a:bodyPr>
            <a:normAutofit lnSpcReduction="10000"/>
          </a:bodyPr>
          <a:lstStyle/>
          <a:p>
            <a:pPr marL="0" indent="0" algn="just">
              <a:buNone/>
            </a:pPr>
            <a:r>
              <a:rPr lang="ru-RU" sz="1600" dirty="0">
                <a:latin typeface="Arial" panose="020B0604020202020204" pitchFamily="34" charset="0"/>
                <a:cs typeface="Arial" panose="020B0604020202020204" pitchFamily="34" charset="0"/>
              </a:rPr>
              <a:t>Основанием для проведения оценки является договор на проведение оценки объектов, заключенный заказчиком с оценщиком или с юридическим лицом, с которым оценщик заключил трудовой договор. </a:t>
            </a:r>
          </a:p>
          <a:p>
            <a:pPr marL="0" indent="0" algn="just">
              <a:buNone/>
            </a:pPr>
            <a:endParaRPr lang="ru-RU" sz="1600" dirty="0">
              <a:latin typeface="Arial" panose="020B0604020202020204" pitchFamily="34" charset="0"/>
              <a:cs typeface="Arial" panose="020B0604020202020204" pitchFamily="34" charset="0"/>
            </a:endParaRPr>
          </a:p>
          <a:p>
            <a:pPr marL="0" indent="0" algn="just">
              <a:buNone/>
            </a:pPr>
            <a:r>
              <a:rPr lang="ru-RU" sz="1600" dirty="0">
                <a:latin typeface="Arial" panose="020B0604020202020204" pitchFamily="34" charset="0"/>
                <a:cs typeface="Arial" panose="020B0604020202020204" pitchFamily="34" charset="0"/>
              </a:rPr>
              <a:t>Наиболее важным аспектом вопроса оценки объектов является оценка земельных ресурсов: </a:t>
            </a:r>
          </a:p>
          <a:p>
            <a:pPr lvl="0" fontAlgn="base"/>
            <a:r>
              <a:rPr lang="ru-RU" sz="1600" dirty="0">
                <a:latin typeface="Arial" panose="020B0604020202020204" pitchFamily="34" charset="0"/>
                <a:cs typeface="Arial" panose="020B0604020202020204" pitchFamily="34" charset="0"/>
              </a:rPr>
              <a:t>права застройщика земельного участка; </a:t>
            </a:r>
          </a:p>
          <a:p>
            <a:pPr lvl="0" fontAlgn="base"/>
            <a:r>
              <a:rPr lang="ru-RU" sz="1600" dirty="0">
                <a:latin typeface="Arial" panose="020B0604020202020204" pitchFamily="34" charset="0"/>
                <a:cs typeface="Arial" panose="020B0604020202020204" pitchFamily="34" charset="0"/>
              </a:rPr>
              <a:t>земельного 	участка 	для 	расчета 	стоимости 	залогового обеспечения кредита; </a:t>
            </a:r>
          </a:p>
          <a:p>
            <a:pPr lvl="0" fontAlgn="base"/>
            <a:r>
              <a:rPr lang="ru-RU" sz="1600" dirty="0">
                <a:latin typeface="Arial" panose="020B0604020202020204" pitchFamily="34" charset="0"/>
                <a:cs typeface="Arial" panose="020B0604020202020204" pitchFamily="34" charset="0"/>
              </a:rPr>
              <a:t>земельного участка для внесения в уставный капитал; </a:t>
            </a:r>
          </a:p>
          <a:p>
            <a:pPr lvl="0" fontAlgn="base"/>
            <a:r>
              <a:rPr lang="ru-RU" sz="1600" dirty="0">
                <a:latin typeface="Arial" panose="020B0604020202020204" pitchFamily="34" charset="0"/>
                <a:cs typeface="Arial" panose="020B0604020202020204" pitchFamily="34" charset="0"/>
              </a:rPr>
              <a:t>земельного участка, как наиболее вероятной цены продажи на вторичном рынке. </a:t>
            </a:r>
          </a:p>
          <a:p>
            <a:pPr marL="0" indent="0">
              <a:buNone/>
            </a:pPr>
            <a:r>
              <a:rPr lang="ru-RU" sz="1600" dirty="0">
                <a:latin typeface="Arial" panose="020B0604020202020204" pitchFamily="34" charset="0"/>
                <a:cs typeface="Arial" panose="020B0604020202020204" pitchFamily="34" charset="0"/>
              </a:rPr>
              <a:t>Согласно ст. 63 ЗК РФ, рыночная стоимость земельного участка устанавливается  в соответствии  с Федеральным законом  об оценочной деятельности. </a:t>
            </a:r>
          </a:p>
          <a:p>
            <a:pPr marL="0" indent="0" fontAlgn="base">
              <a:buNone/>
            </a:pPr>
            <a:endParaRPr lang="ru-RU" sz="1600" dirty="0">
              <a:latin typeface="Arial" panose="020B0604020202020204" pitchFamily="34" charset="0"/>
              <a:cs typeface="Arial" panose="020B0604020202020204" pitchFamily="34" charset="0"/>
            </a:endParaRPr>
          </a:p>
          <a:p>
            <a:pPr marL="0" indent="0" fontAlgn="base">
              <a:buNone/>
            </a:pPr>
            <a:r>
              <a:rPr lang="ru-RU" sz="1600" dirty="0">
                <a:latin typeface="Arial" panose="020B0604020202020204" pitchFamily="34" charset="0"/>
                <a:cs typeface="Arial" panose="020B0604020202020204" pitchFamily="34" charset="0"/>
              </a:rPr>
              <a:t>При продаже права застройки затрагиваются интересы трех основных групп: </a:t>
            </a:r>
          </a:p>
          <a:p>
            <a:pPr fontAlgn="base"/>
            <a:r>
              <a:rPr lang="ru-RU" sz="1600" dirty="0">
                <a:latin typeface="Arial" panose="020B0604020202020204" pitchFamily="34" charset="0"/>
                <a:cs typeface="Arial" panose="020B0604020202020204" pitchFamily="34" charset="0"/>
              </a:rPr>
              <a:t>администрации субъекта РФ (продавца); </a:t>
            </a:r>
          </a:p>
          <a:p>
            <a:pPr fontAlgn="base"/>
            <a:r>
              <a:rPr lang="ru-RU" sz="1600" dirty="0">
                <a:latin typeface="Arial" panose="020B0604020202020204" pitchFamily="34" charset="0"/>
                <a:cs typeface="Arial" panose="020B0604020202020204" pitchFamily="34" charset="0"/>
              </a:rPr>
              <a:t>застройщиков, инвесторов (покупателей); </a:t>
            </a:r>
          </a:p>
          <a:p>
            <a:pPr fontAlgn="base"/>
            <a:r>
              <a:rPr lang="ru-RU" sz="1600" dirty="0">
                <a:latin typeface="Arial" panose="020B0604020202020204" pitchFamily="34" charset="0"/>
                <a:cs typeface="Arial" panose="020B0604020202020204" pitchFamily="34" charset="0"/>
              </a:rPr>
              <a:t>инженерных ведомств, обеспечивающих функционирование инженерной инфраструктуры. </a:t>
            </a:r>
          </a:p>
          <a:p>
            <a:endParaRPr lang="ru-RU" sz="1600" dirty="0"/>
          </a:p>
        </p:txBody>
      </p:sp>
      <p:sp>
        <p:nvSpPr>
          <p:cNvPr id="4" name="Нижний колонтитул 3"/>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1379935966"/>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331640" y="2323249"/>
            <a:ext cx="6408712" cy="1787669"/>
          </a:xfrm>
          <a:prstGeom prst="rect">
            <a:avLst/>
          </a:prstGeom>
        </p:spPr>
        <p:txBody>
          <a:bodyPr wrap="square">
            <a:spAutoFit/>
          </a:bodyPr>
          <a:lstStyle/>
          <a:p>
            <a:pPr marL="7938" marR="353695" indent="-7938" algn="just">
              <a:lnSpc>
                <a:spcPct val="153000"/>
              </a:lnSpc>
              <a:spcAft>
                <a:spcPts val="25"/>
              </a:spcAft>
            </a:pP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Первостепенная роль оценщика заключается в определении цены земельного участка. Однако только решением этой важной задачи роль оценщика не ограничивается. </a:t>
            </a:r>
            <a:endParaRPr lang="ru-RU"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18391458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6632"/>
            <a:ext cx="8229600" cy="436910"/>
          </a:xfrm>
        </p:spPr>
        <p:txBody>
          <a:bodyPr>
            <a:normAutofit fontScale="90000"/>
          </a:bodyPr>
          <a:lstStyle/>
          <a:p>
            <a:br>
              <a:rPr lang="ru-RU" sz="2200" dirty="0">
                <a:latin typeface="Arial" panose="020B0604020202020204" pitchFamily="34" charset="0"/>
                <a:cs typeface="Arial" panose="020B0604020202020204" pitchFamily="34" charset="0"/>
              </a:rPr>
            </a:br>
            <a:r>
              <a:rPr lang="ru-RU" sz="2000" dirty="0">
                <a:latin typeface="Arial" panose="020B0604020202020204" pitchFamily="34" charset="0"/>
                <a:cs typeface="Arial" panose="020B0604020202020204" pitchFamily="34" charset="0"/>
              </a:rPr>
              <a:t>Классификация искусственных объектов по готовности к </a:t>
            </a:r>
            <a:r>
              <a:rPr lang="ru-RU" sz="2000" baseline="-25000" dirty="0">
                <a:latin typeface="Arial" panose="020B0604020202020204" pitchFamily="34" charset="0"/>
                <a:cs typeface="Arial" panose="020B0604020202020204" pitchFamily="34" charset="0"/>
              </a:rPr>
              <a:t> </a:t>
            </a:r>
            <a:r>
              <a:rPr lang="ru-RU" sz="2000" dirty="0">
                <a:latin typeface="Arial" panose="020B0604020202020204" pitchFamily="34" charset="0"/>
                <a:cs typeface="Arial" panose="020B0604020202020204" pitchFamily="34" charset="0"/>
              </a:rPr>
              <a:t> эксплуатации </a:t>
            </a:r>
            <a:br>
              <a:rPr lang="ru-RU" sz="2000" dirty="0"/>
            </a:br>
            <a:endParaRPr lang="ru-RU" sz="2000" dirty="0"/>
          </a:p>
        </p:txBody>
      </p:sp>
      <p:pic>
        <p:nvPicPr>
          <p:cNvPr id="4" name="Picture 1034000"/>
          <p:cNvPicPr>
            <a:picLocks noGrp="1"/>
          </p:cNvPicPr>
          <p:nvPr>
            <p:ph idx="1"/>
          </p:nvPr>
        </p:nvPicPr>
        <p:blipFill>
          <a:blip r:embed="rId2"/>
          <a:stretch>
            <a:fillRect/>
          </a:stretch>
        </p:blipFill>
        <p:spPr>
          <a:xfrm>
            <a:off x="395536" y="692150"/>
            <a:ext cx="8064895" cy="5434013"/>
          </a:xfrm>
          <a:prstGeom prst="rect">
            <a:avLst/>
          </a:prstGeom>
        </p:spPr>
      </p:pic>
      <p:sp>
        <p:nvSpPr>
          <p:cNvPr id="5" name="Нижний колонтитул 4"/>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26902101"/>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55576" y="908720"/>
            <a:ext cx="7272808" cy="4117153"/>
          </a:xfrm>
          <a:prstGeom prst="rect">
            <a:avLst/>
          </a:prstGeom>
        </p:spPr>
        <p:txBody>
          <a:bodyPr wrap="square">
            <a:spAutoFit/>
          </a:bodyPr>
          <a:lstStyle/>
          <a:p>
            <a:pPr marL="8890" marR="39370" indent="444500" algn="just"/>
            <a:r>
              <a:rPr lang="ru-RU" dirty="0"/>
              <a:t>Оценочная деятельность обеспечивает информационную основу для принятия хозяйственных и управленческих решений, способствует структурной перестройке экономики, формированию конкурентной рыночной среды, активизации инвестиционных процессов. Основными направлениями развития оценочной деятельности являются: </a:t>
            </a:r>
          </a:p>
          <a:p>
            <a:pPr marL="351790" marR="39370" indent="-342900" algn="just">
              <a:buAutoNum type="arabicPeriod"/>
            </a:pPr>
            <a:r>
              <a:rPr lang="ru-RU" dirty="0"/>
              <a:t>Оценка как инструмент эффективного управления объектами недвижимости.</a:t>
            </a:r>
            <a:r>
              <a:rPr lang="ru-RU" b="1" dirty="0"/>
              <a:t> </a:t>
            </a:r>
          </a:p>
          <a:p>
            <a:pPr marL="351790" marR="39370" indent="-342900" algn="just">
              <a:buAutoNum type="arabicPeriod"/>
            </a:pPr>
            <a:r>
              <a:rPr lang="ru-RU" dirty="0"/>
              <a:t>Оценка объектов недвижимости для целей залога и ипотечного кредитования. </a:t>
            </a:r>
          </a:p>
          <a:p>
            <a:pPr marL="351790" marR="39370" indent="-342900" algn="just">
              <a:buAutoNum type="arabicPeriod"/>
            </a:pPr>
            <a:r>
              <a:rPr lang="ru-RU" dirty="0"/>
              <a:t>Оценка для целей исполнительного производства и судопроизводства. </a:t>
            </a:r>
          </a:p>
          <a:p>
            <a:pPr marL="8890" marR="39370" algn="just"/>
            <a:r>
              <a:rPr lang="ru-RU" dirty="0"/>
              <a:t>Оценочная деятельность является составной частью общего процесса реформирования экономики и создания правового государства.  </a:t>
            </a:r>
          </a:p>
          <a:p>
            <a:pPr marL="351790" marR="39370" indent="-342900" algn="just">
              <a:lnSpc>
                <a:spcPct val="153000"/>
              </a:lnSpc>
              <a:spcAft>
                <a:spcPts val="25"/>
              </a:spcAft>
              <a:buAutoNum type="arabicPeriod"/>
            </a:pPr>
            <a:endParaRPr lang="ru-RU" dirty="0">
              <a:solidFill>
                <a:srgbClr val="000000"/>
              </a:solidFill>
              <a:effectLst/>
              <a:latin typeface="Times New Roman" panose="02020603050405020304" pitchFamily="18" charset="0"/>
              <a:ea typeface="Times New Roman" panose="02020603050405020304" pitchFamily="18"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3428616"/>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683568" y="2132856"/>
            <a:ext cx="8229600" cy="648072"/>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br>
              <a:rPr lang="ru-RU" sz="2000" b="1" dirty="0">
                <a:latin typeface="Arial" panose="020B0604020202020204" pitchFamily="34" charset="0"/>
                <a:cs typeface="Arial" panose="020B0604020202020204" pitchFamily="34" charset="0"/>
              </a:rPr>
            </a:br>
            <a:r>
              <a:rPr lang="ru-RU" sz="2700" b="1" dirty="0">
                <a:latin typeface="Arial" panose="020B0604020202020204" pitchFamily="34" charset="0"/>
                <a:cs typeface="Arial" panose="020B0604020202020204" pitchFamily="34" charset="0"/>
              </a:rPr>
              <a:t>Страхование объектов недвижимости </a:t>
            </a:r>
            <a:br>
              <a:rPr lang="ru-RU" sz="2700" dirty="0">
                <a:latin typeface="Arial" panose="020B0604020202020204" pitchFamily="34" charset="0"/>
                <a:cs typeface="Arial" panose="020B0604020202020204" pitchFamily="34" charset="0"/>
              </a:rPr>
            </a:br>
            <a:endParaRPr lang="ru-RU" sz="2700" dirty="0">
              <a:latin typeface="Arial" panose="020B0604020202020204" pitchFamily="34"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386708631"/>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5576" y="548680"/>
            <a:ext cx="7776864" cy="5577483"/>
          </a:xfrm>
        </p:spPr>
        <p:txBody>
          <a:bodyPr>
            <a:noAutofit/>
          </a:bodyPr>
          <a:lstStyle/>
          <a:p>
            <a:pPr algn="just" defTabSz="268288"/>
            <a:r>
              <a:rPr lang="ru-RU" sz="1600" dirty="0">
                <a:latin typeface="Arial" panose="020B0604020202020204" pitchFamily="34" charset="0"/>
                <a:cs typeface="Arial" panose="020B0604020202020204" pitchFamily="34" charset="0"/>
              </a:rPr>
              <a:t>Страхование 	– 	один 	из 	важнейших 	элементов 	рыночных отношений, оно относится к финансовой сфере, связанной с выполнением особых функций в экономике.  </a:t>
            </a:r>
          </a:p>
          <a:p>
            <a:pPr algn="just" defTabSz="268288"/>
            <a:r>
              <a:rPr lang="ru-RU" sz="1600" i="1" dirty="0">
                <a:latin typeface="Arial" panose="020B0604020202020204" pitchFamily="34" charset="0"/>
                <a:cs typeface="Arial" panose="020B0604020202020204" pitchFamily="34" charset="0"/>
              </a:rPr>
              <a:t>Страхование</a:t>
            </a:r>
            <a:r>
              <a:rPr lang="ru-RU" sz="1600" dirty="0">
                <a:latin typeface="Arial" panose="020B0604020202020204" pitchFamily="34" charset="0"/>
                <a:cs typeface="Arial" panose="020B0604020202020204" pitchFamily="34" charset="0"/>
              </a:rPr>
              <a:t> – система мероприятий по созданию денежного (страхового) фонда за счет взносов его участников, из средств которого возмещается ущерб, причиненный: стихийными бедствиями; несчастными случаями; нарушением действующего законодательства, допущенным при оформлении регистрации сделки с объектами недвижимости; непреднамеренными ошибками риелторов, оценщиков и других профессионалов рынка недвижимости; подрядчиком, третьим лицам; застройщиком дольщикам.  </a:t>
            </a:r>
          </a:p>
          <a:p>
            <a:pPr algn="just"/>
            <a:r>
              <a:rPr lang="ru-RU" sz="1600" dirty="0">
                <a:latin typeface="Arial" panose="020B0604020202020204" pitchFamily="34" charset="0"/>
                <a:cs typeface="Arial" panose="020B0604020202020204" pitchFamily="34" charset="0"/>
              </a:rPr>
              <a:t>Первые формы страхования встречались за 2 тыс. лет до н. э.  в законах вавилонского царя,  предусматривали заключение соглашения между участниками торгового каравана, чтобы вместе нести убытки, понесенные кем-либо из них в пути от нападения разбойников, кражи, ограбления и т. д. </a:t>
            </a:r>
          </a:p>
          <a:p>
            <a:pPr algn="just"/>
            <a:r>
              <a:rPr lang="ru-RU" sz="1600" dirty="0">
                <a:latin typeface="Arial" panose="020B0604020202020204" pitchFamily="34" charset="0"/>
                <a:cs typeface="Arial" panose="020B0604020202020204" pitchFamily="34" charset="0"/>
              </a:rPr>
              <a:t>На начальных этапах становления общества (в докапиталистический период) основной формой страхования была страховая взаимопомощь, носившая характер разовых соглашений и касавшаяся товаров и перевозочных грузов, т. е. члены того или иного коллектива не ставили цели получить прибыль, а страховали сами себя. </a:t>
            </a:r>
          </a:p>
          <a:p>
            <a:pPr algn="just"/>
            <a:r>
              <a:rPr lang="ru-RU" sz="1600" dirty="0">
                <a:latin typeface="Arial" panose="020B0604020202020204" pitchFamily="34" charset="0"/>
                <a:cs typeface="Arial" panose="020B0604020202020204" pitchFamily="34" charset="0"/>
              </a:rPr>
              <a:t>С возникновением рыночных отношений (капиталистический способ производства) страхование приобрело коммерческий характер. </a:t>
            </a:r>
          </a:p>
          <a:p>
            <a:pPr algn="just"/>
            <a:endParaRPr lang="ru-RU" sz="1600" dirty="0"/>
          </a:p>
        </p:txBody>
      </p:sp>
      <p:sp>
        <p:nvSpPr>
          <p:cNvPr id="4" name="Нижний колонтитул 3"/>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4144796140"/>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43608" y="476672"/>
            <a:ext cx="6984777" cy="5355312"/>
          </a:xfrm>
          <a:prstGeom prst="rect">
            <a:avLst/>
          </a:prstGeom>
        </p:spPr>
        <p:txBody>
          <a:bodyPr wrap="square">
            <a:spAutoFit/>
          </a:bodyPr>
          <a:lstStyle/>
          <a:p>
            <a:pPr algn="just"/>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За последние 10-12 лет в России появилось более 1200 частных страховых компаний (организаций), приняты специальные законы и законодательные акты, направленные на регулирование отношений в области страхования. </a:t>
            </a:r>
          </a:p>
          <a:p>
            <a:pPr algn="just"/>
            <a:endPar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just"/>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На страховом рынке помимо государственных страховых организаций действует множество акционерных страховых компаний, которые стараются привлечь страхователей, предлагая лучшее обслуживание и более дешевое страхование (более низкие тарифные ставки страховых взносов). </a:t>
            </a:r>
          </a:p>
          <a:p>
            <a:pPr algn="just"/>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Поэтому условия страхования должны отвечать потребностям страхователей как по охвату объектов, так и по набору страховых рисков, причем тарифные ставки должны быть гибкими, с учетом страхования по отдельным рискам и в целом, по их комплексу. При монопольной системе страхования тарифные ставки устанавливались только в целом, по комплексу страховых рисков.  </a:t>
            </a:r>
          </a:p>
          <a:p>
            <a:pPr algn="just"/>
            <a:endParaRPr lang="ru-RU" dirty="0">
              <a:latin typeface="Arial" panose="020B0604020202020204" pitchFamily="34"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2503428843"/>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907704" y="2420888"/>
            <a:ext cx="5541069" cy="369332"/>
          </a:xfrm>
          <a:prstGeom prst="rect">
            <a:avLst/>
          </a:prstGeom>
        </p:spPr>
        <p:txBody>
          <a:bodyPr wrap="none">
            <a:spAutoFit/>
          </a:bodyPr>
          <a:lstStyle/>
          <a:p>
            <a:r>
              <a:rPr lang="ru-RU" b="1" i="1" dirty="0">
                <a:solidFill>
                  <a:srgbClr val="000000"/>
                </a:solidFill>
                <a:latin typeface="Arial" panose="020B0604020202020204" pitchFamily="34" charset="0"/>
                <a:ea typeface="Times New Roman" panose="02020603050405020304" pitchFamily="18" charset="0"/>
                <a:cs typeface="Arial" panose="020B0604020202020204" pitchFamily="34" charset="0"/>
              </a:rPr>
              <a:t>Добровольное имущественное страхование</a:t>
            </a:r>
            <a:r>
              <a:rPr lang="ru-RU"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ru-RU" b="1" dirty="0">
              <a:latin typeface="Arial" panose="020B0604020202020204" pitchFamily="34"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3691287316"/>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8229600" cy="580926"/>
          </a:xfrm>
        </p:spPr>
        <p:txBody>
          <a:bodyPr>
            <a:normAutofit/>
          </a:bodyPr>
          <a:lstStyle/>
          <a:p>
            <a:r>
              <a:rPr lang="ru-RU" sz="1800" i="1" dirty="0">
                <a:latin typeface="Arial" panose="020B0604020202020204" pitchFamily="34" charset="0"/>
                <a:cs typeface="Arial" panose="020B0604020202020204" pitchFamily="34" charset="0"/>
              </a:rPr>
              <a:t>Добровольное имущественное страхование</a:t>
            </a:r>
            <a:r>
              <a:rPr lang="ru-RU" sz="1800" dirty="0">
                <a:latin typeface="Arial" panose="020B0604020202020204" pitchFamily="34" charset="0"/>
                <a:cs typeface="Arial" panose="020B0604020202020204" pitchFamily="34" charset="0"/>
              </a:rPr>
              <a:t> </a:t>
            </a:r>
          </a:p>
        </p:txBody>
      </p:sp>
      <p:sp>
        <p:nvSpPr>
          <p:cNvPr id="3" name="Объект 2"/>
          <p:cNvSpPr>
            <a:spLocks noGrp="1"/>
          </p:cNvSpPr>
          <p:nvPr>
            <p:ph idx="1"/>
          </p:nvPr>
        </p:nvSpPr>
        <p:spPr>
          <a:xfrm>
            <a:off x="457200" y="769566"/>
            <a:ext cx="8229600" cy="5356597"/>
          </a:xfrm>
        </p:spPr>
        <p:txBody>
          <a:bodyPr>
            <a:normAutofit lnSpcReduction="10000"/>
          </a:bodyPr>
          <a:lstStyle/>
          <a:p>
            <a:pPr algn="just">
              <a:spcBef>
                <a:spcPts val="0"/>
              </a:spcBef>
              <a:spcAft>
                <a:spcPts val="600"/>
              </a:spcAft>
            </a:pPr>
            <a:r>
              <a:rPr lang="ru-RU" sz="1800" dirty="0">
                <a:latin typeface="Arial" panose="020B0604020202020204" pitchFamily="34" charset="0"/>
                <a:cs typeface="Arial" panose="020B0604020202020204" pitchFamily="34" charset="0"/>
              </a:rPr>
              <a:t>Классифицируется по видам собственности: государственная и частная (физических и юридических лиц). </a:t>
            </a:r>
          </a:p>
          <a:p>
            <a:pPr algn="just">
              <a:spcBef>
                <a:spcPts val="0"/>
              </a:spcBef>
              <a:spcAft>
                <a:spcPts val="600"/>
              </a:spcAft>
            </a:pPr>
            <a:r>
              <a:rPr lang="ru-RU" sz="1800" dirty="0">
                <a:latin typeface="Arial" panose="020B0604020202020204" pitchFamily="34" charset="0"/>
                <a:cs typeface="Arial" panose="020B0604020202020204" pitchFamily="34" charset="0"/>
              </a:rPr>
              <a:t>По договору добровольного страхования строений и квартир могут быть застрахованы жилые дома, дачи, садовые домики, хозяйственные постройки, поставленные на постоянное место и имеющие стены и крышу, а также квартиры со всеми конструктивными элементами, отделкой и оборудованием. </a:t>
            </a:r>
          </a:p>
          <a:p>
            <a:pPr algn="just">
              <a:spcBef>
                <a:spcPts val="0"/>
              </a:spcBef>
              <a:spcAft>
                <a:spcPts val="600"/>
              </a:spcAft>
            </a:pPr>
            <a:r>
              <a:rPr lang="ru-RU" sz="1800" dirty="0">
                <a:latin typeface="Arial" panose="020B0604020202020204" pitchFamily="34" charset="0"/>
                <a:cs typeface="Arial" panose="020B0604020202020204" pitchFamily="34" charset="0"/>
              </a:rPr>
              <a:t>Исключение составляют ветхие или разрушенные постройки, которые не могут использоваться по хозяйственному назначению. </a:t>
            </a:r>
          </a:p>
          <a:p>
            <a:pPr algn="just">
              <a:spcBef>
                <a:spcPts val="0"/>
              </a:spcBef>
              <a:spcAft>
                <a:spcPts val="600"/>
              </a:spcAft>
            </a:pPr>
            <a:r>
              <a:rPr lang="ru-RU" sz="1800" dirty="0">
                <a:latin typeface="Arial" panose="020B0604020202020204" pitchFamily="34" charset="0"/>
                <a:cs typeface="Arial" panose="020B0604020202020204" pitchFamily="34" charset="0"/>
              </a:rPr>
              <a:t>Не принимаются на страхование строения, расположенные в зонах, которым угрожают обвалы, оползни, наводнения или другие стихийные бедствия, если об этом объявлено в установленном порядке. </a:t>
            </a:r>
          </a:p>
          <a:p>
            <a:pPr algn="just">
              <a:spcBef>
                <a:spcPts val="0"/>
              </a:spcBef>
              <a:spcAft>
                <a:spcPts val="600"/>
              </a:spcAft>
            </a:pPr>
            <a:r>
              <a:rPr lang="ru-RU" sz="1800" dirty="0">
                <a:latin typeface="Arial" panose="020B0604020202020204" pitchFamily="34" charset="0"/>
                <a:cs typeface="Arial" panose="020B0604020202020204" pitchFamily="34" charset="0"/>
              </a:rPr>
              <a:t>Также не принимаются на страхование квартиры, требующие капитального ремонта или находящиеся в домах, подлежащих сносу. </a:t>
            </a:r>
          </a:p>
          <a:p>
            <a:pPr algn="just">
              <a:spcBef>
                <a:spcPts val="0"/>
              </a:spcBef>
              <a:spcAft>
                <a:spcPts val="600"/>
              </a:spcAft>
            </a:pPr>
            <a:r>
              <a:rPr lang="ru-RU" sz="1800" dirty="0"/>
              <a:t>Если страхователь утратил право собственности на строение (квартиру), действие договора прекращается без возврата страховых взносов, за исключением случаев, когда такие объекты переходят в порядке наследования в собственность другого лица. В последнем случае они считаются застрахованными до конца срока, указанного в страховом полисе. </a:t>
            </a:r>
          </a:p>
          <a:p>
            <a:pPr algn="just">
              <a:spcBef>
                <a:spcPts val="0"/>
              </a:spcBef>
              <a:spcAft>
                <a:spcPts val="600"/>
              </a:spcAft>
            </a:pPr>
            <a:endParaRPr lang="ru-RU" sz="1800" dirty="0">
              <a:latin typeface="Arial" panose="020B0604020202020204" pitchFamily="34" charset="0"/>
              <a:cs typeface="Arial" panose="020B0604020202020204" pitchFamily="34" charset="0"/>
            </a:endParaRPr>
          </a:p>
          <a:p>
            <a:pPr>
              <a:spcAft>
                <a:spcPts val="600"/>
              </a:spcAft>
            </a:pPr>
            <a:endParaRPr lang="ru-RU" sz="1800" dirty="0"/>
          </a:p>
        </p:txBody>
      </p:sp>
      <p:sp>
        <p:nvSpPr>
          <p:cNvPr id="4" name="Нижний колонтитул 3"/>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3268498849"/>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27584" y="1412776"/>
            <a:ext cx="7128792" cy="3785652"/>
          </a:xfrm>
          <a:prstGeom prst="rect">
            <a:avLst/>
          </a:prstGeom>
        </p:spPr>
        <p:txBody>
          <a:bodyPr wrap="square">
            <a:spAutoFit/>
          </a:bodyPr>
          <a:lstStyle/>
          <a:p>
            <a:pPr marL="88265" marR="39370" indent="444500" algn="just"/>
            <a:r>
              <a:rPr lang="ru-RU"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Добровольное страхование строений и квартир проводится на случай их уничтожения и повреждения в результате стихийных бедствий (наводнения, смерча, ливня, оползня, паводка, необычного для данной местности землетрясения и других несчастных случаев (пожара, взрыва, аварии отопительной системы, водопроводной и канализационных сетей, в том числе при их</a:t>
            </a:r>
            <a:r>
              <a:rPr lang="ru-RU" sz="16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повреждении вследствие низких температур, наезда транспортных средств, падения деревьев и летательных аппаратов, похищения отдельных элементов строения (квартиры) и повреждения или уничтожения их в результате противоправных действий третьих лиц и др.). </a:t>
            </a:r>
          </a:p>
          <a:p>
            <a:pPr marL="88265" marR="39370" indent="444500" algn="just"/>
            <a:r>
              <a:rPr lang="ru-RU" sz="1600" dirty="0">
                <a:latin typeface="Arial" panose="020B0604020202020204" pitchFamily="34" charset="0"/>
                <a:cs typeface="Arial" panose="020B0604020202020204" pitchFamily="34" charset="0"/>
              </a:rPr>
              <a:t>Страховая сумма по страхованию устанавливается в пределах действительной стоимости, которая определяется в регионах исходя из фактических затрат на строительство или применительно к рыночной стоимости типичного строения (с учетом износа).</a:t>
            </a:r>
          </a:p>
          <a:p>
            <a:pPr marL="88265" marR="39370" indent="444500" algn="just"/>
            <a:endParaRPr lang="ru-RU"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3940477059"/>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71600" y="476672"/>
            <a:ext cx="7344816" cy="5779146"/>
          </a:xfrm>
          <a:prstGeom prst="rect">
            <a:avLst/>
          </a:prstGeom>
        </p:spPr>
        <p:txBody>
          <a:bodyPr wrap="square">
            <a:spAutoFit/>
          </a:bodyPr>
          <a:lstStyle/>
          <a:p>
            <a:pPr marL="88265" marR="39370" indent="444500" algn="just">
              <a:lnSpc>
                <a:spcPct val="153000"/>
              </a:lnSpc>
              <a:spcAft>
                <a:spcPts val="25"/>
              </a:spcAft>
            </a:pPr>
            <a:endPar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88265" marR="39370" indent="444500" algn="just"/>
            <a:r>
              <a:rPr lang="ru-RU" dirty="0">
                <a:latin typeface="Arial" panose="020B0604020202020204" pitchFamily="34" charset="0"/>
                <a:cs typeface="Arial" panose="020B0604020202020204" pitchFamily="34" charset="0"/>
              </a:rPr>
              <a:t> В тех регионах, где разработаны оценочные нормы для оценки строений, скорректированные на поправочные коэффициенты с учетом повышения цен на строительные материалы, тарифов на их перевозку и ставок заработной платы работников, занятых в строительстве, применяются эти нормы. При этом действительная стоимость строений определяется за вычетом износа. </a:t>
            </a:r>
          </a:p>
          <a:p>
            <a:pPr marL="88265" marR="39370" indent="444500" algn="just"/>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Действительная стоимость квартиры определяется с учетом ее фактического состояния, общей площади и сложившейся</a:t>
            </a:r>
            <a:r>
              <a:rPr lang="ru-RU"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на момент заключения договора средней стоимости одного квадратного метра в данном регионе на подобные категории строений (деревянные, панельные, кирпичные и т. п.). </a:t>
            </a:r>
          </a:p>
          <a:p>
            <a:pPr marL="88265" marR="39370" indent="444500" algn="just"/>
            <a:r>
              <a:rPr lang="ru-RU" dirty="0">
                <a:latin typeface="Arial" panose="020B0604020202020204" pitchFamily="34" charset="0"/>
                <a:cs typeface="Arial" panose="020B0604020202020204" pitchFamily="34" charset="0"/>
              </a:rPr>
              <a:t>При страховании строений или квартиры в страховом полисе и в заявлении по соглашению сторон указывается процент износа. При заключении договора страхователь может внести плату за весь срок страхования наличными деньгами страховой организации либо путем безналичных расчетов через бухгалтерию организации, где он работает. </a:t>
            </a:r>
          </a:p>
          <a:p>
            <a:pPr marL="88265" marR="39370" indent="444500" algn="just"/>
            <a:endParaRPr lang="ru-RU"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3021726267"/>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627913"/>
            <a:ext cx="8136904" cy="5502147"/>
          </a:xfrm>
          <a:prstGeom prst="rect">
            <a:avLst/>
          </a:prstGeom>
        </p:spPr>
        <p:txBody>
          <a:bodyPr wrap="square">
            <a:spAutoFit/>
          </a:bodyPr>
          <a:lstStyle/>
          <a:p>
            <a:pPr marR="39370" indent="534988" algn="just"/>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Для определения страховой стоимости объекта незавершенного капитального строительства страхователь привлекает оценщиков. Восстановительная стоимость объектов незавершенного строительства определяется с учетом их фактического состояния, наличия на строительной площадке пригодных для использования материалов, изделий, конструкций, оборудования, как переданного, так и не переданного для монтажа, а также такого, которое не нуждается в монтаже, и других факторов, которые влияют на цену. </a:t>
            </a:r>
          </a:p>
          <a:p>
            <a:pPr indent="534988" algn="just"/>
            <a:endParaRPr lang="ru-RU" dirty="0">
              <a:latin typeface="Arial" panose="020B0604020202020204" pitchFamily="34" charset="0"/>
              <a:cs typeface="Arial" panose="020B0604020202020204" pitchFamily="34" charset="0"/>
            </a:endParaRPr>
          </a:p>
          <a:p>
            <a:pPr indent="534988" algn="just"/>
            <a:r>
              <a:rPr lang="ru-RU" dirty="0">
                <a:latin typeface="Arial" panose="020B0604020202020204" pitchFamily="34" charset="0"/>
                <a:cs typeface="Arial" panose="020B0604020202020204" pitchFamily="34" charset="0"/>
              </a:rPr>
              <a:t>Принцип страхования состоит в гарантии, что если дольщику не передана в оговоренный срок квартира, а строительная компания не вернула вложенные деньги, он может обращаться к страховщику за получением выплаты. </a:t>
            </a:r>
          </a:p>
          <a:p>
            <a:pPr indent="534988" algn="just"/>
            <a:endParaRPr lang="ru-RU" dirty="0">
              <a:latin typeface="Arial" panose="020B0604020202020204" pitchFamily="34" charset="0"/>
              <a:cs typeface="Arial" panose="020B0604020202020204" pitchFamily="34" charset="0"/>
            </a:endParaRPr>
          </a:p>
          <a:p>
            <a:pPr indent="534988" algn="just"/>
            <a:r>
              <a:rPr lang="ru-RU" dirty="0">
                <a:latin typeface="Arial" panose="020B0604020202020204" pitchFamily="34" charset="0"/>
                <a:cs typeface="Arial" panose="020B0604020202020204" pitchFamily="34" charset="0"/>
              </a:rPr>
              <a:t>Страховая компания несет ответственность в размере суммы по договору долевого участия. Получив страховую выплату, дольщик отказывается от прав на возможное получение квартиры и передает их страховой компании. </a:t>
            </a:r>
          </a:p>
          <a:p>
            <a:pPr marL="88265" marR="39370" indent="444500" algn="just">
              <a:lnSpc>
                <a:spcPct val="153000"/>
              </a:lnSpc>
              <a:spcAft>
                <a:spcPts val="25"/>
              </a:spcAft>
            </a:pPr>
            <a:endParaRPr lang="ru-RU"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2513787244"/>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648072"/>
          </a:xfrm>
        </p:spPr>
        <p:txBody>
          <a:bodyPr>
            <a:normAutofit fontScale="90000"/>
          </a:bodyPr>
          <a:lstStyle/>
          <a:p>
            <a:br>
              <a:rPr lang="ru-RU" sz="1800" b="1" dirty="0">
                <a:latin typeface="Arial" panose="020B0604020202020204" pitchFamily="34" charset="0"/>
                <a:cs typeface="Arial" panose="020B0604020202020204" pitchFamily="34" charset="0"/>
              </a:rPr>
            </a:br>
            <a:br>
              <a:rPr lang="ru-RU" sz="1800" b="1" dirty="0">
                <a:latin typeface="Arial" panose="020B0604020202020204" pitchFamily="34" charset="0"/>
                <a:cs typeface="Arial" panose="020B0604020202020204" pitchFamily="34" charset="0"/>
              </a:rPr>
            </a:br>
            <a:br>
              <a:rPr lang="ru-RU" sz="1800" b="1" dirty="0">
                <a:latin typeface="Arial" panose="020B0604020202020204" pitchFamily="34" charset="0"/>
                <a:cs typeface="Arial" panose="020B0604020202020204" pitchFamily="34" charset="0"/>
              </a:rPr>
            </a:br>
            <a:br>
              <a:rPr lang="ru-RU" sz="1800" b="1" dirty="0">
                <a:latin typeface="Arial" panose="020B0604020202020204" pitchFamily="34" charset="0"/>
                <a:cs typeface="Arial" panose="020B0604020202020204" pitchFamily="34" charset="0"/>
              </a:rPr>
            </a:br>
            <a:br>
              <a:rPr lang="ru-RU" sz="1800" b="1" dirty="0">
                <a:latin typeface="Arial" panose="020B0604020202020204" pitchFamily="34" charset="0"/>
                <a:cs typeface="Arial" panose="020B0604020202020204" pitchFamily="34" charset="0"/>
              </a:rPr>
            </a:br>
            <a:r>
              <a:rPr lang="ru-RU" sz="1800" b="1" dirty="0">
                <a:latin typeface="Arial" panose="020B0604020202020204" pitchFamily="34" charset="0"/>
                <a:cs typeface="Arial" panose="020B0604020202020204" pitchFamily="34" charset="0"/>
              </a:rPr>
              <a:t>Страхование профессиональной ответственности </a:t>
            </a:r>
            <a:br>
              <a:rPr lang="ru-RU" sz="1800" dirty="0">
                <a:latin typeface="Arial" panose="020B0604020202020204" pitchFamily="34" charset="0"/>
                <a:cs typeface="Arial" panose="020B0604020202020204" pitchFamily="34" charset="0"/>
              </a:rPr>
            </a:br>
            <a:r>
              <a:rPr lang="ru-RU" sz="1800" b="1" dirty="0">
                <a:latin typeface="Arial" panose="020B0604020202020204" pitchFamily="34" charset="0"/>
                <a:cs typeface="Arial" panose="020B0604020202020204" pitchFamily="34" charset="0"/>
              </a:rPr>
              <a:t>субъектов рынка недвижимости </a:t>
            </a:r>
            <a:br>
              <a:rPr lang="ru-RU" dirty="0"/>
            </a:br>
            <a:r>
              <a:rPr lang="ru-RU" b="1" dirty="0"/>
              <a:t> </a:t>
            </a:r>
            <a:br>
              <a:rPr lang="ru-RU" dirty="0"/>
            </a:br>
            <a:endParaRPr lang="ru-RU" dirty="0"/>
          </a:p>
        </p:txBody>
      </p:sp>
      <p:sp>
        <p:nvSpPr>
          <p:cNvPr id="4" name="Объект 3"/>
          <p:cNvSpPr>
            <a:spLocks noGrp="1"/>
          </p:cNvSpPr>
          <p:nvPr>
            <p:ph idx="1"/>
          </p:nvPr>
        </p:nvSpPr>
        <p:spPr>
          <a:xfrm>
            <a:off x="457200" y="765175"/>
            <a:ext cx="7571184" cy="5360988"/>
          </a:xfrm>
          <a:prstGeom prst="rect">
            <a:avLst/>
          </a:prstGeom>
          <a:ln>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88265" marR="39370" algn="just">
              <a:lnSpc>
                <a:spcPct val="115000"/>
              </a:lnSpc>
              <a:spcAft>
                <a:spcPts val="1000"/>
              </a:spcAft>
            </a:pPr>
            <a:r>
              <a:rPr lang="ru-RU" sz="1400" dirty="0">
                <a:effectLst/>
                <a:latin typeface="Arial" panose="020B0604020202020204" pitchFamily="34" charset="0"/>
                <a:ea typeface="Times New Roman" panose="02020603050405020304" pitchFamily="18" charset="0"/>
                <a:cs typeface="Calibri" panose="020F0502020204030204" pitchFamily="34" charset="0"/>
              </a:rPr>
              <a:t>Страхование профессиональной ответственности риелторов в России является обязательным условием сертификации </a:t>
            </a:r>
            <a:r>
              <a:rPr lang="ru-RU" sz="1400" dirty="0" err="1">
                <a:effectLst/>
                <a:latin typeface="Arial" panose="020B0604020202020204" pitchFamily="34" charset="0"/>
                <a:ea typeface="Times New Roman" panose="02020603050405020304" pitchFamily="18" charset="0"/>
                <a:cs typeface="Calibri" panose="020F0502020204030204" pitchFamily="34" charset="0"/>
              </a:rPr>
              <a:t>риелторских</a:t>
            </a:r>
            <a:r>
              <a:rPr lang="ru-RU" sz="1400" dirty="0">
                <a:effectLst/>
                <a:latin typeface="Arial" panose="020B0604020202020204" pitchFamily="34" charset="0"/>
                <a:ea typeface="Times New Roman" panose="02020603050405020304" pitchFamily="18" charset="0"/>
                <a:cs typeface="Calibri" panose="020F0502020204030204" pitchFamily="34" charset="0"/>
              </a:rPr>
              <a:t> фирм и одним из стандартов </a:t>
            </a:r>
            <a:r>
              <a:rPr lang="ru-RU" sz="1400" dirty="0" err="1">
                <a:effectLst/>
                <a:latin typeface="Arial" panose="020B0604020202020204" pitchFamily="34" charset="0"/>
                <a:ea typeface="Times New Roman" panose="02020603050405020304" pitchFamily="18" charset="0"/>
                <a:cs typeface="Calibri" panose="020F0502020204030204" pitchFamily="34" charset="0"/>
              </a:rPr>
              <a:t>риелторского</a:t>
            </a:r>
            <a:r>
              <a:rPr lang="ru-RU" sz="1400" dirty="0">
                <a:effectLst/>
                <a:latin typeface="Arial" panose="020B0604020202020204" pitchFamily="34" charset="0"/>
                <a:ea typeface="Times New Roman" panose="02020603050405020304" pitchFamily="18" charset="0"/>
                <a:cs typeface="Calibri" panose="020F0502020204030204" pitchFamily="34" charset="0"/>
              </a:rPr>
              <a:t> сообщества. </a:t>
            </a:r>
            <a:endParaRPr lang="ru-RU" sz="1100" dirty="0">
              <a:effectLst/>
              <a:ea typeface="Times New Roman" panose="02020603050405020304" pitchFamily="18" charset="0"/>
              <a:cs typeface="Calibri" panose="020F0502020204030204" pitchFamily="34" charset="0"/>
            </a:endParaRPr>
          </a:p>
          <a:p>
            <a:pPr marL="88265" marR="39370" algn="just">
              <a:lnSpc>
                <a:spcPct val="115000"/>
              </a:lnSpc>
              <a:spcAft>
                <a:spcPts val="1000"/>
              </a:spcAft>
            </a:pPr>
            <a:r>
              <a:rPr lang="ru-RU" sz="1400" i="1" dirty="0">
                <a:effectLst/>
                <a:latin typeface="Arial" panose="020B0604020202020204" pitchFamily="34" charset="0"/>
                <a:ea typeface="Times New Roman" panose="02020603050405020304" pitchFamily="18" charset="0"/>
                <a:cs typeface="Calibri" panose="020F0502020204030204" pitchFamily="34" charset="0"/>
              </a:rPr>
              <a:t>Страхование профессиональной ответственности риелторов </a:t>
            </a:r>
            <a:r>
              <a:rPr lang="ru-RU" sz="1400" dirty="0">
                <a:effectLst/>
                <a:latin typeface="Arial" panose="020B0604020202020204" pitchFamily="34" charset="0"/>
                <a:ea typeface="Times New Roman" panose="02020603050405020304" pitchFamily="18" charset="0"/>
                <a:cs typeface="Calibri" panose="020F0502020204030204" pitchFamily="34" charset="0"/>
              </a:rPr>
              <a:t>представляет собой механизм компенсации расходов, понесенных риелтором вследствие претензий клиентов по возмещению ущерба, наступившего в результате непреднамеренной ошибки, небрежности или упущения, допущенного фирмой или ее работником. </a:t>
            </a:r>
            <a:endParaRPr lang="ru-RU" sz="1100" dirty="0">
              <a:effectLst/>
              <a:ea typeface="Times New Roman" panose="02020603050405020304" pitchFamily="18" charset="0"/>
              <a:cs typeface="Calibri" panose="020F0502020204030204" pitchFamily="34" charset="0"/>
            </a:endParaRPr>
          </a:p>
          <a:p>
            <a:pPr marL="88265" marR="39370" algn="just">
              <a:lnSpc>
                <a:spcPct val="115000"/>
              </a:lnSpc>
              <a:spcAft>
                <a:spcPts val="1000"/>
              </a:spcAft>
            </a:pPr>
            <a:r>
              <a:rPr lang="ru-RU" sz="1400" dirty="0">
                <a:effectLst/>
                <a:latin typeface="Arial" panose="020B0604020202020204" pitchFamily="34" charset="0"/>
                <a:ea typeface="Times New Roman" panose="02020603050405020304" pitchFamily="18" charset="0"/>
                <a:cs typeface="Calibri" panose="020F0502020204030204" pitchFamily="34" charset="0"/>
              </a:rPr>
              <a:t>Опасными для клиента могут стать неправильное оформление сделки, мошенничество или упущения, вызванные, к примеру, несовершенством нашего законодательства. Если такие ошибки в работе риелтора произошли, то страховая компания выплачивает риелтору сумму, необходимую для того, чтобы покрыть расходы на возмещение ущерба пострадавшему клиенту. </a:t>
            </a:r>
            <a:endParaRPr lang="ru-RU" sz="1100" dirty="0">
              <a:effectLst/>
              <a:ea typeface="Times New Roman" panose="02020603050405020304" pitchFamily="18" charset="0"/>
              <a:cs typeface="Calibri" panose="020F0502020204030204" pitchFamily="34" charset="0"/>
            </a:endParaRPr>
          </a:p>
          <a:p>
            <a:pPr marL="88265" marR="39370" algn="just">
              <a:lnSpc>
                <a:spcPct val="115000"/>
              </a:lnSpc>
              <a:spcAft>
                <a:spcPts val="1000"/>
              </a:spcAft>
            </a:pPr>
            <a:r>
              <a:rPr lang="ru-RU" sz="1400" dirty="0">
                <a:effectLst/>
                <a:latin typeface="Arial" panose="020B0604020202020204" pitchFamily="34" charset="0"/>
                <a:ea typeface="Times New Roman" panose="02020603050405020304" pitchFamily="18" charset="0"/>
                <a:cs typeface="Calibri" panose="020F0502020204030204" pitchFamily="34" charset="0"/>
              </a:rPr>
              <a:t>В последнее время становится популярной </a:t>
            </a:r>
            <a:r>
              <a:rPr lang="ru-RU" sz="1400" dirty="0" err="1">
                <a:effectLst/>
                <a:latin typeface="Arial" panose="020B0604020202020204" pitchFamily="34" charset="0"/>
                <a:ea typeface="Times New Roman" panose="02020603050405020304" pitchFamily="18" charset="0"/>
                <a:cs typeface="Calibri" panose="020F0502020204030204" pitchFamily="34" charset="0"/>
              </a:rPr>
              <a:t>предстраховая</a:t>
            </a:r>
            <a:r>
              <a:rPr lang="ru-RU" sz="1400" dirty="0">
                <a:effectLst/>
                <a:latin typeface="Arial" panose="020B0604020202020204" pitchFamily="34" charset="0"/>
                <a:ea typeface="Times New Roman" panose="02020603050405020304" pitchFamily="18" charset="0"/>
                <a:cs typeface="Calibri" panose="020F0502020204030204" pitchFamily="34" charset="0"/>
              </a:rPr>
              <a:t> экспертиза для определения степени риска при приобретении недвижимости, как жилой, так и коммерческой. Суммы сделок с коммерческой недвижимостью превышают суммы сделок с жилой недвижимостью. </a:t>
            </a:r>
            <a:endParaRPr lang="ru-RU" sz="1100" dirty="0">
              <a:effectLst/>
              <a:ea typeface="Times New Roman" panose="02020603050405020304" pitchFamily="18" charset="0"/>
              <a:cs typeface="Calibri" panose="020F0502020204030204" pitchFamily="34" charset="0"/>
            </a:endParaRPr>
          </a:p>
          <a:p>
            <a:pPr marL="6985" marR="353695" indent="0" algn="just">
              <a:lnSpc>
                <a:spcPct val="115000"/>
              </a:lnSpc>
              <a:spcAft>
                <a:spcPts val="0"/>
              </a:spcAft>
              <a:buNone/>
            </a:pPr>
            <a:r>
              <a:rPr lang="ru-RU" sz="1400" dirty="0">
                <a:effectLst/>
                <a:latin typeface="Arial" panose="020B0604020202020204" pitchFamily="34" charset="0"/>
                <a:ea typeface="Times New Roman" panose="02020603050405020304" pitchFamily="18" charset="0"/>
                <a:cs typeface="Calibri" panose="020F0502020204030204" pitchFamily="34" charset="0"/>
              </a:rPr>
              <a:t> </a:t>
            </a:r>
            <a:endParaRPr lang="ru-RU" sz="1100" dirty="0">
              <a:effectLst/>
              <a:ea typeface="Times New Roman" panose="02020603050405020304" pitchFamily="18" charset="0"/>
              <a:cs typeface="Calibri" panose="020F0502020204030204" pitchFamily="34" charset="0"/>
            </a:endParaRPr>
          </a:p>
          <a:p>
            <a:pPr marL="6985" marR="353695" indent="0" algn="just">
              <a:lnSpc>
                <a:spcPct val="115000"/>
              </a:lnSpc>
              <a:spcAft>
                <a:spcPts val="0"/>
              </a:spcAft>
              <a:buNone/>
            </a:pPr>
            <a:r>
              <a:rPr lang="ru-RU" sz="1400" dirty="0">
                <a:effectLst/>
                <a:latin typeface="Arial" panose="020B0604020202020204" pitchFamily="34" charset="0"/>
                <a:ea typeface="Times New Roman" panose="02020603050405020304" pitchFamily="18" charset="0"/>
                <a:cs typeface="Calibri" panose="020F0502020204030204" pitchFamily="34" charset="0"/>
              </a:rPr>
              <a:t> </a:t>
            </a:r>
            <a:endParaRPr lang="ru-RU" sz="1100" dirty="0">
              <a:effectLst/>
              <a:ea typeface="Times New Roman" panose="02020603050405020304" pitchFamily="18" charset="0"/>
              <a:cs typeface="Calibri" panose="020F0502020204030204" pitchFamily="34" charset="0"/>
            </a:endParaRPr>
          </a:p>
        </p:txBody>
      </p:sp>
      <p:sp>
        <p:nvSpPr>
          <p:cNvPr id="5" name="Нижний колонтитул 4"/>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16420164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75656" y="1700808"/>
            <a:ext cx="6268085" cy="148272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ru-RU" sz="2200" b="1" dirty="0">
                <a:effectLst/>
                <a:latin typeface="Arial" panose="020B0604020202020204" pitchFamily="34" charset="0"/>
                <a:ea typeface="Times New Roman" panose="02020603050405020304" pitchFamily="18" charset="0"/>
                <a:cs typeface="Arial" panose="020B0604020202020204" pitchFamily="34" charset="0"/>
              </a:rPr>
              <a:t>Укрупненная классификация объектов недвижимости</a:t>
            </a:r>
            <a:endParaRPr lang="ru-RU" sz="2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ru-RU" sz="1800" dirty="0">
                <a:effectLst/>
                <a:latin typeface="Arial" panose="020B0604020202020204" pitchFamily="34" charset="0"/>
                <a:ea typeface="Times New Roman" panose="02020603050405020304" pitchFamily="18" charset="0"/>
                <a:cs typeface="Calibri" panose="020F0502020204030204" pitchFamily="34" charset="0"/>
              </a:rPr>
              <a:t> </a:t>
            </a:r>
            <a:endParaRPr lang="ru-RU" sz="1100" dirty="0">
              <a:effectLst/>
              <a:ea typeface="Times New Roman" panose="02020603050405020304" pitchFamily="18" charset="0"/>
              <a:cs typeface="Calibri" panose="020F0502020204030204" pitchFamily="34" charset="0"/>
            </a:endParaRPr>
          </a:p>
          <a:p>
            <a:pPr algn="just">
              <a:lnSpc>
                <a:spcPct val="115000"/>
              </a:lnSpc>
              <a:spcAft>
                <a:spcPts val="1000"/>
              </a:spcAft>
            </a:pPr>
            <a:r>
              <a:rPr lang="ru-RU" sz="1100" dirty="0">
                <a:effectLst/>
                <a:ea typeface="Times New Roman" panose="02020603050405020304" pitchFamily="18" charset="0"/>
                <a:cs typeface="Calibri" panose="020F0502020204030204" pitchFamily="34" charset="0"/>
              </a:rPr>
              <a:t> </a:t>
            </a: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255409664"/>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27584" y="764704"/>
            <a:ext cx="7488832" cy="5316304"/>
          </a:xfrm>
          <a:prstGeom prst="rect">
            <a:avLst/>
          </a:prstGeom>
          <a:ln>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88265" marR="39370" algn="just">
              <a:lnSpc>
                <a:spcPct val="115000"/>
              </a:lnSpc>
              <a:spcAft>
                <a:spcPts val="1000"/>
              </a:spcAft>
            </a:pPr>
            <a:endParaRPr lang="ru-RU" sz="1400" dirty="0">
              <a:effectLst/>
              <a:latin typeface="Arial" panose="020B0604020202020204" pitchFamily="34" charset="0"/>
              <a:ea typeface="Times New Roman" panose="02020603050405020304" pitchFamily="18" charset="0"/>
              <a:cs typeface="Calibri" panose="020F0502020204030204" pitchFamily="34" charset="0"/>
            </a:endParaRPr>
          </a:p>
          <a:p>
            <a:pPr marL="88265" marR="39370" algn="just">
              <a:lnSpc>
                <a:spcPct val="115000"/>
              </a:lnSpc>
              <a:spcAft>
                <a:spcPts val="1000"/>
              </a:spcAft>
            </a:pPr>
            <a:endParaRPr lang="ru-RU" sz="1600" dirty="0">
              <a:effectLst/>
              <a:latin typeface="Arial" panose="020B0604020202020204" pitchFamily="34" charset="0"/>
              <a:ea typeface="Times New Roman" panose="02020603050405020304" pitchFamily="18" charset="0"/>
              <a:cs typeface="Arial" panose="020B0604020202020204" pitchFamily="34" charset="0"/>
            </a:endParaRPr>
          </a:p>
          <a:p>
            <a:pPr marL="88265" marR="39370" algn="just">
              <a:lnSpc>
                <a:spcPct val="115000"/>
              </a:lnSpc>
              <a:spcAft>
                <a:spcPts val="1000"/>
              </a:spcAft>
            </a:pPr>
            <a:r>
              <a:rPr lang="ru-RU" sz="1600" dirty="0">
                <a:effectLst/>
                <a:latin typeface="Arial" panose="020B0604020202020204" pitchFamily="34" charset="0"/>
                <a:ea typeface="Times New Roman" panose="02020603050405020304" pitchFamily="18" charset="0"/>
                <a:cs typeface="Arial" panose="020B0604020202020204" pitchFamily="34" charset="0"/>
              </a:rPr>
              <a:t>Перспективным представляется страхование банковских ипотечных кредитов под покупку уже построенного жилья. Этот вид услуг достаточно распространен при совершении сделок с городской недвижимостью. Сложившаяся ситуация при ипотечном кредитовании такова, что кредит предоставляется только при заключении заемщиком средств договоров страхования. В этом случае страхователем выступает заемщик кредита, выгодоприобретателем (лицом, в чью пользу осуществляется страхование) – банк-кредитор. </a:t>
            </a:r>
          </a:p>
          <a:p>
            <a:pPr marL="88265" marR="39370" algn="just">
              <a:lnSpc>
                <a:spcPct val="115000"/>
              </a:lnSpc>
              <a:spcAft>
                <a:spcPts val="1000"/>
              </a:spcAft>
            </a:pPr>
            <a:r>
              <a:rPr lang="ru-RU" sz="1600" dirty="0">
                <a:effectLst/>
                <a:latin typeface="Arial" panose="020B0604020202020204" pitchFamily="34" charset="0"/>
                <a:ea typeface="Times New Roman" panose="02020603050405020304" pitchFamily="18" charset="0"/>
                <a:cs typeface="Arial" panose="020B0604020202020204" pitchFamily="34" charset="0"/>
              </a:rPr>
              <a:t>Для получения ипотечного кредита одновременно заключаются три договора смешанного страхования: жизни заемщика, страхования приобретаемого жилья как имущества и договор потери этого жилья в результате утраты страхователем права собственности на него.</a:t>
            </a:r>
          </a:p>
          <a:p>
            <a:pPr marL="88265" marR="39370" algn="just">
              <a:lnSpc>
                <a:spcPct val="115000"/>
              </a:lnSpc>
              <a:spcAft>
                <a:spcPts val="1000"/>
              </a:spcAft>
            </a:pPr>
            <a:r>
              <a:rPr lang="ru-RU" sz="1600" dirty="0">
                <a:effectLst/>
                <a:latin typeface="Arial" panose="020B0604020202020204" pitchFamily="34" charset="0"/>
                <a:ea typeface="Times New Roman" panose="02020603050405020304" pitchFamily="18" charset="0"/>
                <a:cs typeface="Arial" panose="020B0604020202020204" pitchFamily="34" charset="0"/>
              </a:rPr>
              <a:t> Страховая сумма по каждому договору, т. е. сумма, в пределах которой страховщик несет финансовую ответственность перед выгодоприобретателем при наступлении страхового случая, как правило, на 10% превышает сумму кредита за вычетом погашенной на момент наступления страхового случая задолженности по кредитному договору. </a:t>
            </a:r>
          </a:p>
          <a:p>
            <a:pPr marL="88265" marR="39370" algn="just">
              <a:lnSpc>
                <a:spcPct val="115000"/>
              </a:lnSpc>
              <a:spcAft>
                <a:spcPts val="1000"/>
              </a:spcAft>
            </a:pPr>
            <a:r>
              <a:rPr lang="ru-RU" sz="1400" dirty="0">
                <a:effectLst/>
                <a:latin typeface="Arial" panose="020B0604020202020204" pitchFamily="34" charset="0"/>
                <a:ea typeface="Times New Roman" panose="02020603050405020304" pitchFamily="18" charset="0"/>
                <a:cs typeface="Calibri" panose="020F0502020204030204" pitchFamily="34" charset="0"/>
              </a:rPr>
              <a:t> </a:t>
            </a:r>
            <a:endParaRPr lang="ru-RU" sz="1100" dirty="0">
              <a:effectLst/>
              <a:ea typeface="Times New Roman" panose="02020603050405020304" pitchFamily="18" charset="0"/>
              <a:cs typeface="Calibri" panose="020F0502020204030204" pitchFamily="34" charset="0"/>
            </a:endParaRPr>
          </a:p>
          <a:p>
            <a:pPr marL="6985" marR="353695" indent="442595" algn="just">
              <a:lnSpc>
                <a:spcPct val="115000"/>
              </a:lnSpc>
              <a:spcAft>
                <a:spcPts val="0"/>
              </a:spcAft>
            </a:pPr>
            <a:r>
              <a:rPr lang="ru-RU" sz="1400" dirty="0">
                <a:effectLst/>
                <a:latin typeface="Arial" panose="020B0604020202020204" pitchFamily="34" charset="0"/>
                <a:ea typeface="Times New Roman" panose="02020603050405020304" pitchFamily="18" charset="0"/>
                <a:cs typeface="Calibri" panose="020F0502020204030204" pitchFamily="34" charset="0"/>
              </a:rPr>
              <a:t> </a:t>
            </a:r>
            <a:endParaRPr lang="ru-RU" sz="1100" dirty="0">
              <a:effectLst/>
              <a:ea typeface="Times New Roman" panose="02020603050405020304" pitchFamily="18" charset="0"/>
              <a:cs typeface="Calibri" panose="020F050202020403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1711680156"/>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83568" y="332656"/>
            <a:ext cx="7632848" cy="6288260"/>
          </a:xfrm>
          <a:prstGeom prst="rect">
            <a:avLst/>
          </a:prstGeom>
        </p:spPr>
        <p:txBody>
          <a:bodyPr wrap="square">
            <a:spAutoFit/>
          </a:bodyPr>
          <a:lstStyle/>
          <a:p>
            <a:pPr marL="88265" marR="39370" indent="444500" algn="just"/>
            <a:r>
              <a:rPr lang="ru-RU" sz="1600" dirty="0">
                <a:latin typeface="Arial" panose="020B0604020202020204" pitchFamily="34" charset="0"/>
                <a:cs typeface="Arial" panose="020B0604020202020204" pitchFamily="34" charset="0"/>
              </a:rPr>
              <a:t>Сравнительно новой, но весьма востребованной является услуга, связанная со страхованием финансовых рисков субъектов — участников рынка недвижимости. Так, значительный интерес представляет </a:t>
            </a:r>
            <a:r>
              <a:rPr lang="ru-RU" sz="1600" i="1" dirty="0">
                <a:latin typeface="Arial" panose="020B0604020202020204" pitchFamily="34" charset="0"/>
                <a:cs typeface="Arial" panose="020B0604020202020204" pitchFamily="34" charset="0"/>
              </a:rPr>
              <a:t>страхование инвесторов-дольщиков. </a:t>
            </a:r>
          </a:p>
          <a:p>
            <a:pPr marL="88265" marR="39370" indent="444500" algn="just"/>
            <a:endParaRPr lang="ru-RU" sz="1600" dirty="0">
              <a:latin typeface="Arial" panose="020B0604020202020204" pitchFamily="34" charset="0"/>
              <a:cs typeface="Arial" panose="020B0604020202020204" pitchFamily="34" charset="0"/>
            </a:endParaRPr>
          </a:p>
          <a:p>
            <a:pPr marL="88265" marR="39370" indent="444500" algn="just"/>
            <a:r>
              <a:rPr lang="ru-RU" sz="1600" dirty="0">
                <a:latin typeface="Arial" panose="020B0604020202020204" pitchFamily="34" charset="0"/>
                <a:cs typeface="Arial" panose="020B0604020202020204" pitchFamily="34" charset="0"/>
              </a:rPr>
              <a:t>Примерно 50% участников рынка долевого строительства имеют те или иные проблемы. Это не только банкротство застройщика, но и «двойные» продажи квартир, и срыв сроков строительства. </a:t>
            </a:r>
          </a:p>
          <a:p>
            <a:pPr marL="88265" marR="39370" indent="444500" algn="just"/>
            <a:endParaRPr lang="ru-RU" sz="1600" dirty="0">
              <a:latin typeface="Arial" panose="020B0604020202020204" pitchFamily="34" charset="0"/>
              <a:cs typeface="Arial" panose="020B0604020202020204" pitchFamily="34" charset="0"/>
            </a:endParaRPr>
          </a:p>
          <a:p>
            <a:pPr marL="88265" marR="39370" indent="444500" algn="just"/>
            <a:r>
              <a:rPr lang="ru-RU" sz="1600" dirty="0">
                <a:latin typeface="Arial" panose="020B0604020202020204" pitchFamily="34" charset="0"/>
                <a:cs typeface="Arial" panose="020B0604020202020204" pitchFamily="34" charset="0"/>
              </a:rPr>
              <a:t>Если страховой случай все же наступил, страховщики обеспечат получение дольщиками денег в полном объеме. Если застройщик не может выплатить необходимые суммы, это делает страховая компания, которая затем истребует деньги у виновного через суд. </a:t>
            </a:r>
          </a:p>
          <a:p>
            <a:pPr marL="88265" marR="39370" indent="444500" algn="just"/>
            <a:endParaRPr lang="ru-RU" sz="1600" dirty="0">
              <a:latin typeface="Arial" panose="020B0604020202020204" pitchFamily="34" charset="0"/>
              <a:cs typeface="Arial" panose="020B0604020202020204" pitchFamily="34" charset="0"/>
            </a:endParaRPr>
          </a:p>
          <a:p>
            <a:pPr marL="88265" marR="39370" indent="444500" algn="just"/>
            <a:r>
              <a:rPr lang="ru-RU" sz="1600" dirty="0">
                <a:latin typeface="Arial" panose="020B0604020202020204" pitchFamily="34" charset="0"/>
                <a:cs typeface="Arial" panose="020B0604020202020204" pitchFamily="34" charset="0"/>
              </a:rPr>
              <a:t>В развитой рыночной экономике </a:t>
            </a:r>
            <a:r>
              <a:rPr lang="ru-RU" sz="1600" i="1" dirty="0">
                <a:latin typeface="Arial" panose="020B0604020202020204" pitchFamily="34" charset="0"/>
                <a:cs typeface="Arial" panose="020B0604020202020204" pitchFamily="34" charset="0"/>
              </a:rPr>
              <a:t>страхование строительно-монтажных рисков </a:t>
            </a:r>
            <a:r>
              <a:rPr lang="ru-RU" sz="1600" dirty="0">
                <a:latin typeface="Arial" panose="020B0604020202020204" pitchFamily="34" charset="0"/>
                <a:cs typeface="Arial" panose="020B0604020202020204" pitchFamily="34" charset="0"/>
              </a:rPr>
              <a:t>не является обязательным, но без него компания не может участвовать в подрядных торгах и не имеет права заключать строительные контракты. У нас этот вид страхования сугубо добровольный, никаких претензий незастрахованным фирмам государство не предъявляет, однако на первичном рынке недвижимости он широко распространен. </a:t>
            </a:r>
          </a:p>
          <a:p>
            <a:pPr marL="88265" marR="39370" indent="444500" algn="just">
              <a:lnSpc>
                <a:spcPct val="153000"/>
              </a:lnSpc>
              <a:spcAft>
                <a:spcPts val="25"/>
              </a:spcAft>
            </a:pPr>
            <a:endParaRPr lang="ru-RU" dirty="0"/>
          </a:p>
          <a:p>
            <a:pPr marL="88265" marR="39370" indent="444500" algn="just">
              <a:lnSpc>
                <a:spcPct val="153000"/>
              </a:lnSpc>
              <a:spcAft>
                <a:spcPts val="25"/>
              </a:spcAft>
            </a:pPr>
            <a:endParaRPr lang="ru-RU" dirty="0"/>
          </a:p>
          <a:p>
            <a:pPr marL="88265" marR="39370" indent="444500" algn="just">
              <a:lnSpc>
                <a:spcPct val="153000"/>
              </a:lnSpc>
              <a:spcAft>
                <a:spcPts val="25"/>
              </a:spcAft>
            </a:pPr>
            <a:endParaRPr lang="ru-RU" dirty="0">
              <a:solidFill>
                <a:srgbClr val="000000"/>
              </a:solidFill>
              <a:effectLst/>
              <a:latin typeface="Times New Roman" panose="02020603050405020304" pitchFamily="18" charset="0"/>
              <a:ea typeface="Times New Roman" panose="02020603050405020304" pitchFamily="18"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3395707956"/>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15616" y="332656"/>
            <a:ext cx="6480720" cy="6340197"/>
          </a:xfrm>
          <a:prstGeom prst="rect">
            <a:avLst/>
          </a:prstGeom>
        </p:spPr>
        <p:txBody>
          <a:bodyPr wrap="square">
            <a:spAutoFit/>
          </a:bodyPr>
          <a:lstStyle/>
          <a:p>
            <a:pPr marR="39370" algn="just">
              <a:spcAft>
                <a:spcPts val="1200"/>
              </a:spcAft>
            </a:pPr>
            <a:r>
              <a:rPr lang="ru-RU"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Во-первых, подрядчиков страхуют от </a:t>
            </a:r>
            <a:r>
              <a:rPr lang="ru-RU" sz="1600" i="1" dirty="0">
                <a:solidFill>
                  <a:srgbClr val="000000"/>
                </a:solidFill>
                <a:latin typeface="Arial" panose="020B0604020202020204" pitchFamily="34" charset="0"/>
                <a:ea typeface="Times New Roman" panose="02020603050405020304" pitchFamily="18" charset="0"/>
                <a:cs typeface="Arial" panose="020B0604020202020204" pitchFamily="34" charset="0"/>
              </a:rPr>
              <a:t>всех видов строительно-монтажных рисков. </a:t>
            </a:r>
          </a:p>
          <a:p>
            <a:pPr marR="39370" algn="just">
              <a:spcAft>
                <a:spcPts val="1200"/>
              </a:spcAft>
            </a:pPr>
            <a:r>
              <a:rPr lang="ru-RU" sz="1600" dirty="0">
                <a:latin typeface="Arial" panose="020B0604020202020204" pitchFamily="34" charset="0"/>
                <a:cs typeface="Arial" panose="020B0604020202020204" pitchFamily="34" charset="0"/>
              </a:rPr>
              <a:t>Страхование строительно-монтажных работ представляет собой механизм компенсации ущерба, возникающего при гибели или повреждении строящегося (реконструируемого) объекта, при осуществлении строительно-монтажных работ, вследствие случайных и непредвиденных событий. Страхованию подлежат сами объекты, на которых ведется строительство, временные здания и сооружения, строительная техника и стройматериалы, а также ответственность заказчика (подрядчика) за нанесение вреда жизни, здоровью и имуществу третьих лиц. </a:t>
            </a:r>
            <a:r>
              <a:rPr lang="ru-RU" sz="1600" strike="sngStrike" dirty="0">
                <a:latin typeface="Arial" panose="020B0604020202020204" pitchFamily="34" charset="0"/>
                <a:cs typeface="Arial" panose="020B0604020202020204" pitchFamily="34" charset="0"/>
              </a:rPr>
              <a:t>                                                                                                                                               </a:t>
            </a:r>
            <a:r>
              <a:rPr lang="ru-RU" sz="1600" dirty="0">
                <a:latin typeface="Arial" panose="020B0604020202020204" pitchFamily="34" charset="0"/>
                <a:cs typeface="Arial" panose="020B0604020202020204" pitchFamily="34" charset="0"/>
              </a:rPr>
              <a:t> </a:t>
            </a:r>
          </a:p>
          <a:p>
            <a:pPr algn="just">
              <a:spcAft>
                <a:spcPts val="1200"/>
              </a:spcAft>
              <a:tabLst>
                <a:tab pos="1081088" algn="l"/>
              </a:tabLst>
            </a:pPr>
            <a:r>
              <a:rPr lang="ru-RU" sz="1600" dirty="0">
                <a:latin typeface="Arial" panose="020B0604020202020204" pitchFamily="34" charset="0"/>
                <a:cs typeface="Arial" panose="020B0604020202020204" pitchFamily="34" charset="0"/>
              </a:rPr>
              <a:t>В процессе строительства возможны любые достаточно опасные случайности. К примеру, техногенного характера, когда неожиданно падает кран или рушится стена. Может случиться пожар или взрыв. </a:t>
            </a:r>
          </a:p>
          <a:p>
            <a:pPr algn="just">
              <a:spcAft>
                <a:spcPts val="1200"/>
              </a:spcAft>
            </a:pPr>
            <a:r>
              <a:rPr lang="ru-RU" sz="1600" dirty="0">
                <a:latin typeface="Arial" panose="020B0604020202020204" pitchFamily="34" charset="0"/>
                <a:cs typeface="Arial" panose="020B0604020202020204" pitchFamily="34" charset="0"/>
              </a:rPr>
              <a:t>Другая группа опасностей связана с</a:t>
            </a:r>
            <a:r>
              <a:rPr lang="ru-RU" sz="1600" b="1" dirty="0">
                <a:latin typeface="Arial" panose="020B0604020202020204" pitchFamily="34" charset="0"/>
                <a:cs typeface="Arial" panose="020B0604020202020204" pitchFamily="34" charset="0"/>
              </a:rPr>
              <a:t> </a:t>
            </a:r>
            <a:r>
              <a:rPr lang="ru-RU" sz="1600" dirty="0">
                <a:latin typeface="Arial" panose="020B0604020202020204" pitchFamily="34" charset="0"/>
                <a:cs typeface="Arial" panose="020B0604020202020204" pitchFamily="34" charset="0"/>
              </a:rPr>
              <a:t>природными катаклизмами. Проливные дожди могут подмыть фундамент или затопить вырытый котлован. К неприятным последствиям приведет ураган или просадка грунта. Во многих местностях не исключена опасность стихийного бедствия – землетрясения, наводнения, лавины. </a:t>
            </a:r>
          </a:p>
          <a:p>
            <a:pPr algn="just"/>
            <a:endParaRPr lang="ru-RU" sz="1400" dirty="0">
              <a:latin typeface="Arial" panose="020B0604020202020204" pitchFamily="34" charset="0"/>
              <a:cs typeface="Arial" panose="020B0604020202020204" pitchFamily="34" charset="0"/>
            </a:endParaRPr>
          </a:p>
          <a:p>
            <a:pPr marL="88265" marR="39370" indent="444500" algn="just"/>
            <a:endParaRPr lang="ru-RU"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2956402570"/>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83568" y="197346"/>
            <a:ext cx="7776864" cy="6817251"/>
          </a:xfrm>
          <a:prstGeom prst="rect">
            <a:avLst/>
          </a:prstGeom>
        </p:spPr>
        <p:txBody>
          <a:bodyPr wrap="square">
            <a:spAutoFit/>
          </a:bodyPr>
          <a:lstStyle/>
          <a:p>
            <a:pPr algn="just" defTabSz="179388"/>
            <a:endParaRPr lang="ru-RU" sz="1700" dirty="0"/>
          </a:p>
          <a:p>
            <a:pPr algn="just" defTabSz="179388"/>
            <a:r>
              <a:rPr lang="ru-RU" sz="1700" dirty="0"/>
              <a:t>Во-вторых, 	страхуется 	</a:t>
            </a:r>
            <a:r>
              <a:rPr lang="ru-RU" sz="1700" i="1" dirty="0"/>
              <a:t>ответственность 	подрядчиков 	перед третьими лицами.</a:t>
            </a:r>
            <a:r>
              <a:rPr lang="ru-RU" sz="1700" dirty="0"/>
              <a:t> </a:t>
            </a:r>
          </a:p>
          <a:p>
            <a:pPr algn="just">
              <a:spcAft>
                <a:spcPts val="1200"/>
              </a:spcAft>
            </a:pPr>
            <a:r>
              <a:rPr lang="ru-RU" sz="1700" dirty="0"/>
              <a:t>Наиболее типичный случай – просадка фундамента соседнего здания или трещины на историческом фасаде. Если риски застрахованы, ответственность нести будет страховая компания, а речь зачастую идет о суммах весьма внушительных. </a:t>
            </a:r>
          </a:p>
          <a:p>
            <a:pPr algn="just"/>
            <a:r>
              <a:rPr lang="ru-RU" sz="1700" dirty="0"/>
              <a:t>В-третьих, производится страхование </a:t>
            </a:r>
            <a:r>
              <a:rPr lang="ru-RU" sz="1700" i="1" dirty="0" err="1"/>
              <a:t>послепусковых</a:t>
            </a:r>
            <a:r>
              <a:rPr lang="ru-RU" sz="1700" i="1" dirty="0"/>
              <a:t> гарантийных обязательств. </a:t>
            </a:r>
          </a:p>
          <a:p>
            <a:pPr algn="just"/>
            <a:r>
              <a:rPr lang="ru-RU" sz="1700" dirty="0"/>
              <a:t>В соответствии с гражданским законодательством подрядчик несет ответственность за выполнение своих договорных обязательств по контракту на протяжении гарантийного срока. Страхование </a:t>
            </a:r>
            <a:r>
              <a:rPr lang="ru-RU" sz="1700" dirty="0" err="1"/>
              <a:t>послепусковых</a:t>
            </a:r>
            <a:r>
              <a:rPr lang="ru-RU" sz="1700" dirty="0"/>
              <a:t> гарантийных обязательств призвано сделать расходы подрядчика на исполнение этих обязательств заранее определенными и пригодными для включения в контрактную стоимость в виде затрат на страхование. </a:t>
            </a:r>
          </a:p>
          <a:p>
            <a:pPr algn="just"/>
            <a:r>
              <a:rPr lang="ru-RU" sz="1700" dirty="0"/>
              <a:t>Действие договора начинается сразу после подписания акта приемки-сдачи</a:t>
            </a:r>
            <a:r>
              <a:rPr lang="ru-RU" sz="1700" b="1" dirty="0"/>
              <a:t> </a:t>
            </a:r>
            <a:r>
              <a:rPr lang="ru-RU" sz="1700" dirty="0"/>
              <a:t>объекта.  </a:t>
            </a:r>
          </a:p>
          <a:p>
            <a:pPr algn="just"/>
            <a:r>
              <a:rPr lang="ru-RU" sz="1700" dirty="0"/>
              <a:t>Страхование </a:t>
            </a:r>
            <a:r>
              <a:rPr lang="ru-RU" sz="1700" dirty="0" err="1"/>
              <a:t>послепусковых</a:t>
            </a:r>
            <a:r>
              <a:rPr lang="ru-RU" sz="1700" dirty="0"/>
              <a:t> гарантийных обязательств является завершающим элементом комплексной страховой защиты </a:t>
            </a:r>
            <a:r>
              <a:rPr lang="ru-RU" sz="1700" dirty="0" err="1"/>
              <a:t>строительно</a:t>
            </a:r>
            <a:r>
              <a:rPr lang="ru-RU" sz="1700" dirty="0"/>
              <a:t> монтажных работ. Оно обеспечивает возмещение непредвиденных расходов подрядчика, обусловленных его гарантийными обязательствами перед заказчиком, связанных с ремонтом, заменой, восстановлением построенного объекта в результате его повреждения или гибели. </a:t>
            </a:r>
          </a:p>
          <a:p>
            <a:pPr algn="just"/>
            <a:endParaRPr lang="ru-RU" dirty="0"/>
          </a:p>
          <a:p>
            <a:pPr algn="just"/>
            <a:endParaRPr lang="ru-RU" dirty="0"/>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1368334200"/>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11560" y="410210"/>
            <a:ext cx="7200800" cy="6037580"/>
          </a:xfrm>
          <a:prstGeom prst="rect">
            <a:avLst/>
          </a:prstGeom>
          <a:ln>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88265" marR="39370" algn="just">
              <a:lnSpc>
                <a:spcPct val="115000"/>
              </a:lnSpc>
              <a:spcAft>
                <a:spcPts val="1000"/>
              </a:spcAft>
            </a:pPr>
            <a:endParaRPr lang="ru-RU" sz="1600" b="1" dirty="0">
              <a:effectLst/>
              <a:latin typeface="Arial" panose="020B0604020202020204" pitchFamily="34" charset="0"/>
              <a:ea typeface="Times New Roman" panose="02020603050405020304" pitchFamily="18" charset="0"/>
              <a:cs typeface="Arial" panose="020B0604020202020204" pitchFamily="34" charset="0"/>
            </a:endParaRPr>
          </a:p>
          <a:p>
            <a:pPr marL="88265" marR="39370" algn="just">
              <a:lnSpc>
                <a:spcPct val="115000"/>
              </a:lnSpc>
              <a:spcAft>
                <a:spcPts val="1000"/>
              </a:spcAft>
            </a:pPr>
            <a:r>
              <a:rPr lang="ru-RU" sz="1600" b="1" dirty="0">
                <a:effectLst/>
                <a:latin typeface="Arial" panose="020B0604020202020204" pitchFamily="34" charset="0"/>
                <a:ea typeface="Times New Roman" panose="02020603050405020304" pitchFamily="18" charset="0"/>
                <a:cs typeface="Arial" panose="020B0604020202020204" pitchFamily="34" charset="0"/>
              </a:rPr>
              <a:t>Страхование профессиональной ответственности субподрядчика. </a:t>
            </a:r>
            <a:r>
              <a:rPr lang="ru-RU" sz="1600" dirty="0">
                <a:effectLst/>
                <a:latin typeface="Arial" panose="020B0604020202020204" pitchFamily="34" charset="0"/>
                <a:ea typeface="Times New Roman" panose="02020603050405020304" pitchFamily="18" charset="0"/>
                <a:cs typeface="Arial" panose="020B0604020202020204" pitchFamily="34" charset="0"/>
              </a:rPr>
              <a:t>Для предотвращения возможных убытков, возникающих при нанесении ущерба готовым частям объекта строительства субподрядными организациями, предлагается обязать данные организации страховать свою гражданскую ответственность. </a:t>
            </a:r>
          </a:p>
          <a:p>
            <a:pPr marL="88265" marR="39370" algn="just">
              <a:lnSpc>
                <a:spcPct val="115000"/>
              </a:lnSpc>
              <a:spcAft>
                <a:spcPts val="1000"/>
              </a:spcAft>
            </a:pPr>
            <a:r>
              <a:rPr lang="ru-RU" sz="1600" dirty="0">
                <a:effectLst/>
                <a:latin typeface="Arial" panose="020B0604020202020204" pitchFamily="34" charset="0"/>
                <a:ea typeface="Times New Roman" panose="02020603050405020304" pitchFamily="18" charset="0"/>
                <a:cs typeface="Arial" panose="020B0604020202020204" pitchFamily="34" charset="0"/>
              </a:rPr>
              <a:t>Гражданская ответственность – это материальная ответственность юридического лица, предусмотренная действующим законодательством РФ, за причинение вреда третьим лицам, их имуществу в процессе или в результате строительной деятельности. В данном случае третьим лицом является заказчик. </a:t>
            </a:r>
          </a:p>
          <a:p>
            <a:pPr marL="88265" marR="39370" algn="just">
              <a:lnSpc>
                <a:spcPct val="115000"/>
              </a:lnSpc>
              <a:spcAft>
                <a:spcPts val="1000"/>
              </a:spcAft>
            </a:pPr>
            <a:r>
              <a:rPr lang="ru-RU" sz="1600" dirty="0">
                <a:effectLst/>
                <a:latin typeface="Arial" panose="020B0604020202020204" pitchFamily="34" charset="0"/>
                <a:ea typeface="Times New Roman" panose="02020603050405020304" pitchFamily="18" charset="0"/>
                <a:cs typeface="Arial" panose="020B0604020202020204" pitchFamily="34" charset="0"/>
              </a:rPr>
              <a:t>Страховым случаем признается свершившееся событие, с наступлением которого возникает обязанность страхователя возместить ущерб, причиненный имущественным интересам заказчика, который является следствием небрежности, ошибки или упущения при осуществлении строительной деятельности. </a:t>
            </a:r>
          </a:p>
          <a:p>
            <a:pPr marL="88265" marR="39370" algn="just">
              <a:lnSpc>
                <a:spcPct val="115000"/>
              </a:lnSpc>
              <a:spcAft>
                <a:spcPts val="1000"/>
              </a:spcAft>
            </a:pPr>
            <a:r>
              <a:rPr lang="ru-RU" sz="1600" dirty="0">
                <a:effectLst/>
                <a:latin typeface="Arial" panose="020B0604020202020204" pitchFamily="34" charset="0"/>
                <a:ea typeface="Times New Roman" panose="02020603050405020304" pitchFamily="18" charset="0"/>
                <a:cs typeface="Arial" panose="020B0604020202020204" pitchFamily="34" charset="0"/>
              </a:rPr>
              <a:t>Страховая сумма устанавливается по согласованию сторон на основании планируемых объемов работ и услуг на срок действия договора страхования и численности работников субподрядчика. Договором страхования может быть предусмотрено установление отдельных лимитов ответственности. </a:t>
            </a:r>
          </a:p>
          <a:p>
            <a:pPr marL="88265" marR="39370" algn="just">
              <a:lnSpc>
                <a:spcPct val="115000"/>
              </a:lnSpc>
              <a:spcAft>
                <a:spcPts val="1000"/>
              </a:spcAft>
            </a:pPr>
            <a:r>
              <a:rPr lang="ru-RU" sz="1600" dirty="0">
                <a:effectLst/>
                <a:latin typeface="Arial" panose="020B0604020202020204" pitchFamily="34" charset="0"/>
                <a:ea typeface="Times New Roman" panose="02020603050405020304" pitchFamily="18" charset="0"/>
                <a:cs typeface="Arial" panose="020B0604020202020204" pitchFamily="34" charset="0"/>
              </a:rPr>
              <a:t> </a:t>
            </a:r>
          </a:p>
          <a:p>
            <a:pPr marL="6985" marR="353695" indent="442595" algn="just">
              <a:lnSpc>
                <a:spcPct val="115000"/>
              </a:lnSpc>
              <a:spcAft>
                <a:spcPts val="0"/>
              </a:spcAft>
            </a:pPr>
            <a:r>
              <a:rPr lang="ru-RU" sz="1400" dirty="0">
                <a:effectLst/>
                <a:latin typeface="Arial" panose="020B0604020202020204" pitchFamily="34" charset="0"/>
                <a:ea typeface="Times New Roman" panose="02020603050405020304" pitchFamily="18" charset="0"/>
                <a:cs typeface="Calibri" panose="020F0502020204030204" pitchFamily="34" charset="0"/>
              </a:rPr>
              <a:t> </a:t>
            </a:r>
            <a:endParaRPr lang="ru-RU" sz="1100" dirty="0">
              <a:effectLst/>
              <a:ea typeface="Times New Roman" panose="02020603050405020304" pitchFamily="18" charset="0"/>
              <a:cs typeface="Calibri" panose="020F050202020403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3436663513"/>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83568" y="404664"/>
            <a:ext cx="7560840" cy="3693319"/>
          </a:xfrm>
          <a:prstGeom prst="rect">
            <a:avLst/>
          </a:prstGeom>
        </p:spPr>
        <p:txBody>
          <a:bodyPr wrap="square">
            <a:spAutoFit/>
          </a:bodyPr>
          <a:lstStyle/>
          <a:p>
            <a:pPr marL="88265" marR="39370" indent="444500" algn="just"/>
            <a:r>
              <a:rPr lang="ru-RU" i="1" dirty="0">
                <a:solidFill>
                  <a:srgbClr val="000000"/>
                </a:solidFill>
                <a:latin typeface="Arial" panose="020B0604020202020204" pitchFamily="34" charset="0"/>
                <a:ea typeface="Times New Roman" panose="02020603050405020304" pitchFamily="18" charset="0"/>
                <a:cs typeface="Arial" panose="020B0604020202020204" pitchFamily="34" charset="0"/>
              </a:rPr>
              <a:t>Страхование гражданской и профессиональной ответственности проектировщика.</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Реализация процесса строительства объекта и его дальнейшая эксплуатация в большой степени зависят от правильности выполнения работ по архитектурному и строительному проектированию. Ошибки, допущенные проектировщиками, могут привести к срыву реализации программы строительства, потерям инвесторами своих вложений. </a:t>
            </a:r>
          </a:p>
          <a:p>
            <a:pPr marL="88265" marR="39370" indent="444500" algn="just"/>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Страхователем выступает проектная организация. По условиям данного вида страхования страховая компания обеспечивает возмещение ущерба, нанесенного подрядчику или заказчику в период строительства или эксплуатации объекта в результате ошибок, допущенных в проекте строительства.  </a:t>
            </a:r>
            <a:endParaRPr lang="ru-RU"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2486286425"/>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71600" y="1687498"/>
            <a:ext cx="6840760" cy="2211503"/>
          </a:xfrm>
          <a:prstGeom prst="rect">
            <a:avLst/>
          </a:prstGeom>
        </p:spPr>
        <p:txBody>
          <a:bodyPr wrap="square">
            <a:spAutoFit/>
          </a:bodyPr>
          <a:lstStyle/>
          <a:p>
            <a:pPr marL="88265" marR="39370" indent="444500" algn="just">
              <a:lnSpc>
                <a:spcPct val="153000"/>
              </a:lnSpc>
              <a:spcAft>
                <a:spcPts val="25"/>
              </a:spcAft>
            </a:pP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В странах с развитой рыночной экономикой страховые компании не только принимают взносы, но и распоряжаются ими как инвесторы нового строительства. В нашей стране страховые компании на законных основаниях не имеют права вести подобную деятельность. </a:t>
            </a:r>
            <a:endParaRPr lang="ru-RU"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1297898148"/>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95736" y="2204864"/>
            <a:ext cx="4572000" cy="989886"/>
          </a:xfrm>
          <a:prstGeom prst="rect">
            <a:avLst/>
          </a:prstGeom>
        </p:spPr>
        <p:txBody>
          <a:bodyPr>
            <a:spAutoFit/>
          </a:bodyPr>
          <a:lstStyle/>
          <a:p>
            <a:pPr marL="105410" marR="47625" indent="-6350" algn="ctr">
              <a:lnSpc>
                <a:spcPct val="108000"/>
              </a:lnSpc>
              <a:spcAft>
                <a:spcPts val="675"/>
              </a:spcAft>
            </a:pPr>
            <a:r>
              <a:rPr lang="ru-RU" b="1" dirty="0">
                <a:solidFill>
                  <a:srgbClr val="000000"/>
                </a:solidFill>
                <a:latin typeface="Times New Roman" panose="02020603050405020304" pitchFamily="18" charset="0"/>
                <a:ea typeface="Times New Roman" panose="02020603050405020304" pitchFamily="18" charset="0"/>
              </a:rPr>
              <a:t>УПРАВЛЕНИЕ ЭКСПЛУАТАЦИЕЙ ЖИЛЫХ ОБЪЕКТОВ НЕДВИЖИМОСТИ </a:t>
            </a: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4270533958"/>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6289" y="1600200"/>
            <a:ext cx="7891422" cy="4525963"/>
          </a:xfrm>
        </p:spPr>
      </p:pic>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679667730"/>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6632"/>
            <a:ext cx="8229600" cy="436910"/>
          </a:xfrm>
        </p:spPr>
        <p:txBody>
          <a:bodyPr>
            <a:normAutofit/>
          </a:bodyPr>
          <a:lstStyle/>
          <a:p>
            <a:r>
              <a:rPr lang="ru-RU" sz="1400" dirty="0">
                <a:latin typeface="Arial" panose="020B0604020202020204" pitchFamily="34" charset="0"/>
                <a:cs typeface="Arial" panose="020B0604020202020204" pitchFamily="34" charset="0"/>
              </a:rPr>
              <a:t>Схема управления многоквартирным домом</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764704"/>
            <a:ext cx="8640960" cy="5318051"/>
          </a:xfrm>
        </p:spPr>
      </p:pic>
      <p:sp>
        <p:nvSpPr>
          <p:cNvPr id="5" name="Нижний колонтитул 4"/>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12863610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nedvigovka.ru/biblioteka/is4/img/image011.gif"/>
          <p:cNvPicPr/>
          <p:nvPr/>
        </p:nvPicPr>
        <p:blipFill>
          <a:blip r:embed="rId2">
            <a:extLst>
              <a:ext uri="{28A0092B-C50C-407E-A947-70E740481C1C}">
                <a14:useLocalDpi xmlns:a14="http://schemas.microsoft.com/office/drawing/2010/main" val="0"/>
              </a:ext>
            </a:extLst>
          </a:blip>
          <a:srcRect/>
          <a:stretch>
            <a:fillRect/>
          </a:stretch>
        </p:blipFill>
        <p:spPr bwMode="auto">
          <a:xfrm>
            <a:off x="827584" y="0"/>
            <a:ext cx="7992888" cy="6858000"/>
          </a:xfrm>
          <a:prstGeom prst="rect">
            <a:avLst/>
          </a:prstGeom>
          <a:noFill/>
          <a:ln>
            <a:noFill/>
          </a:ln>
        </p:spPr>
      </p:pic>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550850979"/>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476672"/>
            <a:ext cx="8064895" cy="5688632"/>
          </a:xfrm>
        </p:spPr>
      </p:pic>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2668582390"/>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476672"/>
            <a:ext cx="7488831" cy="5649491"/>
          </a:xfrm>
        </p:spPr>
      </p:pic>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1221834936"/>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47664" y="2136339"/>
            <a:ext cx="5976664" cy="2308324"/>
          </a:xfrm>
          <a:prstGeom prst="rect">
            <a:avLst/>
          </a:prstGeom>
        </p:spPr>
        <p:txBody>
          <a:bodyPr wrap="square">
            <a:spAutoFit/>
          </a:bodyPr>
          <a:lstStyle/>
          <a:p>
            <a:pPr algn="just"/>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Каждый собственник квартиры не вправе, а обязан самостоятельно нести бремя своей собственности, в том числе участвовать в совместном управлении эксплуатацией дома, именно обязан. Это право заключается в том, что совместно с другими собственниками он обязан принимать участие в общем собрании собственников помещений в многоквартирном доме. </a:t>
            </a:r>
            <a:endParaRPr lang="ru-RU" dirty="0">
              <a:latin typeface="Arial" panose="020B0604020202020204" pitchFamily="34"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3168718335"/>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90942" y="410210"/>
            <a:ext cx="6762115" cy="6037580"/>
          </a:xfrm>
          <a:prstGeom prst="rect">
            <a:avLst/>
          </a:prstGeom>
          <a:ln>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88265" marR="39370" algn="just">
              <a:lnSpc>
                <a:spcPct val="115000"/>
              </a:lnSpc>
              <a:spcAft>
                <a:spcPts val="1000"/>
              </a:spcAft>
            </a:pPr>
            <a:r>
              <a:rPr lang="ru-RU" sz="1400" dirty="0">
                <a:effectLst/>
                <a:latin typeface="Arial" panose="020B0604020202020204" pitchFamily="34" charset="0"/>
                <a:ea typeface="Times New Roman" panose="02020603050405020304" pitchFamily="18" charset="0"/>
                <a:cs typeface="Arial" panose="020B0604020202020204" pitchFamily="34" charset="0"/>
              </a:rPr>
              <a:t>Общее собрание является органом управления, к компетентности которого относятся: </a:t>
            </a:r>
          </a:p>
          <a:p>
            <a:pPr marL="602615" marR="39370" indent="-285750" algn="just">
              <a:lnSpc>
                <a:spcPct val="115000"/>
              </a:lnSpc>
              <a:spcAft>
                <a:spcPts val="1000"/>
              </a:spcAft>
              <a:buFont typeface="Arial" panose="020B0604020202020204" pitchFamily="34" charset="0"/>
              <a:buChar char="•"/>
            </a:pPr>
            <a:r>
              <a:rPr lang="ru-RU" sz="1400" dirty="0">
                <a:effectLst/>
                <a:latin typeface="Arial" panose="020B0604020202020204" pitchFamily="34" charset="0"/>
                <a:ea typeface="Times New Roman" panose="02020603050405020304" pitchFamily="18" charset="0"/>
                <a:cs typeface="Arial" panose="020B0604020202020204" pitchFamily="34" charset="0"/>
              </a:rPr>
              <a:t>принятие решений о реконструкции многоквартирного дома (в том числе и его расширением или надстройкой), строительстве хозяйственных построек и других зданий, строений, сооружений, ремонте общего имущества в многоквартирном доме; </a:t>
            </a:r>
          </a:p>
          <a:p>
            <a:pPr marL="602615" marR="39370" indent="-285750" algn="just">
              <a:lnSpc>
                <a:spcPct val="115000"/>
              </a:lnSpc>
              <a:spcAft>
                <a:spcPts val="1000"/>
              </a:spcAft>
              <a:buFont typeface="Arial" panose="020B0604020202020204" pitchFamily="34" charset="0"/>
              <a:buChar char="•"/>
            </a:pPr>
            <a:r>
              <a:rPr lang="ru-RU" sz="1400" dirty="0">
                <a:effectLst/>
                <a:latin typeface="Arial" panose="020B0604020202020204" pitchFamily="34" charset="0"/>
                <a:ea typeface="Times New Roman" panose="02020603050405020304" pitchFamily="18" charset="0"/>
                <a:cs typeface="Arial" panose="020B0604020202020204" pitchFamily="34" charset="0"/>
              </a:rPr>
              <a:t>принятие решений о пределах использования земельного участка, на котором расположен многоквартирный дом, в том числе введение ограничений пользования им; </a:t>
            </a:r>
          </a:p>
          <a:p>
            <a:pPr marL="602615" marR="39370" indent="-285750" algn="just">
              <a:lnSpc>
                <a:spcPct val="115000"/>
              </a:lnSpc>
              <a:spcAft>
                <a:spcPts val="1000"/>
              </a:spcAft>
              <a:buFont typeface="Arial" panose="020B0604020202020204" pitchFamily="34" charset="0"/>
              <a:buChar char="•"/>
            </a:pPr>
            <a:r>
              <a:rPr lang="ru-RU" sz="1400" dirty="0">
                <a:effectLst/>
                <a:latin typeface="Arial" panose="020B0604020202020204" pitchFamily="34" charset="0"/>
                <a:ea typeface="Times New Roman" panose="02020603050405020304" pitchFamily="18" charset="0"/>
                <a:cs typeface="Arial" panose="020B0604020202020204" pitchFamily="34" charset="0"/>
              </a:rPr>
              <a:t>принятие решений о передаче в пользование общего имущества в многоквартирном доме; </a:t>
            </a:r>
          </a:p>
          <a:p>
            <a:pPr marL="602615" marR="39370" indent="-285750" algn="just">
              <a:lnSpc>
                <a:spcPct val="115000"/>
              </a:lnSpc>
              <a:spcAft>
                <a:spcPts val="1000"/>
              </a:spcAft>
              <a:buFont typeface="Arial" panose="020B0604020202020204" pitchFamily="34" charset="0"/>
              <a:buChar char="•"/>
            </a:pPr>
            <a:r>
              <a:rPr lang="ru-RU" sz="1400" dirty="0">
                <a:effectLst/>
                <a:latin typeface="Arial" panose="020B0604020202020204" pitchFamily="34" charset="0"/>
                <a:ea typeface="Times New Roman" panose="02020603050405020304" pitchFamily="18" charset="0"/>
                <a:cs typeface="Arial" panose="020B0604020202020204" pitchFamily="34" charset="0"/>
              </a:rPr>
              <a:t>выбор способа управления многоквартирным домом; </a:t>
            </a:r>
          </a:p>
          <a:p>
            <a:pPr marL="602615" marR="39370" indent="-285750" algn="just">
              <a:lnSpc>
                <a:spcPct val="115000"/>
              </a:lnSpc>
              <a:spcAft>
                <a:spcPts val="1000"/>
              </a:spcAft>
              <a:buFont typeface="Arial" panose="020B0604020202020204" pitchFamily="34" charset="0"/>
              <a:buChar char="•"/>
            </a:pPr>
            <a:r>
              <a:rPr lang="ru-RU" sz="1400" dirty="0">
                <a:effectLst/>
                <a:latin typeface="Arial" panose="020B0604020202020204" pitchFamily="34" charset="0"/>
                <a:ea typeface="Times New Roman" panose="02020603050405020304" pitchFamily="18" charset="0"/>
                <a:cs typeface="Arial" panose="020B0604020202020204" pitchFamily="34" charset="0"/>
              </a:rPr>
              <a:t>другие вопросы, отнесенные настоящим Кодексом к компетенции общего собрания собственников помещений в многоквартирном доме. </a:t>
            </a:r>
          </a:p>
          <a:p>
            <a:pPr marL="88265" marR="39370" algn="just">
              <a:lnSpc>
                <a:spcPct val="115000"/>
              </a:lnSpc>
              <a:spcAft>
                <a:spcPts val="1000"/>
              </a:spcAft>
            </a:pPr>
            <a:r>
              <a:rPr lang="ru-RU" sz="1400" dirty="0">
                <a:effectLst/>
                <a:latin typeface="Arial" panose="020B0604020202020204" pitchFamily="34" charset="0"/>
                <a:ea typeface="Times New Roman" panose="02020603050405020304" pitchFamily="18" charset="0"/>
                <a:cs typeface="Arial" panose="020B0604020202020204" pitchFamily="34" charset="0"/>
              </a:rPr>
              <a:t>Порядок проведения общего собрания, принятие решений и порядок голосования регламентирован ЖК РФ. </a:t>
            </a:r>
          </a:p>
          <a:p>
            <a:pPr marL="88265" marR="39370" algn="just">
              <a:lnSpc>
                <a:spcPct val="115000"/>
              </a:lnSpc>
              <a:spcAft>
                <a:spcPts val="1000"/>
              </a:spcAft>
            </a:pPr>
            <a:r>
              <a:rPr lang="ru-RU" sz="1400" dirty="0">
                <a:effectLst/>
                <a:latin typeface="Arial" panose="020B0604020202020204" pitchFamily="34" charset="0"/>
                <a:ea typeface="Times New Roman" panose="02020603050405020304" pitchFamily="18" charset="0"/>
                <a:cs typeface="Arial" panose="020B0604020202020204" pitchFamily="34" charset="0"/>
              </a:rPr>
              <a:t> </a:t>
            </a:r>
          </a:p>
          <a:p>
            <a:pPr marL="6985" marR="353695" indent="442595" algn="just">
              <a:lnSpc>
                <a:spcPct val="115000"/>
              </a:lnSpc>
              <a:spcAft>
                <a:spcPts val="0"/>
              </a:spcAft>
            </a:pPr>
            <a:r>
              <a:rPr lang="ru-RU" sz="1400" dirty="0">
                <a:effectLst/>
                <a:latin typeface="Arial" panose="020B0604020202020204" pitchFamily="34" charset="0"/>
                <a:ea typeface="Times New Roman" panose="02020603050405020304" pitchFamily="18" charset="0"/>
                <a:cs typeface="Arial" panose="020B0604020202020204" pitchFamily="34" charset="0"/>
              </a:rPr>
              <a:t> </a:t>
            </a: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2413631634"/>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922" y="1600200"/>
            <a:ext cx="8046156" cy="4525963"/>
          </a:xfrm>
        </p:spPr>
      </p:pic>
      <p:sp>
        <p:nvSpPr>
          <p:cNvPr id="5" name="Нижний колонтитул 4"/>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2526067988"/>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476672"/>
            <a:ext cx="7258753" cy="5606083"/>
          </a:xfrm>
        </p:spPr>
      </p:pic>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1850167876"/>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99592" y="908720"/>
            <a:ext cx="7200800" cy="5124480"/>
          </a:xfrm>
          <a:prstGeom prst="rect">
            <a:avLst/>
          </a:prstGeom>
        </p:spPr>
        <p:txBody>
          <a:bodyPr wrap="square">
            <a:spAutoFit/>
          </a:bodyPr>
          <a:lstStyle/>
          <a:p>
            <a:pPr marR="39370" algn="just">
              <a:spcAft>
                <a:spcPts val="1200"/>
              </a:spcAft>
            </a:pPr>
            <a:r>
              <a:rPr lang="ru-RU"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Организационно-правовая форма управления многоквартирным домом может быть в форме жилищного и жилищно-строительного кооперативов (ЖК, ЖСК), являющихся потребительскими кооперативами, или товарищества собственников жилья (ТСЖ), являющегося некоммерческой организацией. </a:t>
            </a:r>
          </a:p>
          <a:p>
            <a:pPr algn="just">
              <a:spcAft>
                <a:spcPts val="1200"/>
              </a:spcAft>
            </a:pPr>
            <a:r>
              <a:rPr lang="ru-RU" sz="1600" dirty="0">
                <a:latin typeface="Arial" panose="020B0604020202020204" pitchFamily="34" charset="0"/>
                <a:cs typeface="Arial" panose="020B0604020202020204" pitchFamily="34" charset="0"/>
              </a:rPr>
              <a:t>Жилищный кооператив (ЖК) – организация, в которой собственники жилья объединяют свои доли в общем имуществе и вносят их в качестве паевого вклада в уставный капитал кооператива. </a:t>
            </a:r>
          </a:p>
          <a:p>
            <a:pPr algn="just">
              <a:spcAft>
                <a:spcPts val="600"/>
              </a:spcAft>
            </a:pPr>
            <a:r>
              <a:rPr lang="ru-RU" sz="1600" dirty="0">
                <a:latin typeface="Arial" panose="020B0604020202020204" pitchFamily="34" charset="0"/>
                <a:cs typeface="Arial" panose="020B0604020202020204" pitchFamily="34" charset="0"/>
              </a:rPr>
              <a:t>При такой форме организации возникают два собственника имущества: собственники жилья и формальный собственник общего имущества в виде кооператива. Раздел имущества между разными собственниками не антагонистичен, поскольку кооператив – это объединение тех же самых собственников жилья, объединившихся с целью управления жилыми и нежилыми помещениями в кооперативном доме. </a:t>
            </a:r>
          </a:p>
          <a:p>
            <a:pPr algn="just">
              <a:spcAft>
                <a:spcPts val="600"/>
              </a:spcAft>
            </a:pPr>
            <a:r>
              <a:rPr lang="ru-RU" sz="1600" dirty="0">
                <a:latin typeface="Arial" panose="020B0604020202020204" pitchFamily="34" charset="0"/>
                <a:cs typeface="Arial" panose="020B0604020202020204" pitchFamily="34" charset="0"/>
              </a:rPr>
              <a:t>Порядок создания и деятельности ЖК, правовое положение их членов определяются Жилищным кодексом РФ. </a:t>
            </a:r>
          </a:p>
          <a:p>
            <a:pPr algn="just">
              <a:spcAft>
                <a:spcPts val="600"/>
              </a:spcAft>
            </a:pPr>
            <a:endParaRPr lang="ru-RU" dirty="0">
              <a:latin typeface="Arial" panose="020B0604020202020204" pitchFamily="34" charset="0"/>
              <a:cs typeface="Arial" panose="020B0604020202020204" pitchFamily="34" charset="0"/>
            </a:endParaRPr>
          </a:p>
          <a:p>
            <a:pPr algn="just">
              <a:spcAft>
                <a:spcPts val="600"/>
              </a:spcAft>
            </a:pPr>
            <a:endPar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500411613"/>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331640" y="548680"/>
            <a:ext cx="6840760" cy="5779146"/>
          </a:xfrm>
          <a:prstGeom prst="rect">
            <a:avLst/>
          </a:prstGeom>
        </p:spPr>
        <p:txBody>
          <a:bodyPr wrap="square">
            <a:spAutoFit/>
          </a:bodyPr>
          <a:lstStyle/>
          <a:p>
            <a:pPr algn="just"/>
            <a:r>
              <a:rPr lang="ru-RU" dirty="0"/>
              <a:t>Товарищество собственников жилья (ТСЖ) – это объединение собственников жилья в многоквартирном доме, при образовании которого все участники сохраняют за собой оба вида имущественной собственности (индивидуальную собственность на квартиру и долю собственности на общее имущество). Они привносят в организацию свою долю участия в управлении общим имуществом. В такой организации каждый собственник обладает числом голосов, пропорциональным площади его обособленного жилья. </a:t>
            </a:r>
          </a:p>
          <a:p>
            <a:pPr algn="just"/>
            <a:r>
              <a:rPr lang="ru-RU" dirty="0"/>
              <a:t>Долевые участники строительства могут предварительно установить свои будущие обязательства на момент создания ТСЖ и последующего совместного управления общедомовым имуществом таким образом, что выходить из ТСЖ будет возможно, но крайне невыгодно для лица, стремящегося выйти из ТСЖ. Можно и нужно договорные правила устанавливать таким образом, чтобы выход любого домовладельца из ТСЖ экономически, </a:t>
            </a:r>
            <a:r>
              <a:rPr lang="ru-RU" dirty="0" err="1"/>
              <a:t>управленчески</a:t>
            </a:r>
            <a:r>
              <a:rPr lang="ru-RU" dirty="0"/>
              <a:t> и психологически, на справедливой основе для всех участников ТСЖ, был выгоден для тех, кто останется в составе ТСЖ. </a:t>
            </a:r>
          </a:p>
          <a:p>
            <a:pPr marL="88265" marR="39370" indent="444500" algn="just">
              <a:lnSpc>
                <a:spcPct val="153000"/>
              </a:lnSpc>
              <a:spcAft>
                <a:spcPts val="25"/>
              </a:spcAft>
            </a:pPr>
            <a:endParaRPr lang="ru-RU" dirty="0">
              <a:solidFill>
                <a:srgbClr val="000000"/>
              </a:solidFill>
              <a:latin typeface="Times New Roman" panose="02020603050405020304" pitchFamily="18" charset="0"/>
              <a:ea typeface="Times New Roman" panose="02020603050405020304" pitchFamily="18"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3224560516"/>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83568" y="476672"/>
            <a:ext cx="7560840" cy="5078313"/>
          </a:xfrm>
          <a:prstGeom prst="rect">
            <a:avLst/>
          </a:prstGeom>
        </p:spPr>
        <p:txBody>
          <a:bodyPr wrap="square">
            <a:spAutoFit/>
          </a:bodyPr>
          <a:lstStyle/>
          <a:p>
            <a:pPr marL="88265" marR="39370" indent="444500" algn="just"/>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Объединение собственников помещений в организацию для совместного управления многоквартирным домом, обеспечения эксплуатации имущественного комплекса, владения, пользования и в установленных законодательством пределах распоряжаться общим имуществом является объективно обусловленным, а не общественно-добровольным. </a:t>
            </a:r>
          </a:p>
          <a:p>
            <a:pPr marL="88265" marR="39370" indent="444500" algn="just"/>
            <a:r>
              <a:rPr lang="ru-RU" i="1" dirty="0">
                <a:solidFill>
                  <a:srgbClr val="000000"/>
                </a:solidFill>
                <a:latin typeface="Arial" panose="020B0604020202020204" pitchFamily="34" charset="0"/>
                <a:ea typeface="Times New Roman" panose="02020603050405020304" pitchFamily="18" charset="0"/>
                <a:cs typeface="Arial" panose="020B0604020202020204" pitchFamily="34" charset="0"/>
              </a:rPr>
              <a:t>Цель создания ТСЖ</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 обеспечение наиболее эффективных методов управления жилым объектом (дом, группа зданий) как целостным имущественным комплексом и улучшение качества коммунальных и бытовых услуг, оказываемых жильцам со стороны различных служб и организаций. </a:t>
            </a:r>
          </a:p>
          <a:p>
            <a:pPr marL="88265" marR="39370" indent="444500" algn="just"/>
            <a:r>
              <a:rPr lang="ru-RU" dirty="0">
                <a:latin typeface="Arial" panose="020B0604020202020204" pitchFamily="34" charset="0"/>
                <a:cs typeface="Arial" panose="020B0604020202020204" pitchFamily="34" charset="0"/>
              </a:rPr>
              <a:t>Решение о создании ТСЖ принимается на общем собрании собственников жилья. </a:t>
            </a:r>
          </a:p>
          <a:p>
            <a:pPr marL="88265" marR="39370" indent="444500" algn="just"/>
            <a:r>
              <a:rPr lang="ru-RU" dirty="0">
                <a:latin typeface="Arial" panose="020B0604020202020204" pitchFamily="34" charset="0"/>
                <a:cs typeface="Arial" panose="020B0604020202020204" pitchFamily="34" charset="0"/>
              </a:rPr>
              <a:t>После регистрации товариществу будет необходимо открыть счет в банке, получить печать и встать на учет в налоговой инспекции, государственных внебюджетных социальных фондах. </a:t>
            </a:r>
          </a:p>
          <a:p>
            <a:pPr marL="88265" marR="39370" indent="444500" algn="just"/>
            <a:endPar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88265" marR="39370" indent="444500" algn="just"/>
            <a:endParaRPr lang="ru-RU"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377617143"/>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476672"/>
            <a:ext cx="7344816" cy="5534075"/>
          </a:xfrm>
        </p:spPr>
      </p:pic>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9150779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400" dirty="0"/>
              <a:t>Определение индивидуальных физических, экономических, социальных  и юридических характеристик объекта недвижимости</a:t>
            </a:r>
            <a:br>
              <a:rPr lang="ru-RU" sz="2400" dirty="0"/>
            </a:br>
            <a:endParaRPr lang="ru-RU" sz="24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1100" y="1610519"/>
            <a:ext cx="6781800" cy="4505325"/>
          </a:xfrm>
        </p:spPr>
      </p:pic>
      <p:sp>
        <p:nvSpPr>
          <p:cNvPr id="5" name="Нижний колонтитул 4"/>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1135906028"/>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55576" y="692696"/>
            <a:ext cx="7128792" cy="5016758"/>
          </a:xfrm>
          <a:prstGeom prst="rect">
            <a:avLst/>
          </a:prstGeom>
        </p:spPr>
        <p:txBody>
          <a:bodyPr wrap="square">
            <a:spAutoFit/>
          </a:bodyPr>
          <a:lstStyle/>
          <a:p>
            <a:pPr marL="88265" marR="39370" indent="444500" algn="just"/>
            <a:r>
              <a:rPr lang="ru-RU"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ТСЖ в рамках своей уставной деятельности никому никаких услуг не оказывает. Осуществляются не услуги, а уставные обязанности, носящие некоммерческий характер. Если техобслуживание общего имущества многоквартирного дома выполняют штатные работники ТСЖ, то это уставная деятельность товарищества, а не услуга. Если техобслуживание, согласно заключенному договору с ТСЖ, выполняет сторонняя организация, то для нее это услуга, а для ТСЖ – это также уставная деятельность. Специалисты считают, что признать уставную деятельность ТСЖ услугой – значит признать эту деятельность в качестве объекта обложения НДС и налогом на прибыль. </a:t>
            </a:r>
          </a:p>
          <a:p>
            <a:pPr marL="88265" marR="39370" indent="444500" algn="just"/>
            <a:r>
              <a:rPr lang="ru-RU"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Товарищество собственников жилья вправе:</a:t>
            </a:r>
          </a:p>
          <a:p>
            <a:pPr marR="39370" indent="539750" algn="just">
              <a:buFont typeface="Arial" panose="020B0604020202020204" pitchFamily="34" charset="0"/>
              <a:buChar char="•"/>
            </a:pPr>
            <a:r>
              <a:rPr lang="ru-RU"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заниматься продажей объектов недвижимости, входящих в состав многоквартирного дома и находящихся в собственности товарищества. Договоры от имени товарищества заключает его правление;</a:t>
            </a:r>
          </a:p>
          <a:p>
            <a:pPr marR="39370" indent="539750" algn="just">
              <a:buFont typeface="Arial" panose="020B0604020202020204" pitchFamily="34" charset="0"/>
              <a:buChar char="•"/>
            </a:pPr>
            <a:r>
              <a:rPr lang="ru-RU"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инициировать расходование средств регионального фонда  капитального ремонта  на нужды дома при поддержке общего собрания его жильцов, отчисляемых ими взносов в этот Фонд  в соответствии с Федеральным законодательством . </a:t>
            </a:r>
          </a:p>
          <a:p>
            <a:pPr marL="88265" marR="39370" indent="444500" algn="just"/>
            <a:endParaRPr lang="ru-RU"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167572715"/>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260648"/>
            <a:ext cx="7632847" cy="5865515"/>
          </a:xfrm>
        </p:spPr>
      </p:pic>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3367867100"/>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55576" y="836712"/>
            <a:ext cx="7344816" cy="5262979"/>
          </a:xfrm>
          <a:prstGeom prst="rect">
            <a:avLst/>
          </a:prstGeom>
        </p:spPr>
        <p:txBody>
          <a:bodyPr wrap="square">
            <a:spAutoFit/>
          </a:bodyPr>
          <a:lstStyle/>
          <a:p>
            <a:pPr marL="88265" marR="39370" indent="444500" algn="just"/>
            <a:r>
              <a:rPr lang="ru-RU"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Дом – это такой хозяйственный объект, который требует постоянного внимания собственника, ответственного за состояние своего имущества. А состояние собственности зависит в первую очередь от того, насколько эффективно владелец ею управляет и распоряжается. Распоряжение своей собственностью предполагает наличие ответственного отношения жильцов к своему дому, т. е. некоторую социальную активность жильцов. </a:t>
            </a:r>
          </a:p>
          <a:p>
            <a:pPr marL="88265" marR="39370" indent="444500" algn="just"/>
            <a:r>
              <a:rPr lang="ru-RU"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Вопросы текущего управления жилым домом допустимо переадресовывать специализированной управляющей компании, заключив с ней соответствующий договор. Правление вправе привлечь к этому делу единую обслуживающую дом организацию (например, ту же ДЭЗ), но договориться с ней об оплате оказанных услуг в отдельном договоре.</a:t>
            </a:r>
          </a:p>
          <a:p>
            <a:pPr marL="88265" marR="39370" indent="444500" algn="just"/>
            <a:r>
              <a:rPr lang="ru-RU" sz="1600" dirty="0">
                <a:latin typeface="Arial" panose="020B0604020202020204" pitchFamily="34" charset="0"/>
                <a:cs typeface="Arial" panose="020B0604020202020204" pitchFamily="34" charset="0"/>
              </a:rPr>
              <a:t>В последние годы значительно ужесточились требования жильцов к обслуживанию своих домов. У собственников квартир и у созданных ими ТСЖ по новому законодательству появилась возможность расторгнуть контракт с управляющей компанией и сформировать собственную управляющую компанию. Договоры с управляющими компаниями должны быть подписаны всеми собственниками, а не председателем правления ТСЖ.  </a:t>
            </a:r>
          </a:p>
          <a:p>
            <a:pPr marL="88265" marR="39370" indent="444500" algn="just"/>
            <a:r>
              <a:rPr lang="ru-RU"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marL="88265" marR="39370" indent="444500" algn="just"/>
            <a:endParaRPr lang="ru-RU"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582864821"/>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476672"/>
            <a:ext cx="7920880" cy="5606083"/>
          </a:xfrm>
        </p:spPr>
      </p:pic>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2273647033"/>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332656"/>
            <a:ext cx="7560839" cy="5793507"/>
          </a:xfrm>
        </p:spPr>
      </p:pic>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1744691807"/>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137004135"/>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43608" y="1196752"/>
            <a:ext cx="6408712" cy="4278094"/>
          </a:xfrm>
          <a:prstGeom prst="rect">
            <a:avLst/>
          </a:prstGeom>
        </p:spPr>
        <p:txBody>
          <a:bodyPr wrap="square">
            <a:spAutoFit/>
          </a:bodyPr>
          <a:lstStyle/>
          <a:p>
            <a:pPr marL="88265" marR="39370" indent="444500" algn="just"/>
            <a:r>
              <a:rPr lang="ru-RU"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Сегодня на рынке управляющих компаний в дорогом секторе жилья существует ряд парадоксов. Основной из них заключается в том, что в отличие от относительно высоких доходов, получаемых девелоперами от строительства и продажи дорогих квартир, управление приносит им гораздо меньшую прибыль – тем не менее львиная доля управленцев «элитой» приходится как раз на девелоперов. </a:t>
            </a:r>
          </a:p>
          <a:p>
            <a:pPr marL="88265" marR="39370" indent="444500" algn="just"/>
            <a:endParaRPr lang="ru-RU" sz="16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88265" marR="39370" indent="444500" algn="just"/>
            <a:r>
              <a:rPr lang="ru-RU"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Другой парадокс в том, что управляющие компании в элитных домах практически бесприбыльны, а вот управленцы в домах </a:t>
            </a:r>
            <a:r>
              <a:rPr lang="ru-RU" sz="1600" b="1" dirty="0">
                <a:solidFill>
                  <a:srgbClr val="000000"/>
                </a:solidFill>
                <a:latin typeface="Arial" panose="020B0604020202020204" pitchFamily="34" charset="0"/>
                <a:ea typeface="Times New Roman" panose="02020603050405020304" pitchFamily="18" charset="0"/>
                <a:cs typeface="Arial" panose="020B0604020202020204" pitchFamily="34" charset="0"/>
              </a:rPr>
              <a:t>бизнес-класса, типовых  </a:t>
            </a:r>
            <a:r>
              <a:rPr lang="ru-RU"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получают от своей деятельности существенный доход за счет большего количества квартир и соответственно увеличенного оборота. Доходность управления в элитных жилых объектах редко доходит до 10-15%, поэтому такие структуры и создаются в основном при девелоперах, заинтересованных в качественном обслуживании своих объектов. </a:t>
            </a:r>
            <a:endParaRPr lang="ru-RU"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413979060"/>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15616" y="980728"/>
            <a:ext cx="6552728" cy="3539430"/>
          </a:xfrm>
          <a:prstGeom prst="rect">
            <a:avLst/>
          </a:prstGeom>
        </p:spPr>
        <p:txBody>
          <a:bodyPr wrap="square">
            <a:spAutoFit/>
          </a:bodyPr>
          <a:lstStyle/>
          <a:p>
            <a:pPr marL="88265" marR="39370" indent="444500" algn="just"/>
            <a:r>
              <a:rPr lang="ru-RU"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Сегодня трудно оценить долю рынка независимых управленцев и управляющих структур, созданных девелоперами. Во многих случаях границы этих групп выделены нечетко. Но можно сказать с уверенностью, что доля профессиональных управляющих компаний, созданных на принципах современного европейского подхода к управлению недвижимостью, растет с каждым годом. Впрочем, пока рынок занят дочерними структурами застройщиков. Сейчас баланс между профессиональными управленцами и «управленцами от девелоперов» составляет 20 к 80. </a:t>
            </a:r>
          </a:p>
          <a:p>
            <a:pPr marL="88265" marR="39370" indent="444500" algn="just"/>
            <a:r>
              <a:rPr lang="ru-RU"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Управляющая организация забирает на свой баланс муниципальный жилищный фонд и по заключенному заранее контракту с местными органами власти ведет оперативное управление объектами недвижимости. </a:t>
            </a: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3484355019"/>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404664"/>
            <a:ext cx="7344815" cy="5721499"/>
          </a:xfrm>
        </p:spPr>
      </p:pic>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2696425"/>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404664"/>
            <a:ext cx="8136904" cy="5844085"/>
          </a:xfrm>
          <a:prstGeom prst="rect">
            <a:avLst/>
          </a:prstGeom>
          <a:ln>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88265" marR="39370" algn="just">
              <a:lnSpc>
                <a:spcPct val="115000"/>
              </a:lnSpc>
              <a:spcAft>
                <a:spcPts val="1000"/>
              </a:spcAft>
            </a:pPr>
            <a:endParaRPr lang="ru-RU" sz="1400" dirty="0">
              <a:effectLst/>
              <a:latin typeface="Arial" panose="020B0604020202020204" pitchFamily="34" charset="0"/>
              <a:ea typeface="Times New Roman" panose="02020603050405020304" pitchFamily="18" charset="0"/>
              <a:cs typeface="Calibri" panose="020F0502020204030204" pitchFamily="34" charset="0"/>
            </a:endParaRPr>
          </a:p>
          <a:p>
            <a:pPr marL="88265" marR="39370" algn="just">
              <a:lnSpc>
                <a:spcPct val="115000"/>
              </a:lnSpc>
              <a:spcAft>
                <a:spcPts val="1000"/>
              </a:spcAft>
            </a:pPr>
            <a:endParaRPr lang="ru-RU" sz="1400" dirty="0">
              <a:latin typeface="Arial" panose="020B0604020202020204" pitchFamily="34" charset="0"/>
              <a:ea typeface="Times New Roman" panose="02020603050405020304" pitchFamily="18" charset="0"/>
              <a:cs typeface="Calibri" panose="020F0502020204030204" pitchFamily="34" charset="0"/>
            </a:endParaRPr>
          </a:p>
          <a:p>
            <a:pPr marL="88265" marR="39370" algn="just">
              <a:lnSpc>
                <a:spcPct val="115000"/>
              </a:lnSpc>
              <a:spcAft>
                <a:spcPts val="1000"/>
              </a:spcAft>
            </a:pPr>
            <a:r>
              <a:rPr lang="ru-RU" sz="1400" i="1" dirty="0">
                <a:effectLst/>
                <a:latin typeface="Arial" panose="020B0604020202020204" pitchFamily="34" charset="0"/>
                <a:ea typeface="Times New Roman" panose="02020603050405020304" pitchFamily="18" charset="0"/>
                <a:cs typeface="Calibri" panose="020F0502020204030204" pitchFamily="34" charset="0"/>
              </a:rPr>
              <a:t>Задачи управляющей компании</a:t>
            </a:r>
            <a:r>
              <a:rPr lang="ru-RU" sz="1400" dirty="0">
                <a:effectLst/>
                <a:latin typeface="Arial" panose="020B0604020202020204" pitchFamily="34" charset="0"/>
                <a:ea typeface="Times New Roman" panose="02020603050405020304" pitchFamily="18" charset="0"/>
                <a:cs typeface="Calibri" panose="020F0502020204030204" pitchFamily="34" charset="0"/>
              </a:rPr>
              <a:t>: улучшать жилищно-коммунальное обслуживание жителей подведомственных домов; предоставлять населению жилых домов и комплексов все оговоренные услуги, проводить ремонт; вести строгий контроль за расходованием денежных средств населения (квартплаты) и выделенных бюджетных финансов с учетом разницы в тарифах на коммунальные услуги. </a:t>
            </a:r>
            <a:endParaRPr lang="ru-RU" sz="1100" dirty="0">
              <a:effectLst/>
              <a:ea typeface="Times New Roman" panose="02020603050405020304" pitchFamily="18" charset="0"/>
              <a:cs typeface="Calibri" panose="020F0502020204030204" pitchFamily="34" charset="0"/>
            </a:endParaRPr>
          </a:p>
          <a:p>
            <a:pPr marL="88265" marR="39370" algn="just">
              <a:lnSpc>
                <a:spcPct val="115000"/>
              </a:lnSpc>
              <a:spcAft>
                <a:spcPts val="1000"/>
              </a:spcAft>
            </a:pPr>
            <a:r>
              <a:rPr lang="ru-RU" sz="1400" dirty="0">
                <a:effectLst/>
                <a:latin typeface="Arial" panose="020B0604020202020204" pitchFamily="34" charset="0"/>
                <a:ea typeface="Times New Roman" panose="02020603050405020304" pitchFamily="18" charset="0"/>
                <a:cs typeface="Calibri" panose="020F0502020204030204" pitchFamily="34" charset="0"/>
              </a:rPr>
              <a:t>Управляющие организации не имеют права повышать тарифы на коммунальные услуги. Тарифы регулируются органами региональной и муниципальной власти. </a:t>
            </a:r>
            <a:endParaRPr lang="ru-RU" sz="1100" dirty="0">
              <a:effectLst/>
              <a:ea typeface="Times New Roman" panose="02020603050405020304" pitchFamily="18" charset="0"/>
              <a:cs typeface="Calibri" panose="020F0502020204030204" pitchFamily="34" charset="0"/>
            </a:endParaRPr>
          </a:p>
          <a:p>
            <a:pPr marL="88265" marR="39370" algn="just">
              <a:lnSpc>
                <a:spcPct val="115000"/>
              </a:lnSpc>
              <a:spcAft>
                <a:spcPts val="1000"/>
              </a:spcAft>
            </a:pPr>
            <a:r>
              <a:rPr lang="ru-RU" sz="1400" dirty="0">
                <a:effectLst/>
                <a:latin typeface="Arial" panose="020B0604020202020204" pitchFamily="34" charset="0"/>
                <a:ea typeface="Times New Roman" panose="02020603050405020304" pitchFamily="18" charset="0"/>
                <a:cs typeface="Calibri" panose="020F0502020204030204" pitchFamily="34" charset="0"/>
              </a:rPr>
              <a:t>Единственная область, где управляющим позволено диктовать условия, – это определение стоимости дополнительных услуг. </a:t>
            </a:r>
            <a:endParaRPr lang="ru-RU" sz="1100" dirty="0">
              <a:effectLst/>
              <a:ea typeface="Times New Roman" panose="02020603050405020304" pitchFamily="18" charset="0"/>
              <a:cs typeface="Calibri" panose="020F0502020204030204" pitchFamily="34" charset="0"/>
            </a:endParaRPr>
          </a:p>
          <a:p>
            <a:pPr marL="88265" marR="39370" algn="just">
              <a:lnSpc>
                <a:spcPct val="115000"/>
              </a:lnSpc>
              <a:spcAft>
                <a:spcPts val="1000"/>
              </a:spcAft>
            </a:pPr>
            <a:r>
              <a:rPr lang="ru-RU" sz="1400" dirty="0">
                <a:effectLst/>
                <a:latin typeface="Arial" panose="020B0604020202020204" pitchFamily="34" charset="0"/>
                <a:ea typeface="Times New Roman" panose="02020603050405020304" pitchFamily="18" charset="0"/>
                <a:cs typeface="Calibri" panose="020F0502020204030204" pitchFamily="34" charset="0"/>
              </a:rPr>
              <a:t>Управляющая компания может значительно расширить перечень услуг (платных и бесплатных) для жильцов дома, создавая современный сервис. Завоевав высокое доверие и авторитет в доме, она сможет выполнять различные индивидуальные заказы от жильцов: установка телефона, ремонт сантехники, доставка на дом продуктов, лекарств, присмотр за квартирой во время отпуска и т. п. В Москве есть даже такие примеры, когда сотрудники управляющей компании, обслуживающие жилой дом, совершенно бесплатно отвозят детей в садик, а вечером забирают их, если родители (или одинокая мать) еще не вернулись с работы. </a:t>
            </a:r>
            <a:endParaRPr lang="ru-RU" sz="1100" dirty="0">
              <a:effectLst/>
              <a:ea typeface="Times New Roman" panose="02020603050405020304" pitchFamily="18" charset="0"/>
              <a:cs typeface="Calibri" panose="020F0502020204030204" pitchFamily="34" charset="0"/>
            </a:endParaRPr>
          </a:p>
          <a:p>
            <a:pPr marL="88265" marR="39370" algn="just">
              <a:lnSpc>
                <a:spcPct val="115000"/>
              </a:lnSpc>
              <a:spcAft>
                <a:spcPts val="1000"/>
              </a:spcAft>
            </a:pPr>
            <a:r>
              <a:rPr lang="ru-RU" sz="1400" dirty="0">
                <a:effectLst/>
                <a:latin typeface="Arial" panose="020B0604020202020204" pitchFamily="34" charset="0"/>
                <a:ea typeface="Times New Roman" panose="02020603050405020304" pitchFamily="18" charset="0"/>
                <a:cs typeface="Calibri" panose="020F0502020204030204" pitchFamily="34" charset="0"/>
              </a:rPr>
              <a:t>На рынке жилищно-коммунальных услуг управляющая компания выступает заказчиком, например, озеленения придомовой территории, уборки и вывоза мусора, установки домофонов и систем видеонаблюдения, а также ремонта квартир и бытовой техники на основании заявок жильцов и т. д. </a:t>
            </a:r>
            <a:endParaRPr lang="ru-RU" sz="1100" dirty="0">
              <a:effectLst/>
              <a:ea typeface="Times New Roman" panose="02020603050405020304" pitchFamily="18" charset="0"/>
              <a:cs typeface="Calibri" panose="020F0502020204030204" pitchFamily="34" charset="0"/>
            </a:endParaRPr>
          </a:p>
          <a:p>
            <a:pPr marL="88265" marR="39370" algn="just">
              <a:lnSpc>
                <a:spcPct val="115000"/>
              </a:lnSpc>
              <a:spcAft>
                <a:spcPts val="1000"/>
              </a:spcAft>
            </a:pPr>
            <a:r>
              <a:rPr lang="ru-RU" sz="1400" dirty="0">
                <a:effectLst/>
                <a:latin typeface="Arial" panose="020B0604020202020204" pitchFamily="34" charset="0"/>
                <a:ea typeface="Times New Roman" panose="02020603050405020304" pitchFamily="18" charset="0"/>
                <a:cs typeface="Calibri" panose="020F0502020204030204" pitchFamily="34" charset="0"/>
              </a:rPr>
              <a:t> </a:t>
            </a:r>
            <a:endParaRPr lang="ru-RU" sz="1100" dirty="0">
              <a:effectLst/>
              <a:ea typeface="Times New Roman" panose="02020603050405020304" pitchFamily="18" charset="0"/>
              <a:cs typeface="Calibri" panose="020F0502020204030204" pitchFamily="34" charset="0"/>
            </a:endParaRPr>
          </a:p>
          <a:p>
            <a:pPr marL="6985" marR="353695" indent="442595" algn="just">
              <a:lnSpc>
                <a:spcPct val="115000"/>
              </a:lnSpc>
              <a:spcAft>
                <a:spcPts val="0"/>
              </a:spcAft>
            </a:pPr>
            <a:r>
              <a:rPr lang="ru-RU" sz="1400" dirty="0">
                <a:effectLst/>
                <a:latin typeface="Arial" panose="020B0604020202020204" pitchFamily="34" charset="0"/>
                <a:ea typeface="Times New Roman" panose="02020603050405020304" pitchFamily="18" charset="0"/>
                <a:cs typeface="Calibri" panose="020F0502020204030204" pitchFamily="34" charset="0"/>
              </a:rPr>
              <a:t> </a:t>
            </a:r>
            <a:endParaRPr lang="ru-RU" sz="1100" dirty="0">
              <a:effectLst/>
              <a:ea typeface="Times New Roman" panose="02020603050405020304" pitchFamily="18" charset="0"/>
              <a:cs typeface="Calibri" panose="020F050202020403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40200712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051720" y="2204864"/>
            <a:ext cx="5068567" cy="430887"/>
          </a:xfrm>
          <a:prstGeom prst="rect">
            <a:avLst/>
          </a:prstGeom>
        </p:spPr>
        <p:txBody>
          <a:bodyPr wrap="none">
            <a:spAutoFit/>
          </a:bodyPr>
          <a:lstStyle/>
          <a:p>
            <a:r>
              <a:rPr lang="ru-RU" sz="2200" b="1" dirty="0">
                <a:latin typeface="Arial" panose="020B0604020202020204" pitchFamily="34" charset="0"/>
                <a:ea typeface="Times New Roman" panose="02020603050405020304" pitchFamily="18" charset="0"/>
                <a:cs typeface="Arial" panose="020B0604020202020204" pitchFamily="34" charset="0"/>
              </a:rPr>
              <a:t>Признаки объектов недвижимости</a:t>
            </a:r>
            <a:endParaRPr lang="ru-RU" sz="2200" dirty="0">
              <a:latin typeface="Arial" panose="020B0604020202020204" pitchFamily="34"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579512328"/>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404664"/>
            <a:ext cx="7488832" cy="5016758"/>
          </a:xfrm>
          <a:prstGeom prst="rect">
            <a:avLst/>
          </a:prstGeom>
        </p:spPr>
        <p:txBody>
          <a:bodyPr wrap="square">
            <a:spAutoFit/>
          </a:bodyPr>
          <a:lstStyle/>
          <a:p>
            <a:pPr marL="88265" marR="39370" indent="444500" algn="just"/>
            <a:r>
              <a:rPr lang="ru-RU"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Сферу содержания объектов недвижимости необходимо максимально приблизить к собственникам, т. е. пользователям. Пользователь объекта недвижимости становится более требовательным, и к его пожеланиям следует прислушиваться. В условиях появления конкуренции обслуживающие фирмы должны четко и качественно превращать свои услуги в товар. С другой стороны, пользователь также должен учиться умению покупать услуги в области недвижимости. </a:t>
            </a:r>
          </a:p>
          <a:p>
            <a:pPr marL="88265" marR="39370" indent="444500" algn="just"/>
            <a:r>
              <a:rPr lang="ru-RU"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А там, где речь идет не только о технической эксплуатации, а о настоящем управлении недвижимостью, взаимоотношения строятся на совершенно иных принципах: управляющий получает не фиксированную сумму, а процент от дохода, который называется «вознаграждением управляющего». </a:t>
            </a:r>
          </a:p>
          <a:p>
            <a:pPr lvl="0" indent="534988" fontAlgn="base"/>
            <a:r>
              <a:rPr lang="ru-RU"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При этом управляющему нужно помнить об основных причинах снижения стоимости объекта: </a:t>
            </a:r>
          </a:p>
          <a:p>
            <a:pPr marL="285750" lvl="0" indent="-285750" fontAlgn="base">
              <a:buFont typeface="Arial" panose="020B0604020202020204" pitchFamily="34" charset="0"/>
              <a:buChar char="•"/>
            </a:pPr>
            <a:r>
              <a:rPr lang="ru-RU"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высокая степень отложенных ремонтов; </a:t>
            </a:r>
          </a:p>
          <a:p>
            <a:pPr marL="285750" lvl="0" indent="-285750" fontAlgn="base">
              <a:buFont typeface="Arial" panose="020B0604020202020204" pitchFamily="34" charset="0"/>
              <a:buChar char="•"/>
            </a:pPr>
            <a:r>
              <a:rPr lang="ru-RU"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значительные, экономический и функциональный износ;  </a:t>
            </a:r>
          </a:p>
          <a:p>
            <a:pPr marL="285750" lvl="0" indent="-285750" fontAlgn="base">
              <a:buFont typeface="Arial" panose="020B0604020202020204" pitchFamily="34" charset="0"/>
              <a:buChar char="•"/>
            </a:pPr>
            <a:r>
              <a:rPr lang="ru-RU"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низкий доход, приносимый объектом;  </a:t>
            </a:r>
          </a:p>
          <a:p>
            <a:pPr marL="285750" lvl="0" indent="-285750" fontAlgn="base">
              <a:buFont typeface="Arial" panose="020B0604020202020204" pitchFamily="34" charset="0"/>
              <a:buChar char="•"/>
            </a:pPr>
            <a:r>
              <a:rPr lang="ru-RU"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аспекты экономики, имеющие негативное влияние на общую стоимость;</a:t>
            </a:r>
          </a:p>
          <a:p>
            <a:pPr marL="285750" lvl="0" indent="-285750" fontAlgn="base">
              <a:buFont typeface="Arial" panose="020B0604020202020204" pitchFamily="34" charset="0"/>
              <a:buChar char="•"/>
            </a:pPr>
            <a:r>
              <a:rPr lang="ru-RU"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сокращение жизненного цикла объекта недвижимости .  </a:t>
            </a:r>
          </a:p>
          <a:p>
            <a:pPr marL="88265" marR="39370" indent="444500" algn="just"/>
            <a:endParaRPr lang="ru-RU" sz="16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3558972193"/>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55576" y="332656"/>
            <a:ext cx="7848872" cy="597666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0"/>
              </a:spcAft>
            </a:pPr>
            <a:r>
              <a:rPr lang="ru-RU" sz="1100" dirty="0">
                <a:effectLst/>
                <a:ea typeface="Times New Roman" panose="02020603050405020304" pitchFamily="18" charset="0"/>
                <a:cs typeface="Calibri" panose="020F0502020204030204" pitchFamily="34" charset="0"/>
              </a:rPr>
              <a:t> </a:t>
            </a:r>
          </a:p>
          <a:p>
            <a:pPr>
              <a:lnSpc>
                <a:spcPct val="114000"/>
              </a:lnSpc>
            </a:pPr>
            <a:r>
              <a:rPr lang="ru-RU" dirty="0">
                <a:effectLst/>
                <a:latin typeface="Arial" panose="020B0604020202020204" pitchFamily="34" charset="0"/>
                <a:ea typeface="Times New Roman" panose="02020603050405020304" pitchFamily="18" charset="0"/>
                <a:cs typeface="Arial" panose="020B0604020202020204" pitchFamily="34" charset="0"/>
              </a:rPr>
              <a:t>Жизненный цикл объекта жилой недвижимости подчиняется определенным закономерностям и включает срок экономической и физической жизни: </a:t>
            </a:r>
          </a:p>
          <a:p>
            <a:pPr algn="just">
              <a:lnSpc>
                <a:spcPct val="114000"/>
              </a:lnSpc>
            </a:pPr>
            <a:r>
              <a:rPr lang="ru-RU" dirty="0">
                <a:effectLst/>
                <a:latin typeface="Arial" panose="020B0604020202020204" pitchFamily="34" charset="0"/>
                <a:ea typeface="Times New Roman" panose="02020603050405020304" pitchFamily="18" charset="0"/>
                <a:cs typeface="Arial" panose="020B0604020202020204" pitchFamily="34" charset="0"/>
              </a:rPr>
              <a:t>1. Срок экономической жизни определяет период времени, в течение которого объект может быть использован как источник прибыли, и заканчивается, когда производимые улучшения перестают вносить вклад в стоимость объекта.</a:t>
            </a:r>
          </a:p>
          <a:p>
            <a:pPr algn="just">
              <a:lnSpc>
                <a:spcPct val="114000"/>
              </a:lnSpc>
            </a:pPr>
            <a:r>
              <a:rPr lang="ru-RU" dirty="0">
                <a:effectLst/>
                <a:latin typeface="Arial" panose="020B0604020202020204" pitchFamily="34" charset="0"/>
                <a:ea typeface="Times New Roman" panose="02020603050405020304" pitchFamily="18" charset="0"/>
                <a:cs typeface="Arial" panose="020B0604020202020204" pitchFamily="34" charset="0"/>
              </a:rPr>
              <a:t>2. Типичный срок физической жизни – период реального существования объекта недвижимости в функционально пригодном состоянии до его сноса. Определяется нормативными документами. </a:t>
            </a:r>
          </a:p>
          <a:p>
            <a:pPr algn="just">
              <a:lnSpc>
                <a:spcPct val="114000"/>
              </a:lnSpc>
            </a:pPr>
            <a:r>
              <a:rPr lang="ru-RU" dirty="0">
                <a:effectLst/>
                <a:latin typeface="Arial" panose="020B0604020202020204" pitchFamily="34" charset="0"/>
                <a:ea typeface="Times New Roman" panose="02020603050405020304" pitchFamily="18" charset="0"/>
                <a:cs typeface="Arial" panose="020B0604020202020204" pitchFamily="34" charset="0"/>
              </a:rPr>
              <a:t>Физический и экономический сроки жизни объектов недвижимости носят объективный характер, который можно регулировать, но нельзя отменить.</a:t>
            </a:r>
          </a:p>
          <a:p>
            <a:pPr algn="just">
              <a:lnSpc>
                <a:spcPct val="114000"/>
              </a:lnSpc>
            </a:pPr>
            <a:r>
              <a:rPr lang="ru-RU" dirty="0">
                <a:effectLst/>
                <a:latin typeface="Arial" panose="020B0604020202020204" pitchFamily="34" charset="0"/>
                <a:ea typeface="Times New Roman" panose="02020603050405020304" pitchFamily="18" charset="0"/>
                <a:cs typeface="Arial" panose="020B0604020202020204" pitchFamily="34" charset="0"/>
              </a:rPr>
              <a:t>3. Время жизни – отрезок времени, когда объект существует и в нем можно жить или работать.</a:t>
            </a:r>
          </a:p>
          <a:p>
            <a:pPr marL="28575" marR="28575" algn="just">
              <a:lnSpc>
                <a:spcPct val="115000"/>
              </a:lnSpc>
              <a:spcAft>
                <a:spcPts val="750"/>
              </a:spcAft>
            </a:pPr>
            <a:r>
              <a:rPr lang="ru-RU" sz="2200" dirty="0">
                <a:effectLst/>
                <a:latin typeface="Arial" panose="020B0604020202020204" pitchFamily="34" charset="0"/>
                <a:ea typeface="Times New Roman" panose="02020603050405020304" pitchFamily="18" charset="0"/>
                <a:cs typeface="Calibri" panose="020F0502020204030204" pitchFamily="34" charset="0"/>
              </a:rPr>
              <a:t> </a:t>
            </a:r>
            <a:endParaRPr lang="ru-RU" sz="1100" dirty="0">
              <a:effectLst/>
              <a:ea typeface="Times New Roman" panose="02020603050405020304" pitchFamily="18" charset="0"/>
              <a:cs typeface="Calibri" panose="020F050202020403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129956671"/>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3345" y="188640"/>
            <a:ext cx="8229600" cy="432048"/>
          </a:xfrm>
        </p:spPr>
        <p:txBody>
          <a:bodyPr>
            <a:normAutofit/>
          </a:bodyPr>
          <a:lstStyle/>
          <a:p>
            <a:r>
              <a:rPr lang="ru-RU" sz="1800" b="1" i="1" dirty="0">
                <a:latin typeface="Arial" panose="020B0604020202020204" pitchFamily="34" charset="0"/>
                <a:cs typeface="Arial" panose="020B0604020202020204" pitchFamily="34" charset="0"/>
              </a:rPr>
              <a:t>Сдача в аренду жилья</a:t>
            </a:r>
            <a:r>
              <a:rPr lang="ru-RU" sz="1800" b="1" dirty="0">
                <a:latin typeface="Arial" panose="020B0604020202020204" pitchFamily="34" charset="0"/>
                <a:cs typeface="Arial" panose="020B0604020202020204" pitchFamily="34" charset="0"/>
              </a:rPr>
              <a:t>. </a:t>
            </a:r>
          </a:p>
        </p:txBody>
      </p:sp>
      <p:sp>
        <p:nvSpPr>
          <p:cNvPr id="3" name="Объект 2"/>
          <p:cNvSpPr>
            <a:spLocks noGrp="1"/>
          </p:cNvSpPr>
          <p:nvPr>
            <p:ph idx="1"/>
          </p:nvPr>
        </p:nvSpPr>
        <p:spPr>
          <a:xfrm>
            <a:off x="1331640" y="836712"/>
            <a:ext cx="6264696" cy="5289451"/>
          </a:xfrm>
        </p:spPr>
        <p:txBody>
          <a:bodyPr>
            <a:normAutofit/>
          </a:bodyPr>
          <a:lstStyle/>
          <a:p>
            <a:pPr algn="just">
              <a:spcBef>
                <a:spcPts val="0"/>
              </a:spcBef>
            </a:pPr>
            <a:r>
              <a:rPr lang="ru-RU" sz="1600" dirty="0">
                <a:latin typeface="Arial" panose="020B0604020202020204" pitchFamily="34" charset="0"/>
                <a:cs typeface="Arial" panose="020B0604020202020204" pitchFamily="34" charset="0"/>
              </a:rPr>
              <a:t>В отличие от рынка продаж жилой недвижимости рынок аренды более динамичен и чутко реагирует на изменение платежеспособного спроса. Спрос и цены формируются под влиянием уровня доходов и притока мигрантов из других регионов, а также туристов. </a:t>
            </a:r>
          </a:p>
          <a:p>
            <a:pPr algn="just">
              <a:spcBef>
                <a:spcPts val="0"/>
              </a:spcBef>
            </a:pPr>
            <a:r>
              <a:rPr lang="ru-RU" sz="1600" dirty="0">
                <a:latin typeface="Arial" panose="020B0604020202020204" pitchFamily="34" charset="0"/>
                <a:cs typeface="Arial" panose="020B0604020202020204" pitchFamily="34" charset="0"/>
              </a:rPr>
              <a:t>Как рынок жилья, рынок аренды жилой недвижимости имеет свои сегменты: краткосрочной и долгосрочной (год и более). Но существуют и «полярные разновидности» арендных отношений. Это посуточная аренда, предполагающая максимальное участие владельцев в процессе и перепоручение всех забот профессионалам – доверительное управление. </a:t>
            </a:r>
          </a:p>
          <a:p>
            <a:endParaRPr lang="ru-RU" dirty="0"/>
          </a:p>
        </p:txBody>
      </p:sp>
      <p:sp>
        <p:nvSpPr>
          <p:cNvPr id="4" name="Нижний колонтитул 3"/>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795070477"/>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a:bodyPr>
          <a:lstStyle/>
          <a:p>
            <a:r>
              <a:rPr lang="ru-RU" sz="1800" b="1" i="1" dirty="0">
                <a:latin typeface="Arial" panose="020B0604020202020204" pitchFamily="34" charset="0"/>
                <a:cs typeface="Arial" panose="020B0604020202020204" pitchFamily="34" charset="0"/>
              </a:rPr>
              <a:t>Составляющие арендой ставки на жилые помещения</a:t>
            </a:r>
            <a:endParaRPr lang="ru-RU" sz="1800" b="1" dirty="0">
              <a:latin typeface="Arial" panose="020B0604020202020204" pitchFamily="34" charset="0"/>
              <a:cs typeface="Arial" panose="020B0604020202020204" pitchFamily="34" charset="0"/>
            </a:endParaRPr>
          </a:p>
        </p:txBody>
      </p:sp>
      <p:sp>
        <p:nvSpPr>
          <p:cNvPr id="4" name="Объект 3"/>
          <p:cNvSpPr>
            <a:spLocks noGrp="1"/>
          </p:cNvSpPr>
          <p:nvPr>
            <p:ph idx="1"/>
          </p:nvPr>
        </p:nvSpPr>
        <p:spPr>
          <a:xfrm>
            <a:off x="457200" y="836712"/>
            <a:ext cx="8095928" cy="5472608"/>
          </a:xfrm>
          <a:prstGeom prst="rect">
            <a:avLst/>
          </a:prstGeom>
          <a:ln>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88265" marR="39370" algn="just">
              <a:lnSpc>
                <a:spcPct val="115000"/>
              </a:lnSpc>
              <a:spcAft>
                <a:spcPts val="1000"/>
              </a:spcAft>
            </a:pPr>
            <a:endParaRPr lang="ru-RU" sz="1400" dirty="0">
              <a:effectLst/>
              <a:latin typeface="Arial" panose="020B0604020202020204" pitchFamily="34" charset="0"/>
              <a:ea typeface="Times New Roman" panose="02020603050405020304" pitchFamily="18" charset="0"/>
              <a:cs typeface="Calibri" panose="020F0502020204030204" pitchFamily="34" charset="0"/>
            </a:endParaRPr>
          </a:p>
          <a:p>
            <a:pPr marL="88265" marR="39370" algn="just">
              <a:lnSpc>
                <a:spcPct val="115000"/>
              </a:lnSpc>
              <a:spcAft>
                <a:spcPts val="1000"/>
              </a:spcAft>
            </a:pPr>
            <a:endParaRPr lang="ru-RU" sz="1400" dirty="0">
              <a:latin typeface="Arial" panose="020B0604020202020204" pitchFamily="34" charset="0"/>
              <a:ea typeface="Times New Roman" panose="02020603050405020304" pitchFamily="18" charset="0"/>
              <a:cs typeface="Calibri" panose="020F0502020204030204" pitchFamily="34" charset="0"/>
            </a:endParaRPr>
          </a:p>
          <a:p>
            <a:pPr marL="88265" marR="39370" algn="just">
              <a:lnSpc>
                <a:spcPct val="115000"/>
              </a:lnSpc>
              <a:spcAft>
                <a:spcPts val="1000"/>
              </a:spcAft>
            </a:pPr>
            <a:endParaRPr lang="ru-RU" sz="1400" dirty="0">
              <a:effectLst/>
              <a:latin typeface="Arial" panose="020B0604020202020204" pitchFamily="34" charset="0"/>
              <a:ea typeface="Times New Roman" panose="02020603050405020304" pitchFamily="18" charset="0"/>
              <a:cs typeface="Calibri" panose="020F0502020204030204" pitchFamily="34" charset="0"/>
            </a:endParaRPr>
          </a:p>
          <a:p>
            <a:pPr marL="88265" marR="39370" algn="just">
              <a:lnSpc>
                <a:spcPct val="115000"/>
              </a:lnSpc>
              <a:spcAft>
                <a:spcPts val="1000"/>
              </a:spcAft>
            </a:pPr>
            <a:r>
              <a:rPr lang="ru-RU" sz="1400" dirty="0">
                <a:effectLst/>
                <a:latin typeface="Arial" panose="020B0604020202020204" pitchFamily="34" charset="0"/>
                <a:ea typeface="Times New Roman" panose="02020603050405020304" pitchFamily="18" charset="0"/>
                <a:cs typeface="Calibri" panose="020F0502020204030204" pitchFamily="34" charset="0"/>
              </a:rPr>
              <a:t>Постоянный фактор, влияющий на арендную ставку – стоимость жилья на вторичном рынке и тарифы на коммунальные услуги. Их рост ведет к повышению платы за аренду. </a:t>
            </a:r>
            <a:endParaRPr lang="ru-RU" sz="1100" dirty="0">
              <a:effectLst/>
              <a:ea typeface="Times New Roman" panose="02020603050405020304" pitchFamily="18" charset="0"/>
              <a:cs typeface="Calibri" panose="020F0502020204030204" pitchFamily="34" charset="0"/>
            </a:endParaRPr>
          </a:p>
          <a:p>
            <a:pPr marL="88265" marR="39370" algn="just">
              <a:lnSpc>
                <a:spcPct val="115000"/>
              </a:lnSpc>
              <a:spcAft>
                <a:spcPts val="1000"/>
              </a:spcAft>
            </a:pPr>
            <a:r>
              <a:rPr lang="ru-RU" sz="1400" dirty="0">
                <a:effectLst/>
                <a:latin typeface="Arial" panose="020B0604020202020204" pitchFamily="34" charset="0"/>
                <a:ea typeface="Times New Roman" panose="02020603050405020304" pitchFamily="18" charset="0"/>
                <a:cs typeface="Calibri" panose="020F0502020204030204" pitchFamily="34" charset="0"/>
              </a:rPr>
              <a:t>Главным в аренде является местоположение (престижное место или спальный район - более востребованный), но есть и другие важные составляющие, от которых напрямую зависит стоимость временного жилья эконом-класса, это: близость транспорта, наличие домофона или кодового замка на входе в подъезд, металлической двери в квартиру, минимальной меблировки жилплощади (не ветхой). </a:t>
            </a:r>
            <a:endParaRPr lang="ru-RU" sz="1100" dirty="0">
              <a:effectLst/>
              <a:ea typeface="Times New Roman" panose="02020603050405020304" pitchFamily="18" charset="0"/>
              <a:cs typeface="Calibri" panose="020F0502020204030204" pitchFamily="34" charset="0"/>
            </a:endParaRPr>
          </a:p>
          <a:p>
            <a:pPr marL="88265" marR="39370" algn="just">
              <a:lnSpc>
                <a:spcPct val="115000"/>
              </a:lnSpc>
              <a:spcAft>
                <a:spcPts val="1000"/>
              </a:spcAft>
            </a:pPr>
            <a:r>
              <a:rPr lang="ru-RU" sz="1400" dirty="0">
                <a:effectLst/>
                <a:latin typeface="Arial" panose="020B0604020202020204" pitchFamily="34" charset="0"/>
                <a:ea typeface="Times New Roman" panose="02020603050405020304" pitchFamily="18" charset="0"/>
                <a:cs typeface="Calibri" panose="020F0502020204030204" pitchFamily="34" charset="0"/>
              </a:rPr>
              <a:t>Учитывается в ценообразовании ремонт; наличие в квартире телефона. Позволяют увеличить арендную ставку застекленный балкон, выходящие во двор окна, охраняемая автостоянка и развитая инфраструктура микрорайона. </a:t>
            </a:r>
            <a:endParaRPr lang="ru-RU" sz="1100" dirty="0">
              <a:effectLst/>
              <a:ea typeface="Times New Roman" panose="02020603050405020304" pitchFamily="18" charset="0"/>
              <a:cs typeface="Calibri" panose="020F0502020204030204" pitchFamily="34" charset="0"/>
            </a:endParaRPr>
          </a:p>
          <a:p>
            <a:pPr marL="88265" marR="39370" algn="just">
              <a:lnSpc>
                <a:spcPct val="115000"/>
              </a:lnSpc>
              <a:spcAft>
                <a:spcPts val="1000"/>
              </a:spcAft>
            </a:pPr>
            <a:r>
              <a:rPr lang="ru-RU" sz="1400" dirty="0">
                <a:effectLst/>
                <a:latin typeface="Arial" panose="020B0604020202020204" pitchFamily="34" charset="0"/>
                <a:ea typeface="Times New Roman" panose="02020603050405020304" pitchFamily="18" charset="0"/>
                <a:cs typeface="Calibri" panose="020F0502020204030204" pitchFamily="34" charset="0"/>
              </a:rPr>
              <a:t>Однако всегда есть некоторый ценовой предел, до которого потенциальный наниматель готов рассматривать предложения. </a:t>
            </a:r>
            <a:endParaRPr lang="ru-RU" sz="1100" dirty="0">
              <a:effectLst/>
              <a:ea typeface="Times New Roman" panose="02020603050405020304" pitchFamily="18" charset="0"/>
              <a:cs typeface="Calibri" panose="020F0502020204030204" pitchFamily="34" charset="0"/>
            </a:endParaRPr>
          </a:p>
          <a:p>
            <a:pPr marL="88265" marR="39370" algn="just">
              <a:lnSpc>
                <a:spcPct val="115000"/>
              </a:lnSpc>
              <a:spcAft>
                <a:spcPts val="1000"/>
              </a:spcAft>
            </a:pPr>
            <a:r>
              <a:rPr lang="ru-RU" sz="1400" dirty="0">
                <a:effectLst/>
                <a:latin typeface="Arial" panose="020B0604020202020204" pitchFamily="34" charset="0"/>
                <a:ea typeface="Times New Roman" panose="02020603050405020304" pitchFamily="18" charset="0"/>
                <a:cs typeface="Calibri" panose="020F0502020204030204" pitchFamily="34" charset="0"/>
              </a:rPr>
              <a:t>Снижают арендную ставку интенсивное движение на проезжей части под окнами, первый или последний этаж, запущенное состояние парадной,  беспокойные соседи и пр. Квартиры, сдаваемые на небольшой период или с предоплатой за несколько месяцев, существенно дешевле, чем аналогичное жилье без подобных авансов и на длительный срок. Дефицит доступных недорогих гостиничных мест позволяет владельцам жилых помещений сдавать их в аренду посуточно (т. е. в краткосрочный наем на 5-7 дней). </a:t>
            </a:r>
            <a:endParaRPr lang="ru-RU" sz="1100" dirty="0">
              <a:effectLst/>
              <a:ea typeface="Times New Roman" panose="02020603050405020304" pitchFamily="18" charset="0"/>
              <a:cs typeface="Calibri" panose="020F0502020204030204" pitchFamily="34" charset="0"/>
            </a:endParaRPr>
          </a:p>
          <a:p>
            <a:pPr marL="539750" marR="5210810">
              <a:lnSpc>
                <a:spcPct val="150000"/>
              </a:lnSpc>
              <a:spcAft>
                <a:spcPts val="0"/>
              </a:spcAft>
            </a:pPr>
            <a:r>
              <a:rPr lang="ru-RU" sz="1100" dirty="0">
                <a:effectLst/>
                <a:ea typeface="Times New Roman" panose="02020603050405020304" pitchFamily="18" charset="0"/>
                <a:cs typeface="Calibri" panose="020F0502020204030204" pitchFamily="34" charset="0"/>
              </a:rPr>
              <a:t>  </a:t>
            </a:r>
          </a:p>
          <a:p>
            <a:pPr marL="539750" marR="5210810">
              <a:lnSpc>
                <a:spcPct val="150000"/>
              </a:lnSpc>
              <a:spcAft>
                <a:spcPts val="0"/>
              </a:spcAft>
            </a:pPr>
            <a:r>
              <a:rPr lang="ru-RU" sz="1100" dirty="0">
                <a:effectLst/>
                <a:ea typeface="Times New Roman" panose="02020603050405020304" pitchFamily="18" charset="0"/>
                <a:cs typeface="Calibri" panose="020F0502020204030204" pitchFamily="34" charset="0"/>
              </a:rPr>
              <a:t>  </a:t>
            </a:r>
          </a:p>
          <a:p>
            <a:pPr marL="6985" marR="353695" indent="442595" algn="just">
              <a:lnSpc>
                <a:spcPct val="115000"/>
              </a:lnSpc>
              <a:spcAft>
                <a:spcPts val="0"/>
              </a:spcAft>
            </a:pPr>
            <a:r>
              <a:rPr lang="ru-RU" sz="1400" dirty="0">
                <a:effectLst/>
                <a:latin typeface="Arial" panose="020B0604020202020204" pitchFamily="34" charset="0"/>
                <a:ea typeface="Times New Roman" panose="02020603050405020304" pitchFamily="18" charset="0"/>
                <a:cs typeface="Calibri" panose="020F0502020204030204" pitchFamily="34" charset="0"/>
              </a:rPr>
              <a:t> </a:t>
            </a:r>
            <a:endParaRPr lang="ru-RU" sz="1100" dirty="0">
              <a:effectLst/>
              <a:ea typeface="Times New Roman" panose="02020603050405020304" pitchFamily="18" charset="0"/>
              <a:cs typeface="Calibri" panose="020F0502020204030204" pitchFamily="34" charset="0"/>
            </a:endParaRPr>
          </a:p>
        </p:txBody>
      </p:sp>
      <p:sp>
        <p:nvSpPr>
          <p:cNvPr id="5" name="Нижний колонтитул 4"/>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4131377128"/>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331640" y="620688"/>
            <a:ext cx="6552728" cy="6247864"/>
          </a:xfrm>
          <a:prstGeom prst="rect">
            <a:avLst/>
          </a:prstGeom>
        </p:spPr>
        <p:txBody>
          <a:bodyPr wrap="square">
            <a:spAutoFit/>
          </a:bodyPr>
          <a:lstStyle/>
          <a:p>
            <a:pPr algn="just">
              <a:spcAft>
                <a:spcPts val="1200"/>
              </a:spcAft>
            </a:pPr>
            <a:r>
              <a:rPr lang="ru-RU" dirty="0"/>
              <a:t>При любом виде аренды жилых помещений необходимо обязательное заключение договора. </a:t>
            </a:r>
          </a:p>
          <a:p>
            <a:pPr algn="just">
              <a:spcAft>
                <a:spcPts val="1200"/>
              </a:spcAft>
            </a:pPr>
            <a:r>
              <a:rPr lang="ru-RU" dirty="0"/>
              <a:t>Договор аренды между собственником жилья и арендатором (нанимателем) оформляется в простой письменной форме и не требует нотариального удостоверения, но по желанию стороны могут это сделать. </a:t>
            </a:r>
          </a:p>
          <a:p>
            <a:pPr algn="just">
              <a:spcAft>
                <a:spcPts val="1200"/>
              </a:spcAft>
            </a:pPr>
            <a:r>
              <a:rPr lang="ru-RU" dirty="0"/>
              <a:t>Неотъемлемой частью договора аренды жилья, как и в случае сдачи коммерческой недвижимости, являются акт сдачи-приемки, а также опись находящегося в помещении имущества, расписки в расчетах между сторонами, протокол, подтверждающий присутствие свидетеля сделки, письменное согласие всех проживающих и др. </a:t>
            </a:r>
          </a:p>
          <a:p>
            <a:pPr algn="just">
              <a:spcAft>
                <a:spcPts val="1200"/>
              </a:spcAft>
            </a:pPr>
            <a:r>
              <a:rPr lang="ru-RU" dirty="0"/>
              <a:t>Собственник квартиры может передать ее в управление </a:t>
            </a:r>
            <a:r>
              <a:rPr lang="ru-RU" dirty="0" err="1"/>
              <a:t>риелторской</a:t>
            </a:r>
            <a:r>
              <a:rPr lang="ru-RU" dirty="0"/>
              <a:t> фирме. В этом случае агентство примет на себя все хлопоты по подбору арендаторов, поддержанию в квартире порядка, взиманию платы. Доход будет уменьшен на оплату за доверительное управление. В этом случае страхование квартир обязательно. </a:t>
            </a:r>
          </a:p>
          <a:p>
            <a:pPr algn="just"/>
            <a:endParaRPr lang="ru-RU" dirty="0">
              <a:solidFill>
                <a:srgbClr val="000000"/>
              </a:solidFill>
              <a:latin typeface="Times New Roman" panose="02020603050405020304" pitchFamily="18" charset="0"/>
              <a:ea typeface="Times New Roman" panose="02020603050405020304" pitchFamily="18" charset="0"/>
            </a:endParaRPr>
          </a:p>
          <a:p>
            <a:pPr algn="just"/>
            <a:endParaRPr lang="ru-RU" dirty="0"/>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2410428893"/>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1988840"/>
            <a:ext cx="8229600" cy="1684784"/>
          </a:xfrm>
        </p:spPr>
        <p:txBody>
          <a:bodyPr>
            <a:normAutofit/>
          </a:bodyPr>
          <a:lstStyle/>
          <a:p>
            <a:pPr marL="0" indent="0" algn="ctr">
              <a:buNone/>
            </a:pPr>
            <a:r>
              <a:rPr lang="ru-RU" sz="2000" dirty="0">
                <a:latin typeface="Arial" panose="020B0604020202020204" pitchFamily="34" charset="0"/>
                <a:cs typeface="Arial" panose="020B0604020202020204" pitchFamily="34" charset="0"/>
              </a:rPr>
              <a:t>Проблемы в сфере управления эксплуатацией</a:t>
            </a:r>
          </a:p>
          <a:p>
            <a:pPr marL="0" indent="0" algn="ctr">
              <a:buNone/>
            </a:pPr>
            <a:r>
              <a:rPr lang="ru-RU" sz="2000" dirty="0">
                <a:latin typeface="Arial" panose="020B0604020202020204" pitchFamily="34" charset="0"/>
                <a:cs typeface="Arial" panose="020B0604020202020204" pitchFamily="34" charset="0"/>
              </a:rPr>
              <a:t> объектов жилой недвижимости</a:t>
            </a:r>
          </a:p>
        </p:txBody>
      </p:sp>
      <p:sp>
        <p:nvSpPr>
          <p:cNvPr id="4" name="Нижний колонтитул 3"/>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3261560756"/>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404664"/>
            <a:ext cx="7632848" cy="5606083"/>
          </a:xfrm>
        </p:spPr>
      </p:pic>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31591730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23728" y="1556792"/>
            <a:ext cx="4572000" cy="2628284"/>
          </a:xfrm>
          <a:prstGeom prst="rect">
            <a:avLst/>
          </a:prstGeom>
        </p:spPr>
        <p:txBody>
          <a:bodyPr>
            <a:spAutoFit/>
          </a:bodyPr>
          <a:lstStyle/>
          <a:p>
            <a:pPr>
              <a:lnSpc>
                <a:spcPct val="107000"/>
              </a:lnSpc>
              <a:spcAft>
                <a:spcPts val="800"/>
              </a:spcAft>
            </a:pPr>
            <a:r>
              <a:rPr lang="ru-RU" sz="2200" dirty="0">
                <a:latin typeface="Arial" panose="020B0604020202020204" pitchFamily="34" charset="0"/>
                <a:ea typeface="Times New Roman" panose="02020603050405020304" pitchFamily="18" charset="0"/>
                <a:cs typeface="Arial" panose="020B0604020202020204" pitchFamily="34" charset="0"/>
              </a:rPr>
              <a:t>Все искусственные постройки (объекты недвижимости) имеют в своем составе земельный участок и обладают родовыми признаками, которые позволяют отличить их от объектов, не связанных с землей, это: </a:t>
            </a:r>
            <a:endParaRPr lang="ru-RU" sz="22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19195884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619672" y="836712"/>
            <a:ext cx="5544616" cy="2990562"/>
          </a:xfrm>
          <a:prstGeom prst="rect">
            <a:avLst/>
          </a:prstGeom>
        </p:spPr>
        <p:txBody>
          <a:bodyPr wrap="square">
            <a:spAutoFit/>
          </a:bodyPr>
          <a:lstStyle/>
          <a:p>
            <a:pPr>
              <a:lnSpc>
                <a:spcPct val="107000"/>
              </a:lnSpc>
              <a:spcAft>
                <a:spcPts val="800"/>
              </a:spcAft>
            </a:pPr>
            <a:r>
              <a:rPr lang="ru-RU" sz="2200" dirty="0">
                <a:latin typeface="Arial" panose="020B0604020202020204" pitchFamily="34" charset="0"/>
                <a:ea typeface="Times New Roman" panose="02020603050405020304" pitchFamily="18" charset="0"/>
                <a:cs typeface="Arial" panose="020B0604020202020204" pitchFamily="34" charset="0"/>
              </a:rPr>
              <a:t>1.  </a:t>
            </a:r>
            <a:r>
              <a:rPr lang="ru-RU" sz="2200" i="1" u="sng" dirty="0">
                <a:latin typeface="Arial" panose="020B0604020202020204" pitchFamily="34" charset="0"/>
                <a:ea typeface="Times New Roman" panose="02020603050405020304" pitchFamily="18" charset="0"/>
                <a:cs typeface="Arial" panose="020B0604020202020204" pitchFamily="34" charset="0"/>
              </a:rPr>
              <a:t>Стационарность</a:t>
            </a:r>
            <a:r>
              <a:rPr lang="ru-RU" sz="2200" u="sng" dirty="0">
                <a:latin typeface="Arial" panose="020B0604020202020204" pitchFamily="34" charset="0"/>
                <a:ea typeface="Times New Roman" panose="02020603050405020304" pitchFamily="18" charset="0"/>
                <a:cs typeface="Arial" panose="020B0604020202020204" pitchFamily="34" charset="0"/>
              </a:rPr>
              <a:t>,</a:t>
            </a:r>
            <a:r>
              <a:rPr lang="ru-RU" sz="2200" i="1" u="sng" dirty="0">
                <a:latin typeface="Arial" panose="020B0604020202020204" pitchFamily="34" charset="0"/>
                <a:ea typeface="Times New Roman" panose="02020603050405020304" pitchFamily="18" charset="0"/>
                <a:cs typeface="Arial" panose="020B0604020202020204" pitchFamily="34" charset="0"/>
              </a:rPr>
              <a:t> неподвижность</a:t>
            </a:r>
            <a:r>
              <a:rPr lang="ru-RU" sz="2200" i="1" dirty="0">
                <a:latin typeface="Arial" panose="020B0604020202020204" pitchFamily="34" charset="0"/>
                <a:ea typeface="Times New Roman" panose="02020603050405020304" pitchFamily="18" charset="0"/>
                <a:cs typeface="Arial" panose="020B0604020202020204" pitchFamily="34" charset="0"/>
              </a:rPr>
              <a:t> – </a:t>
            </a:r>
            <a:r>
              <a:rPr lang="ru-RU" sz="2200" dirty="0">
                <a:latin typeface="Arial" panose="020B0604020202020204" pitchFamily="34" charset="0"/>
                <a:ea typeface="Times New Roman" panose="02020603050405020304" pitchFamily="18" charset="0"/>
                <a:cs typeface="Arial" panose="020B0604020202020204" pitchFamily="34" charset="0"/>
              </a:rPr>
              <a:t>характеризует прочную физическую связь объекта недвижимости с земной поверхностью и невозможность его перемещения в пространстве без физического разрушения и нанесения ущерба, что делает его не пригодным для дальнейшего использования.</a:t>
            </a:r>
            <a:endParaRPr lang="ru-RU" sz="22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36962215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55576" y="1052736"/>
            <a:ext cx="7931224" cy="3688767"/>
          </a:xfrm>
          <a:prstGeom prst="rect">
            <a:avLst/>
          </a:prstGeom>
        </p:spPr>
        <p:txBody>
          <a:bodyPr wrap="square">
            <a:spAutoFit/>
          </a:bodyPr>
          <a:lstStyle/>
          <a:p>
            <a:pPr algn="just">
              <a:lnSpc>
                <a:spcPct val="107000"/>
              </a:lnSpc>
              <a:spcAft>
                <a:spcPts val="800"/>
              </a:spcAft>
            </a:pPr>
            <a:r>
              <a:rPr lang="ru-RU" sz="2200" dirty="0">
                <a:latin typeface="Arial" panose="020B0604020202020204" pitchFamily="34" charset="0"/>
                <a:ea typeface="Times New Roman" panose="02020603050405020304" pitchFamily="18" charset="0"/>
                <a:cs typeface="Arial" panose="020B0604020202020204" pitchFamily="34" charset="0"/>
              </a:rPr>
              <a:t>2.  </a:t>
            </a:r>
            <a:r>
              <a:rPr lang="ru-RU" sz="2200" i="1" u="sng" dirty="0">
                <a:latin typeface="Arial" panose="020B0604020202020204" pitchFamily="34" charset="0"/>
                <a:ea typeface="Times New Roman" panose="02020603050405020304" pitchFamily="18" charset="0"/>
                <a:cs typeface="Arial" panose="020B0604020202020204" pitchFamily="34" charset="0"/>
              </a:rPr>
              <a:t>Материальность</a:t>
            </a:r>
            <a:r>
              <a:rPr lang="ru-RU" sz="2200" i="1" dirty="0">
                <a:latin typeface="Arial" panose="020B0604020202020204" pitchFamily="34" charset="0"/>
                <a:ea typeface="Times New Roman" panose="02020603050405020304" pitchFamily="18" charset="0"/>
                <a:cs typeface="Arial" panose="020B0604020202020204" pitchFamily="34" charset="0"/>
              </a:rPr>
              <a:t> – </a:t>
            </a:r>
            <a:r>
              <a:rPr lang="ru-RU" sz="2200" dirty="0">
                <a:latin typeface="Arial" panose="020B0604020202020204" pitchFamily="34" charset="0"/>
                <a:ea typeface="Times New Roman" panose="02020603050405020304" pitchFamily="18" charset="0"/>
                <a:cs typeface="Arial" panose="020B0604020202020204" pitchFamily="34" charset="0"/>
              </a:rPr>
              <a:t>объект недвижимости всегда функционирует в натурально-вещественной и стоимостной формах</a:t>
            </a:r>
            <a:r>
              <a:rPr lang="ru-RU" sz="2200" i="1" dirty="0">
                <a:latin typeface="Arial" panose="020B0604020202020204" pitchFamily="34" charset="0"/>
                <a:ea typeface="Times New Roman" panose="02020603050405020304" pitchFamily="18" charset="0"/>
                <a:cs typeface="Arial" panose="020B0604020202020204" pitchFamily="34" charset="0"/>
              </a:rPr>
              <a:t>.</a:t>
            </a:r>
            <a:r>
              <a:rPr lang="ru-RU" sz="2200" dirty="0">
                <a:latin typeface="Arial" panose="020B0604020202020204" pitchFamily="34" charset="0"/>
                <a:ea typeface="Times New Roman" panose="02020603050405020304" pitchFamily="18" charset="0"/>
                <a:cs typeface="Arial" panose="020B0604020202020204" pitchFamily="34" charset="0"/>
              </a:rPr>
              <a:t> Физические характеристики объекта недвижимости включают данные о его размерах и форме, неудобствах и опасностях, окружающей среде, подъездных путях, коммунальных услугах, поверхности и подпочвенном слое, ландшафте. Совокупность этих характеристик определяет полезность физического объекта, которая и составляет основу стоимости объекта недвижимости. </a:t>
            </a:r>
            <a:endParaRPr lang="ru-RU" sz="22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1364676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83568" y="853440"/>
            <a:ext cx="8064895" cy="515112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ru-RU" sz="2200" b="1" dirty="0">
                <a:effectLst/>
                <a:latin typeface="Arial" panose="020B0604020202020204" pitchFamily="34" charset="0"/>
                <a:ea typeface="Times New Roman" panose="02020603050405020304" pitchFamily="18" charset="0"/>
                <a:cs typeface="Calibri" panose="020F0502020204030204" pitchFamily="34" charset="0"/>
              </a:rPr>
              <a:t>Недвижимость</a:t>
            </a:r>
            <a:r>
              <a:rPr lang="ru-RU" sz="2200" dirty="0">
                <a:effectLst/>
                <a:latin typeface="Arial" panose="020B0604020202020204" pitchFamily="34" charset="0"/>
                <a:ea typeface="Times New Roman" panose="02020603050405020304" pitchFamily="18" charset="0"/>
                <a:cs typeface="Calibri" panose="020F0502020204030204" pitchFamily="34" charset="0"/>
              </a:rPr>
              <a:t> – это все, что прочно связано с землей или развернутых, как в ГК РФ (ст. 130): К недвижимым вещам (недвижимое имущество, недвижимость) относятся земельные участки, участки недр, обособленные водные объекты и все, что прочно связано с землей, то есть объекты, перемещение которых без несоразмерного ущерба их назначению невозможно, в том числе леса, многолетние насаждения, здания, сооружения.</a:t>
            </a:r>
            <a:endParaRPr lang="ru-RU" sz="1100" dirty="0">
              <a:effectLst/>
              <a:ea typeface="Times New Roman" panose="02020603050405020304" pitchFamily="18" charset="0"/>
              <a:cs typeface="Calibri" panose="020F0502020204030204" pitchFamily="34" charset="0"/>
            </a:endParaRPr>
          </a:p>
          <a:p>
            <a:pPr>
              <a:lnSpc>
                <a:spcPct val="115000"/>
              </a:lnSpc>
              <a:spcAft>
                <a:spcPts val="1000"/>
              </a:spcAft>
            </a:pPr>
            <a:r>
              <a:rPr lang="ru-RU" sz="1100" dirty="0">
                <a:effectLst/>
                <a:ea typeface="Times New Roman" panose="02020603050405020304" pitchFamily="18" charset="0"/>
                <a:cs typeface="Calibri" panose="020F0502020204030204" pitchFamily="34" charset="0"/>
              </a:rPr>
              <a:t> </a:t>
            </a: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2606889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87624" y="404664"/>
            <a:ext cx="6984776" cy="5017207"/>
          </a:xfrm>
          <a:prstGeom prst="rect">
            <a:avLst/>
          </a:prstGeom>
        </p:spPr>
        <p:txBody>
          <a:bodyPr wrap="square">
            <a:spAutoFit/>
          </a:bodyPr>
          <a:lstStyle/>
          <a:p>
            <a:pPr algn="just">
              <a:lnSpc>
                <a:spcPct val="107000"/>
              </a:lnSpc>
              <a:spcAft>
                <a:spcPts val="800"/>
              </a:spcAft>
            </a:pPr>
            <a:r>
              <a:rPr lang="ru-RU" sz="2000" u="sng" dirty="0">
                <a:latin typeface="Arial" panose="020B0604020202020204" pitchFamily="34" charset="0"/>
                <a:ea typeface="Times New Roman" panose="02020603050405020304" pitchFamily="18" charset="0"/>
                <a:cs typeface="Arial" panose="020B0604020202020204" pitchFamily="34" charset="0"/>
              </a:rPr>
              <a:t>3.  </a:t>
            </a:r>
            <a:r>
              <a:rPr lang="ru-RU" sz="2000" i="1" u="sng" dirty="0">
                <a:latin typeface="Arial" panose="020B0604020202020204" pitchFamily="34" charset="0"/>
                <a:ea typeface="Times New Roman" panose="02020603050405020304" pitchFamily="18" charset="0"/>
                <a:cs typeface="Arial" panose="020B0604020202020204" pitchFamily="34" charset="0"/>
              </a:rPr>
              <a:t>Долговечность</a:t>
            </a:r>
            <a:r>
              <a:rPr lang="ru-RU" sz="2000" u="sng" dirty="0">
                <a:latin typeface="Arial" panose="020B0604020202020204" pitchFamily="34" charset="0"/>
                <a:ea typeface="Times New Roman" panose="02020603050405020304" pitchFamily="18" charset="0"/>
                <a:cs typeface="Arial" panose="020B0604020202020204" pitchFamily="34" charset="0"/>
              </a:rPr>
              <a:t> </a:t>
            </a:r>
            <a:r>
              <a:rPr lang="ru-RU" sz="2000" dirty="0">
                <a:latin typeface="Arial" panose="020B0604020202020204" pitchFamily="34" charset="0"/>
                <a:ea typeface="Times New Roman" panose="02020603050405020304" pitchFamily="18" charset="0"/>
                <a:cs typeface="Arial" panose="020B0604020202020204" pitchFamily="34" charset="0"/>
              </a:rPr>
              <a:t>объектов недвижимости выше долговечности всех иных товаров (кроме отдельных видов драгоценных камней и изделий из редких металлов). </a:t>
            </a:r>
          </a:p>
          <a:p>
            <a:pPr algn="just">
              <a:lnSpc>
                <a:spcPct val="107000"/>
              </a:lnSpc>
              <a:spcAft>
                <a:spcPts val="800"/>
              </a:spcAft>
            </a:pPr>
            <a:r>
              <a:rPr lang="ru-RU" sz="2000" dirty="0">
                <a:latin typeface="Arial" panose="020B0604020202020204" pitchFamily="34" charset="0"/>
                <a:ea typeface="Times New Roman" panose="02020603050405020304" pitchFamily="18" charset="0"/>
                <a:cs typeface="Arial" panose="020B0604020202020204" pitchFamily="34" charset="0"/>
              </a:rPr>
              <a:t>Например, согласно действующим в России строительным нормам и правилам (СНиП), жилые задания в зависимости от материала основных конструкций (фундамента, стен, перекрытий) подразделяются на 6 групп с нормативными сроками службы от 15 до 150 лет.</a:t>
            </a:r>
          </a:p>
          <a:p>
            <a:pPr algn="just">
              <a:lnSpc>
                <a:spcPct val="107000"/>
              </a:lnSpc>
              <a:spcAft>
                <a:spcPts val="800"/>
              </a:spcAft>
            </a:pPr>
            <a:r>
              <a:rPr lang="ru-RU" sz="2000" dirty="0">
                <a:latin typeface="Arial" panose="020B0604020202020204" pitchFamily="34" charset="0"/>
                <a:ea typeface="Times New Roman" panose="02020603050405020304" pitchFamily="18" charset="0"/>
                <a:cs typeface="Arial" panose="020B0604020202020204" pitchFamily="34" charset="0"/>
              </a:rPr>
              <a:t>Длительность кругооборота земли при правильном ее использовании бесконечна, а нарушение норм эксплуатации приводит к невосполнимым потерям.</a:t>
            </a:r>
            <a:endParaRPr lang="ru-RU" sz="20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ru-RU" sz="22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1835542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27584" y="764704"/>
            <a:ext cx="7488832" cy="4077398"/>
          </a:xfrm>
          <a:prstGeom prst="rect">
            <a:avLst/>
          </a:prstGeom>
        </p:spPr>
        <p:txBody>
          <a:bodyPr wrap="square">
            <a:spAutoFit/>
          </a:bodyPr>
          <a:lstStyle/>
          <a:p>
            <a:pPr algn="just">
              <a:lnSpc>
                <a:spcPct val="107000"/>
              </a:lnSpc>
              <a:spcAft>
                <a:spcPts val="0"/>
              </a:spcAft>
            </a:pPr>
            <a:r>
              <a:rPr lang="ru-RU" sz="2200" dirty="0">
                <a:latin typeface="Arial" panose="020B0604020202020204" pitchFamily="34" charset="0"/>
                <a:ea typeface="Times New Roman" panose="02020603050405020304" pitchFamily="18" charset="0"/>
                <a:cs typeface="Arial" panose="020B0604020202020204" pitchFamily="34" charset="0"/>
              </a:rPr>
              <a:t>Кроме основных родовых признаков объектов недвижимости можно выделить и </a:t>
            </a:r>
            <a:r>
              <a:rPr lang="ru-RU" sz="2200" i="1" u="sng" dirty="0">
                <a:latin typeface="Arial" panose="020B0604020202020204" pitchFamily="34" charset="0"/>
                <a:ea typeface="Times New Roman" panose="02020603050405020304" pitchFamily="18" charset="0"/>
                <a:cs typeface="Arial" panose="020B0604020202020204" pitchFamily="34" charset="0"/>
              </a:rPr>
              <a:t>частные признаки</a:t>
            </a:r>
            <a:r>
              <a:rPr lang="ru-RU" sz="2200" dirty="0">
                <a:latin typeface="Arial" panose="020B0604020202020204" pitchFamily="34" charset="0"/>
                <a:ea typeface="Times New Roman" panose="02020603050405020304" pitchFamily="18" charset="0"/>
                <a:cs typeface="Arial" panose="020B0604020202020204" pitchFamily="34" charset="0"/>
              </a:rPr>
              <a:t>, которые определяются конкретными показателями в зависимости от вида объектов.</a:t>
            </a:r>
            <a:endParaRPr lang="ru-RU" sz="2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ru-RU" sz="2200" dirty="0">
                <a:latin typeface="Arial" panose="020B0604020202020204" pitchFamily="34" charset="0"/>
                <a:ea typeface="Times New Roman" panose="02020603050405020304" pitchFamily="18" charset="0"/>
                <a:cs typeface="Arial" panose="020B0604020202020204" pitchFamily="34" charset="0"/>
              </a:rPr>
              <a:t>Практически невозможно говорить о двух одинаковых квартирах, участках или строениях, так как у них обязательно будут различия в расположении по отношению к другим объектам недвижимости, к инфраструктуре и даже к сторонам света, что указывает на </a:t>
            </a:r>
            <a:r>
              <a:rPr lang="ru-RU" sz="2200" i="1" dirty="0">
                <a:latin typeface="Arial" panose="020B0604020202020204" pitchFamily="34" charset="0"/>
                <a:ea typeface="Times New Roman" panose="02020603050405020304" pitchFamily="18" charset="0"/>
                <a:cs typeface="Arial" panose="020B0604020202020204" pitchFamily="34" charset="0"/>
              </a:rPr>
              <a:t>разнородность</a:t>
            </a:r>
            <a:r>
              <a:rPr lang="ru-RU" sz="2200" dirty="0">
                <a:latin typeface="Arial" panose="020B0604020202020204" pitchFamily="34" charset="0"/>
                <a:ea typeface="Times New Roman" panose="02020603050405020304" pitchFamily="18" charset="0"/>
                <a:cs typeface="Arial" panose="020B0604020202020204" pitchFamily="34" charset="0"/>
              </a:rPr>
              <a:t>,</a:t>
            </a:r>
            <a:r>
              <a:rPr lang="ru-RU" sz="2200" i="1" dirty="0">
                <a:latin typeface="Arial" panose="020B0604020202020204" pitchFamily="34" charset="0"/>
                <a:ea typeface="Times New Roman" panose="02020603050405020304" pitchFamily="18" charset="0"/>
                <a:cs typeface="Arial" panose="020B0604020202020204" pitchFamily="34" charset="0"/>
              </a:rPr>
              <a:t> уникальность и неповторимость </a:t>
            </a:r>
            <a:r>
              <a:rPr lang="ru-RU" sz="2200" dirty="0">
                <a:latin typeface="Arial" panose="020B0604020202020204" pitchFamily="34" charset="0"/>
                <a:ea typeface="Times New Roman" panose="02020603050405020304" pitchFamily="18" charset="0"/>
                <a:cs typeface="Arial" panose="020B0604020202020204" pitchFamily="34" charset="0"/>
              </a:rPr>
              <a:t>каждого объекта недвижимости.</a:t>
            </a:r>
            <a:endParaRPr lang="ru-RU" sz="22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8288888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27584" y="1196752"/>
            <a:ext cx="7344816" cy="2601931"/>
          </a:xfrm>
          <a:prstGeom prst="rect">
            <a:avLst/>
          </a:prstGeom>
        </p:spPr>
        <p:txBody>
          <a:bodyPr wrap="square">
            <a:spAutoFit/>
          </a:bodyPr>
          <a:lstStyle/>
          <a:p>
            <a:pPr algn="just">
              <a:lnSpc>
                <a:spcPct val="107000"/>
              </a:lnSpc>
              <a:spcAft>
                <a:spcPts val="800"/>
              </a:spcAft>
            </a:pPr>
            <a:r>
              <a:rPr lang="ru-RU" sz="2200" dirty="0">
                <a:latin typeface="Arial" panose="020B0604020202020204" pitchFamily="34" charset="0"/>
                <a:ea typeface="Times New Roman" panose="02020603050405020304" pitchFamily="18" charset="0"/>
                <a:cs typeface="Arial" panose="020B0604020202020204" pitchFamily="34" charset="0"/>
              </a:rPr>
              <a:t>Объекты недвижимости обладают повышенной экономической ценностью, так как предназначены для длительного пользования и не потребляются в процессе использования. Как правило, объекты недвижимости отличаются конструктивной сложностью, и поддержание их в надлежащем состоянии требует больших затрат.</a:t>
            </a:r>
            <a:endParaRPr lang="ru-RU" sz="22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15997113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63688" y="2276872"/>
            <a:ext cx="5144998" cy="454612"/>
          </a:xfrm>
          <a:prstGeom prst="rect">
            <a:avLst/>
          </a:prstGeom>
        </p:spPr>
        <p:txBody>
          <a:bodyPr wrap="none">
            <a:spAutoFit/>
          </a:bodyPr>
          <a:lstStyle/>
          <a:p>
            <a:pPr>
              <a:lnSpc>
                <a:spcPct val="107000"/>
              </a:lnSpc>
              <a:spcAft>
                <a:spcPts val="800"/>
              </a:spcAft>
            </a:pPr>
            <a:r>
              <a:rPr lang="ru-RU" sz="2200" b="1" dirty="0">
                <a:latin typeface="Arial" panose="020B0604020202020204" pitchFamily="34" charset="0"/>
                <a:ea typeface="Times New Roman" panose="02020603050405020304" pitchFamily="18" charset="0"/>
                <a:cs typeface="Arial" panose="020B0604020202020204" pitchFamily="34" charset="0"/>
              </a:rPr>
              <a:t>Сущность объектов недвижимости</a:t>
            </a:r>
            <a:endParaRPr lang="ru-RU" sz="22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38115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55576" y="404664"/>
            <a:ext cx="7200800" cy="7294305"/>
          </a:xfrm>
          <a:prstGeom prst="rect">
            <a:avLst/>
          </a:prstGeom>
        </p:spPr>
        <p:txBody>
          <a:bodyPr wrap="square">
            <a:spAutoFit/>
          </a:bodyPr>
          <a:lstStyle/>
          <a:p>
            <a:pPr algn="just">
              <a:spcAft>
                <a:spcPts val="1200"/>
              </a:spcAft>
            </a:pPr>
            <a:r>
              <a:rPr lang="ru-RU" sz="1600" b="1" dirty="0">
                <a:latin typeface="Arial" panose="020B0604020202020204" pitchFamily="34" charset="0"/>
                <a:cs typeface="Arial" panose="020B0604020202020204" pitchFamily="34" charset="0"/>
              </a:rPr>
              <a:t>С точки зрения экономики объект недвижимости можно рассматривать как благо и как источник дохода. </a:t>
            </a:r>
          </a:p>
          <a:p>
            <a:pPr algn="just">
              <a:spcAft>
                <a:spcPts val="1200"/>
              </a:spcAft>
            </a:pPr>
            <a:r>
              <a:rPr lang="ru-RU" sz="1600" u="sng" dirty="0">
                <a:latin typeface="Arial" panose="020B0604020202020204" pitchFamily="34" charset="0"/>
                <a:cs typeface="Arial" panose="020B0604020202020204" pitchFamily="34" charset="0"/>
              </a:rPr>
              <a:t>Как благо.</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В</a:t>
            </a:r>
            <a:r>
              <a:rPr lang="ru-RU" sz="1600" dirty="0">
                <a:latin typeface="Arial" panose="020B0604020202020204" pitchFamily="34" charset="0"/>
                <a:cs typeface="Arial" panose="020B0604020202020204" pitchFamily="34" charset="0"/>
              </a:rPr>
              <a:t> экономической теории подразумевается любой объект потребительского выбора, способный доставить определенное удовлетворение потребителю (повысить уровень его благосостояния).</a:t>
            </a:r>
          </a:p>
          <a:p>
            <a:pPr algn="just">
              <a:spcAft>
                <a:spcPts val="1200"/>
              </a:spcAft>
            </a:pPr>
            <a:r>
              <a:rPr lang="ru-RU" sz="1600" dirty="0">
                <a:latin typeface="Arial" panose="020B0604020202020204" pitchFamily="34" charset="0"/>
                <a:cs typeface="Arial" panose="020B0604020202020204" pitchFamily="34" charset="0"/>
              </a:rPr>
              <a:t> В истории экономического развития России приоритетность жилья как блага и как источника дохода менялась. В советское время жилье как источник дохода не существовало. Оно находилось в полной государственной собственности и служило объектом социального потребления посредством государственного распределения и перераспределения. </a:t>
            </a:r>
          </a:p>
          <a:p>
            <a:pPr algn="just"/>
            <a:r>
              <a:rPr lang="ru-RU" sz="1600" u="sng" dirty="0">
                <a:latin typeface="Arial" panose="020B0604020202020204" pitchFamily="34" charset="0"/>
                <a:cs typeface="Arial" panose="020B0604020202020204" pitchFamily="34" charset="0"/>
              </a:rPr>
              <a:t>Как источник дохода</a:t>
            </a:r>
            <a:r>
              <a:rPr lang="ru-RU" sz="1600" dirty="0">
                <a:latin typeface="Arial" panose="020B0604020202020204" pitchFamily="34" charset="0"/>
                <a:cs typeface="Arial" panose="020B0604020202020204" pitchFamily="34" charset="0"/>
              </a:rPr>
              <a:t>. Объекты недвижимости для разного типа организаций в зависимости от  их места и роли определяют:</a:t>
            </a:r>
          </a:p>
          <a:p>
            <a:pPr marL="285750" lvl="0" indent="-285750" algn="just">
              <a:buFont typeface="Arial" panose="020B0604020202020204" pitchFamily="34" charset="0"/>
              <a:buChar char="•"/>
            </a:pPr>
            <a:r>
              <a:rPr lang="ru-RU" sz="1600" dirty="0">
                <a:latin typeface="Arial" panose="020B0604020202020204" pitchFamily="34" charset="0"/>
                <a:cs typeface="Arial" panose="020B0604020202020204" pitchFamily="34" charset="0"/>
              </a:rPr>
              <a:t>ресурс, обеспечивающий основной бизнес (бизнес не базируется на операциях с недвижимостью);</a:t>
            </a:r>
          </a:p>
          <a:p>
            <a:pPr marL="285750" lvl="0" indent="-285750" algn="just">
              <a:buFont typeface="Arial" panose="020B0604020202020204" pitchFamily="34" charset="0"/>
              <a:buChar char="•"/>
            </a:pPr>
            <a:r>
              <a:rPr lang="ru-RU" sz="1600" dirty="0">
                <a:latin typeface="Arial" panose="020B0604020202020204" pitchFamily="34" charset="0"/>
                <a:cs typeface="Arial" panose="020B0604020202020204" pitchFamily="34" charset="0"/>
              </a:rPr>
              <a:t>предмет специализации организации, объект ее деловой активности, основной источник доходов (крупномасштабные портфели объектов жилой и нежилой недвижимости в инвестиционных, страховых и пенсионных фондах);</a:t>
            </a:r>
          </a:p>
          <a:p>
            <a:pPr marL="285750" lvl="0" indent="-285750" algn="just">
              <a:buFont typeface="Arial" panose="020B0604020202020204" pitchFamily="34" charset="0"/>
              <a:buChar char="•"/>
            </a:pPr>
            <a:r>
              <a:rPr lang="ru-RU" sz="1600" dirty="0">
                <a:latin typeface="Arial" panose="020B0604020202020204" pitchFamily="34" charset="0"/>
                <a:cs typeface="Arial" panose="020B0604020202020204" pitchFamily="34" charset="0"/>
              </a:rPr>
              <a:t>основу активов и профессиональной деятельности (застройщики).</a:t>
            </a:r>
          </a:p>
          <a:p>
            <a:pPr>
              <a:spcAft>
                <a:spcPts val="1200"/>
              </a:spcAft>
            </a:pPr>
            <a:r>
              <a:rPr lang="ru-RU" sz="1600" dirty="0">
                <a:latin typeface="Arial" panose="020B0604020202020204" pitchFamily="34" charset="0"/>
                <a:cs typeface="Arial" panose="020B0604020202020204" pitchFamily="34" charset="0"/>
              </a:rPr>
              <a:t> </a:t>
            </a:r>
          </a:p>
          <a:p>
            <a:pPr algn="just"/>
            <a:endParaRPr lang="ru-RU" dirty="0"/>
          </a:p>
          <a:p>
            <a:pPr algn="just"/>
            <a:endParaRPr lang="ru-RU" dirty="0">
              <a:latin typeface="Arial" panose="020B0604020202020204" pitchFamily="34" charset="0"/>
              <a:cs typeface="Arial" panose="020B0604020202020204" pitchFamily="34" charset="0"/>
            </a:endParaRPr>
          </a:p>
          <a:p>
            <a:pPr algn="just"/>
            <a:endParaRPr lang="ru-RU" dirty="0">
              <a:latin typeface="Arial" panose="020B0604020202020204" pitchFamily="34" charset="0"/>
              <a:cs typeface="Arial" panose="020B0604020202020204" pitchFamily="34" charset="0"/>
            </a:endParaRPr>
          </a:p>
          <a:p>
            <a:endParaRPr lang="ru-RU" sz="2200" dirty="0">
              <a:latin typeface="Arial" panose="020B0604020202020204" pitchFamily="34"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19307479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nedvigovka.ru/biblioteka/is4/img/image004.gif"/>
          <p:cNvPicPr/>
          <p:nvPr/>
        </p:nvPicPr>
        <p:blipFill>
          <a:blip r:embed="rId2">
            <a:extLst>
              <a:ext uri="{28A0092B-C50C-407E-A947-70E740481C1C}">
                <a14:useLocalDpi xmlns:a14="http://schemas.microsoft.com/office/drawing/2010/main" val="0"/>
              </a:ext>
            </a:extLst>
          </a:blip>
          <a:srcRect/>
          <a:stretch>
            <a:fillRect/>
          </a:stretch>
        </p:blipFill>
        <p:spPr bwMode="auto">
          <a:xfrm>
            <a:off x="1331640" y="764704"/>
            <a:ext cx="6192688" cy="4781386"/>
          </a:xfrm>
          <a:prstGeom prst="rect">
            <a:avLst/>
          </a:prstGeom>
          <a:noFill/>
          <a:ln>
            <a:noFill/>
          </a:ln>
        </p:spPr>
      </p:pic>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39219451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835696" y="1268760"/>
            <a:ext cx="5760640" cy="2877711"/>
          </a:xfrm>
          <a:prstGeom prst="rect">
            <a:avLst/>
          </a:prstGeom>
        </p:spPr>
        <p:txBody>
          <a:bodyPr wrap="square">
            <a:spAutoFit/>
          </a:bodyPr>
          <a:lstStyle/>
          <a:p>
            <a:pPr algn="just">
              <a:spcAft>
                <a:spcPts val="600"/>
              </a:spcAft>
            </a:pPr>
            <a:r>
              <a:rPr lang="ru-RU" sz="2200" dirty="0">
                <a:latin typeface="Arial" panose="020B0604020202020204" pitchFamily="34" charset="0"/>
                <a:ea typeface="Times New Roman" panose="02020603050405020304" pitchFamily="18" charset="0"/>
                <a:cs typeface="Arial" panose="020B0604020202020204" pitchFamily="34" charset="0"/>
              </a:rPr>
              <a:t>Любой объект недвижимости существует в единстве физических, экономических и правовых свойств, каждое из которых может в соответствующих случаях выступать в качестве определяющего в зависимости от складывающихся ситуаций, целей и стадий анализа. </a:t>
            </a:r>
          </a:p>
          <a:p>
            <a:pPr algn="just"/>
            <a:endParaRPr lang="ru-RU" sz="2200" dirty="0">
              <a:latin typeface="Arial" panose="020B0604020202020204" pitchFamily="34"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34598687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nedvigovka.ru/biblioteka/is4/img/image005.gif"/>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270635"/>
            <a:ext cx="6480720" cy="4316730"/>
          </a:xfrm>
          <a:prstGeom prst="rect">
            <a:avLst/>
          </a:prstGeom>
          <a:noFill/>
          <a:ln>
            <a:noFill/>
          </a:ln>
        </p:spPr>
      </p:pic>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16744740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15616" y="1772816"/>
            <a:ext cx="6768752" cy="2015936"/>
          </a:xfrm>
          <a:prstGeom prst="rect">
            <a:avLst/>
          </a:prstGeom>
        </p:spPr>
        <p:txBody>
          <a:bodyPr wrap="square">
            <a:spAutoFit/>
          </a:bodyPr>
          <a:lstStyle/>
          <a:p>
            <a:pPr algn="just">
              <a:spcAft>
                <a:spcPts val="600"/>
              </a:spcAft>
            </a:pPr>
            <a:r>
              <a:rPr lang="ru-RU" sz="2000" dirty="0">
                <a:latin typeface="Arial" panose="020B0604020202020204" pitchFamily="34" charset="0"/>
                <a:ea typeface="Times New Roman" panose="02020603050405020304" pitchFamily="18" charset="0"/>
                <a:cs typeface="Arial" panose="020B0604020202020204" pitchFamily="34" charset="0"/>
              </a:rPr>
              <a:t>Таким образом, с</a:t>
            </a:r>
            <a:r>
              <a:rPr lang="ru-RU" sz="2000" dirty="0">
                <a:latin typeface="Arial" panose="020B0604020202020204" pitchFamily="34" charset="0"/>
                <a:cs typeface="Arial" panose="020B0604020202020204" pitchFamily="34" charset="0"/>
              </a:rPr>
              <a:t> точки зрения экономики объект недвижимости можно рассматривать как благо и как источник дохода. </a:t>
            </a:r>
          </a:p>
          <a:p>
            <a:pPr algn="just">
              <a:spcAft>
                <a:spcPts val="600"/>
              </a:spcAft>
            </a:pPr>
            <a:r>
              <a:rPr lang="ru-RU" sz="2000" dirty="0">
                <a:latin typeface="Arial" panose="020B0604020202020204" pitchFamily="34" charset="0"/>
                <a:ea typeface="Times New Roman" panose="02020603050405020304" pitchFamily="18" charset="0"/>
                <a:cs typeface="Arial" panose="020B0604020202020204" pitchFamily="34" charset="0"/>
              </a:rPr>
              <a:t>Сущность объектов недвижимости заключается в триединстве категорий: материальной (физической), правовой и экономической.</a:t>
            </a: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11533509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764704"/>
            <a:ext cx="6768751" cy="5361459"/>
          </a:xfrm>
        </p:spPr>
      </p:pic>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2761291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11560" y="853440"/>
            <a:ext cx="7704855" cy="515112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ru-RU" sz="1800" b="1" dirty="0">
                <a:effectLst/>
                <a:latin typeface="Arial" panose="020B0604020202020204" pitchFamily="34" charset="0"/>
                <a:ea typeface="Times New Roman" panose="02020603050405020304" pitchFamily="18" charset="0"/>
                <a:cs typeface="Calibri" panose="020F0502020204030204" pitchFamily="34" charset="0"/>
              </a:rPr>
              <a:t>Недвижимое имущество</a:t>
            </a:r>
            <a:r>
              <a:rPr lang="ru-RU" sz="1800" dirty="0">
                <a:effectLst/>
                <a:latin typeface="Arial" panose="020B0604020202020204" pitchFamily="34" charset="0"/>
                <a:ea typeface="Times New Roman" panose="02020603050405020304" pitchFamily="18" charset="0"/>
                <a:cs typeface="Calibri" panose="020F0502020204030204" pitchFamily="34" charset="0"/>
              </a:rPr>
              <a:t> – родовое понятие, отражающее определенный класс вещей, общим признаком которых является прочная связь с землей. В качестве недвижимого имущества могут выступать вещи, либо состоящие из земли, либо включающие в себя землю как базовый элемент</a:t>
            </a:r>
            <a:endParaRPr lang="ru-RU" sz="1100" dirty="0">
              <a:effectLst/>
              <a:ea typeface="Times New Roman" panose="02020603050405020304" pitchFamily="18" charset="0"/>
              <a:cs typeface="Calibri" panose="020F0502020204030204" pitchFamily="34" charset="0"/>
            </a:endParaRPr>
          </a:p>
          <a:p>
            <a:pPr algn="just">
              <a:lnSpc>
                <a:spcPct val="115000"/>
              </a:lnSpc>
              <a:spcAft>
                <a:spcPts val="1000"/>
              </a:spcAft>
            </a:pPr>
            <a:r>
              <a:rPr lang="ru-RU" sz="1800" b="1" dirty="0">
                <a:effectLst/>
                <a:latin typeface="Arial" panose="020B0604020202020204" pitchFamily="34" charset="0"/>
                <a:ea typeface="Times New Roman" panose="02020603050405020304" pitchFamily="18" charset="0"/>
                <a:cs typeface="Calibri" panose="020F0502020204030204" pitchFamily="34" charset="0"/>
              </a:rPr>
              <a:t>Недвижимость</a:t>
            </a:r>
            <a:r>
              <a:rPr lang="ru-RU" sz="1800" dirty="0">
                <a:effectLst/>
                <a:latin typeface="Arial" panose="020B0604020202020204" pitchFamily="34" charset="0"/>
                <a:ea typeface="Times New Roman" panose="02020603050405020304" pitchFamily="18" charset="0"/>
                <a:cs typeface="Calibri" panose="020F0502020204030204" pitchFamily="34" charset="0"/>
              </a:rPr>
              <a:t> – родовое понятие, отражающее недвижимое имущество в единстве с юридическими правами на него. </a:t>
            </a:r>
            <a:endParaRPr lang="ru-RU" sz="1100" dirty="0">
              <a:effectLst/>
              <a:ea typeface="Times New Roman" panose="02020603050405020304" pitchFamily="18" charset="0"/>
              <a:cs typeface="Calibri" panose="020F0502020204030204" pitchFamily="34" charset="0"/>
            </a:endParaRPr>
          </a:p>
          <a:p>
            <a:pPr algn="just">
              <a:lnSpc>
                <a:spcPct val="115000"/>
              </a:lnSpc>
              <a:spcAft>
                <a:spcPts val="1000"/>
              </a:spcAft>
            </a:pPr>
            <a:r>
              <a:rPr lang="ru-RU" sz="1800" dirty="0">
                <a:effectLst/>
                <a:latin typeface="Arial" panose="020B0604020202020204" pitchFamily="34" charset="0"/>
                <a:ea typeface="Times New Roman" panose="02020603050405020304" pitchFamily="18" charset="0"/>
                <a:cs typeface="Calibri" panose="020F0502020204030204" pitchFamily="34" charset="0"/>
              </a:rPr>
              <a:t>Переход от понятия «недвижимое имущество» к понятию «недвижимость» усиливает и уточняет неразрывность недвижимости и земли, подразумевает уже не только физическую (что является необходимым условием), но и юридическую связь: право на недвижимое имущество полноценно, если содержит право на землю.</a:t>
            </a:r>
            <a:endParaRPr lang="ru-RU" sz="1100" dirty="0">
              <a:effectLst/>
              <a:ea typeface="Times New Roman" panose="02020603050405020304" pitchFamily="18" charset="0"/>
              <a:cs typeface="Calibri" panose="020F0502020204030204" pitchFamily="34" charset="0"/>
            </a:endParaRPr>
          </a:p>
          <a:p>
            <a:pPr>
              <a:spcAft>
                <a:spcPts val="0"/>
              </a:spcAft>
            </a:pPr>
            <a:r>
              <a:rPr lang="ru-RU" sz="1050" b="1" dirty="0">
                <a:effectLst/>
                <a:latin typeface="Times New Roman" panose="02020603050405020304" pitchFamily="18" charset="0"/>
                <a:ea typeface="Times New Roman" panose="02020603050405020304" pitchFamily="18" charset="0"/>
              </a:rPr>
              <a:t> </a:t>
            </a:r>
            <a:endParaRPr lang="ru-RU" sz="1050" dirty="0">
              <a:effectLst/>
              <a:latin typeface="Times New Roman" panose="02020603050405020304" pitchFamily="18" charset="0"/>
              <a:ea typeface="Times New Roman" panose="02020603050405020304" pitchFamily="18" charset="0"/>
            </a:endParaRPr>
          </a:p>
          <a:p>
            <a:pPr algn="just">
              <a:lnSpc>
                <a:spcPct val="115000"/>
              </a:lnSpc>
              <a:spcAft>
                <a:spcPts val="1000"/>
              </a:spcAft>
            </a:pPr>
            <a:r>
              <a:rPr lang="ru-RU" sz="2200" dirty="0">
                <a:effectLst/>
                <a:latin typeface="Arial" panose="020B0604020202020204" pitchFamily="34" charset="0"/>
                <a:ea typeface="Times New Roman" panose="02020603050405020304" pitchFamily="18" charset="0"/>
                <a:cs typeface="Calibri" panose="020F0502020204030204" pitchFamily="34" charset="0"/>
              </a:rPr>
              <a:t> </a:t>
            </a:r>
            <a:endParaRPr lang="ru-RU" sz="1100" dirty="0">
              <a:effectLst/>
              <a:ea typeface="Times New Roman" panose="02020603050405020304" pitchFamily="18" charset="0"/>
              <a:cs typeface="Calibri" panose="020F0502020204030204" pitchFamily="34" charset="0"/>
            </a:endParaRPr>
          </a:p>
          <a:p>
            <a:pPr>
              <a:lnSpc>
                <a:spcPct val="115000"/>
              </a:lnSpc>
              <a:spcAft>
                <a:spcPts val="1000"/>
              </a:spcAft>
            </a:pPr>
            <a:r>
              <a:rPr lang="ru-RU" sz="1100" dirty="0">
                <a:effectLst/>
                <a:ea typeface="Times New Roman" panose="02020603050405020304" pitchFamily="18" charset="0"/>
                <a:cs typeface="Calibri" panose="020F0502020204030204" pitchFamily="34" charset="0"/>
              </a:rPr>
              <a:t> </a:t>
            </a: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36441189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27584" y="1268760"/>
            <a:ext cx="7416824" cy="2964209"/>
          </a:xfrm>
          <a:prstGeom prst="rect">
            <a:avLst/>
          </a:prstGeom>
        </p:spPr>
        <p:txBody>
          <a:bodyPr wrap="square">
            <a:spAutoFit/>
          </a:bodyPr>
          <a:lstStyle/>
          <a:p>
            <a:pPr algn="just">
              <a:lnSpc>
                <a:spcPct val="107000"/>
              </a:lnSpc>
              <a:spcAft>
                <a:spcPts val="800"/>
              </a:spcAft>
            </a:pPr>
            <a:r>
              <a:rPr lang="ru-RU" sz="2200" i="1" dirty="0">
                <a:latin typeface="Arial" panose="020B0604020202020204" pitchFamily="34" charset="0"/>
                <a:ea typeface="Times New Roman" panose="02020603050405020304" pitchFamily="18" charset="0"/>
                <a:cs typeface="Arial" panose="020B0604020202020204" pitchFamily="34" charset="0"/>
              </a:rPr>
              <a:t>Благо</a:t>
            </a:r>
            <a:r>
              <a:rPr lang="ru-RU" sz="2200" dirty="0">
                <a:latin typeface="Arial" panose="020B0604020202020204" pitchFamily="34" charset="0"/>
                <a:ea typeface="Times New Roman" panose="02020603050405020304" pitchFamily="18" charset="0"/>
                <a:cs typeface="Arial" panose="020B0604020202020204" pitchFamily="34" charset="0"/>
              </a:rPr>
              <a:t> обладания объектом недвижимости и получения доходов от его использования неотъемлемо от бремени связанных с этим расходов, издержек и риска. На собственника возлагается обязанность содержания объекта недвижимости (охрана, ремонт и поддержание в должном состоянии), если законом (договором) это </a:t>
            </a:r>
            <a:r>
              <a:rPr lang="ru-RU" sz="2200" i="1" dirty="0">
                <a:latin typeface="Arial" panose="020B0604020202020204" pitchFamily="34" charset="0"/>
                <a:ea typeface="Times New Roman" panose="02020603050405020304" pitchFamily="18" charset="0"/>
                <a:cs typeface="Arial" panose="020B0604020202020204" pitchFamily="34" charset="0"/>
              </a:rPr>
              <a:t>бремя</a:t>
            </a:r>
            <a:r>
              <a:rPr lang="ru-RU" sz="2200" dirty="0">
                <a:latin typeface="Arial" panose="020B0604020202020204" pitchFamily="34" charset="0"/>
                <a:ea typeface="Times New Roman" panose="02020603050405020304" pitchFamily="18" charset="0"/>
                <a:cs typeface="Arial" panose="020B0604020202020204" pitchFamily="34" charset="0"/>
              </a:rPr>
              <a:t> (либо часть его) не возложено на иное лицо. </a:t>
            </a:r>
            <a:endParaRPr lang="ru-RU" sz="22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1627210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23728" y="1556792"/>
            <a:ext cx="4734272" cy="1785104"/>
          </a:xfrm>
          <a:prstGeom prst="rect">
            <a:avLst/>
          </a:prstGeom>
        </p:spPr>
        <p:txBody>
          <a:bodyPr wrap="square">
            <a:spAutoFit/>
          </a:bodyPr>
          <a:lstStyle/>
          <a:p>
            <a:r>
              <a:rPr lang="ru-RU" sz="2200" i="1" dirty="0">
                <a:latin typeface="Arial" panose="020B0604020202020204" pitchFamily="34" charset="0"/>
                <a:ea typeface="Times New Roman" panose="02020603050405020304" pitchFamily="18" charset="0"/>
                <a:cs typeface="Arial" panose="020B0604020202020204" pitchFamily="34" charset="0"/>
              </a:rPr>
              <a:t>Собственник несет риск </a:t>
            </a:r>
            <a:r>
              <a:rPr lang="ru-RU" sz="2200" dirty="0">
                <a:latin typeface="Arial" panose="020B0604020202020204" pitchFamily="34" charset="0"/>
                <a:ea typeface="Times New Roman" panose="02020603050405020304" pitchFamily="18" charset="0"/>
                <a:cs typeface="Arial" panose="020B0604020202020204" pitchFamily="34" charset="0"/>
              </a:rPr>
              <a:t>случайной гибели или порчи объекта недвижимости, т. е. его утраты или повреждения при отсутствии чьей-либо вины в этом.</a:t>
            </a:r>
            <a:endParaRPr lang="ru-RU" sz="2200" dirty="0">
              <a:latin typeface="Arial" panose="020B0604020202020204" pitchFamily="34"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33974238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339752" y="2132856"/>
            <a:ext cx="4572000" cy="790537"/>
          </a:xfrm>
          <a:prstGeom prst="rect">
            <a:avLst/>
          </a:prstGeom>
        </p:spPr>
        <p:txBody>
          <a:bodyPr>
            <a:spAutoFit/>
          </a:bodyPr>
          <a:lstStyle/>
          <a:p>
            <a:pPr algn="ctr">
              <a:lnSpc>
                <a:spcPct val="107000"/>
              </a:lnSpc>
              <a:spcAft>
                <a:spcPts val="800"/>
              </a:spcAft>
            </a:pPr>
            <a:r>
              <a:rPr lang="ru-RU" sz="2200" b="1" dirty="0">
                <a:latin typeface="Arial" panose="020B0604020202020204" pitchFamily="34" charset="0"/>
                <a:ea typeface="Times New Roman" panose="02020603050405020304" pitchFamily="18" charset="0"/>
                <a:cs typeface="Arial" panose="020B0604020202020204" pitchFamily="34" charset="0"/>
              </a:rPr>
              <a:t>Жизненный цикл объектов недвижимости</a:t>
            </a:r>
            <a:endParaRPr lang="ru-RU" sz="22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19687072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71600" y="1052736"/>
            <a:ext cx="7272808" cy="3688767"/>
          </a:xfrm>
          <a:prstGeom prst="rect">
            <a:avLst/>
          </a:prstGeom>
        </p:spPr>
        <p:txBody>
          <a:bodyPr wrap="square">
            <a:spAutoFit/>
          </a:bodyPr>
          <a:lstStyle/>
          <a:p>
            <a:pPr algn="just">
              <a:lnSpc>
                <a:spcPct val="107000"/>
              </a:lnSpc>
              <a:spcAft>
                <a:spcPts val="800"/>
              </a:spcAft>
            </a:pPr>
            <a:r>
              <a:rPr lang="ru-RU" sz="2200" i="1" dirty="0">
                <a:latin typeface="Arial" panose="020B0604020202020204" pitchFamily="34" charset="0"/>
                <a:ea typeface="Times New Roman" panose="02020603050405020304" pitchFamily="18" charset="0"/>
                <a:cs typeface="Arial" panose="020B0604020202020204" pitchFamily="34" charset="0"/>
              </a:rPr>
              <a:t>Жизненный цикл </a:t>
            </a:r>
            <a:r>
              <a:rPr lang="ru-RU" sz="2200" dirty="0">
                <a:latin typeface="Arial" panose="020B0604020202020204" pitchFamily="34" charset="0"/>
                <a:ea typeface="Times New Roman" panose="02020603050405020304" pitchFamily="18" charset="0"/>
                <a:cs typeface="Arial" panose="020B0604020202020204" pitchFamily="34" charset="0"/>
              </a:rPr>
              <a:t>объектов недвижимости как собственности с точки зрения владельца повторяется многократно, с каждым новым владельцем, вплоть до окончания срока экономической или физической жизни объекта. Исходя из триединства категорий – материальной (физической), правовой (юридической) и экономической – жизненный цикл объекта недвижимости можно разделить на три этапа. Каждый этап включает определенные мероприятия и действия собственника.</a:t>
            </a:r>
            <a:endParaRPr lang="ru-RU" sz="22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27087806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a:latin typeface="Arial" panose="020B0604020202020204" pitchFamily="34" charset="0"/>
                <a:cs typeface="Arial" panose="020B0604020202020204" pitchFamily="34" charset="0"/>
              </a:rPr>
              <a:t>Этапы существования объекта недвижимости</a:t>
            </a:r>
          </a:p>
        </p:txBody>
      </p:sp>
      <p:pic>
        <p:nvPicPr>
          <p:cNvPr id="4" name="Рисунок 3" descr="http://nedvigovka.ru/biblioteka/is4/img/image006.gif"/>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196752"/>
            <a:ext cx="6113353" cy="4536504"/>
          </a:xfrm>
          <a:prstGeom prst="rect">
            <a:avLst/>
          </a:prstGeom>
          <a:noFill/>
          <a:ln>
            <a:noFill/>
          </a:ln>
        </p:spPr>
      </p:pic>
      <p:sp>
        <p:nvSpPr>
          <p:cNvPr id="5" name="Нижний колонтитул 4"/>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1672690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71600" y="332656"/>
            <a:ext cx="6984776" cy="6503575"/>
          </a:xfrm>
          <a:prstGeom prst="rect">
            <a:avLst/>
          </a:prstGeom>
        </p:spPr>
        <p:txBody>
          <a:bodyPr wrap="square">
            <a:spAutoFit/>
          </a:bodyPr>
          <a:lstStyle/>
          <a:p>
            <a:pPr algn="just">
              <a:lnSpc>
                <a:spcPct val="107000"/>
              </a:lnSpc>
              <a:spcAft>
                <a:spcPts val="0"/>
              </a:spcAft>
            </a:pPr>
            <a:r>
              <a:rPr lang="ru-RU" dirty="0">
                <a:latin typeface="Arial" panose="020B0604020202020204" pitchFamily="34" charset="0"/>
                <a:ea typeface="Times New Roman" panose="02020603050405020304" pitchFamily="18" charset="0"/>
                <a:cs typeface="Arial" panose="020B0604020202020204" pitchFamily="34" charset="0"/>
              </a:rPr>
              <a:t>Жизненный цикл объекта недвижимости подчиняется определенным закономерностям и включает срок экономической и физической жизни: </a:t>
            </a:r>
            <a:endParaRPr lang="ru-RU"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600"/>
              </a:spcAft>
            </a:pPr>
            <a:r>
              <a:rPr lang="ru-RU" dirty="0">
                <a:latin typeface="Arial" panose="020B0604020202020204" pitchFamily="34" charset="0"/>
                <a:ea typeface="Times New Roman" panose="02020603050405020304" pitchFamily="18" charset="0"/>
                <a:cs typeface="Arial" panose="020B0604020202020204" pitchFamily="34" charset="0"/>
              </a:rPr>
              <a:t>1. Срок </a:t>
            </a:r>
            <a:r>
              <a:rPr lang="ru-RU" i="1" dirty="0">
                <a:latin typeface="Arial" panose="020B0604020202020204" pitchFamily="34" charset="0"/>
                <a:ea typeface="Times New Roman" panose="02020603050405020304" pitchFamily="18" charset="0"/>
                <a:cs typeface="Arial" panose="020B0604020202020204" pitchFamily="34" charset="0"/>
              </a:rPr>
              <a:t>экономической жизни</a:t>
            </a:r>
            <a:r>
              <a:rPr lang="ru-RU" dirty="0">
                <a:latin typeface="Arial" panose="020B0604020202020204" pitchFamily="34" charset="0"/>
                <a:ea typeface="Times New Roman" panose="02020603050405020304" pitchFamily="18" charset="0"/>
                <a:cs typeface="Arial" panose="020B0604020202020204" pitchFamily="34" charset="0"/>
              </a:rPr>
              <a:t> определяет период времени, в течение которого объект может быть использован как источник прибыли, и заканчивается, когда производимые улучшения перестают вносить вклад в стоимость объекта.</a:t>
            </a:r>
            <a:endParaRPr lang="ru-RU"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600"/>
              </a:spcAft>
            </a:pPr>
            <a:r>
              <a:rPr lang="ru-RU" dirty="0">
                <a:latin typeface="Arial" panose="020B0604020202020204" pitchFamily="34" charset="0"/>
                <a:ea typeface="Times New Roman" panose="02020603050405020304" pitchFamily="18" charset="0"/>
                <a:cs typeface="Arial" panose="020B0604020202020204" pitchFamily="34" charset="0"/>
              </a:rPr>
              <a:t>2. </a:t>
            </a:r>
            <a:r>
              <a:rPr lang="ru-RU" i="1" dirty="0">
                <a:latin typeface="Arial" panose="020B0604020202020204" pitchFamily="34" charset="0"/>
                <a:ea typeface="Times New Roman" panose="02020603050405020304" pitchFamily="18" charset="0"/>
                <a:cs typeface="Arial" panose="020B0604020202020204" pitchFamily="34" charset="0"/>
              </a:rPr>
              <a:t>Типичный срок физической жизни</a:t>
            </a:r>
            <a:r>
              <a:rPr lang="ru-RU" dirty="0">
                <a:latin typeface="Arial" panose="020B0604020202020204" pitchFamily="34" charset="0"/>
                <a:ea typeface="Times New Roman" panose="02020603050405020304" pitchFamily="18" charset="0"/>
                <a:cs typeface="Arial" panose="020B0604020202020204" pitchFamily="34" charset="0"/>
              </a:rPr>
              <a:t> </a:t>
            </a:r>
            <a:r>
              <a:rPr lang="ru-RU" i="1" dirty="0">
                <a:latin typeface="Arial" panose="020B0604020202020204" pitchFamily="34" charset="0"/>
                <a:ea typeface="Times New Roman" panose="02020603050405020304" pitchFamily="18" charset="0"/>
                <a:cs typeface="Arial" panose="020B0604020202020204" pitchFamily="34" charset="0"/>
              </a:rPr>
              <a:t>– </a:t>
            </a:r>
            <a:r>
              <a:rPr lang="ru-RU" dirty="0">
                <a:latin typeface="Arial" panose="020B0604020202020204" pitchFamily="34" charset="0"/>
                <a:ea typeface="Times New Roman" panose="02020603050405020304" pitchFamily="18" charset="0"/>
                <a:cs typeface="Arial" panose="020B0604020202020204" pitchFamily="34" charset="0"/>
              </a:rPr>
              <a:t>период реального существования объекта недвижимости в функционально пригодном состоянии до его сноса. Определяется нормативными документами. </a:t>
            </a:r>
          </a:p>
          <a:p>
            <a:pPr algn="just">
              <a:lnSpc>
                <a:spcPct val="107000"/>
              </a:lnSpc>
              <a:spcAft>
                <a:spcPts val="1200"/>
              </a:spcAft>
            </a:pPr>
            <a:r>
              <a:rPr lang="ru-RU" dirty="0">
                <a:latin typeface="Arial" panose="020B0604020202020204" pitchFamily="34" charset="0"/>
                <a:ea typeface="Times New Roman" panose="02020603050405020304" pitchFamily="18" charset="0"/>
                <a:cs typeface="Arial" panose="020B0604020202020204" pitchFamily="34" charset="0"/>
              </a:rPr>
              <a:t>Физический и экономический сроки жизни объектов недвижимости носят объективный характер, который можно регулировать, но нельзя отменить.</a:t>
            </a:r>
          </a:p>
          <a:p>
            <a:pPr algn="just">
              <a:lnSpc>
                <a:spcPct val="107000"/>
              </a:lnSpc>
              <a:spcAft>
                <a:spcPts val="1200"/>
              </a:spcAft>
            </a:pPr>
            <a:r>
              <a:rPr lang="ru-RU" dirty="0">
                <a:latin typeface="Arial" panose="020B0604020202020204" pitchFamily="34" charset="0"/>
                <a:ea typeface="Times New Roman" panose="02020603050405020304" pitchFamily="18" charset="0"/>
                <a:cs typeface="Arial" panose="020B0604020202020204" pitchFamily="34" charset="0"/>
              </a:rPr>
              <a:t>3</a:t>
            </a:r>
            <a:r>
              <a:rPr lang="ru-RU" i="1" dirty="0">
                <a:latin typeface="Arial" panose="020B0604020202020204" pitchFamily="34" charset="0"/>
                <a:ea typeface="Times New Roman" panose="02020603050405020304" pitchFamily="18" charset="0"/>
                <a:cs typeface="Arial" panose="020B0604020202020204" pitchFamily="34" charset="0"/>
              </a:rPr>
              <a:t>. Время жизни</a:t>
            </a:r>
            <a:r>
              <a:rPr lang="ru-RU" dirty="0">
                <a:latin typeface="Arial" panose="020B0604020202020204" pitchFamily="34" charset="0"/>
                <a:ea typeface="Times New Roman" panose="02020603050405020304" pitchFamily="18" charset="0"/>
                <a:cs typeface="Arial" panose="020B0604020202020204" pitchFamily="34" charset="0"/>
              </a:rPr>
              <a:t> – отрезок времени, когда объект существует и в нем можно жить или работать.</a:t>
            </a:r>
            <a:endParaRPr lang="ru-RU"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1200"/>
              </a:spcAft>
            </a:pPr>
            <a:endParaRPr lang="ru-RU" sz="20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endParaRPr lang="ru-RU" sz="2200" dirty="0">
              <a:latin typeface="Arial" panose="020B0604020202020204" pitchFamily="34" charset="0"/>
              <a:ea typeface="Times New Roman" panose="02020603050405020304" pitchFamily="18" charset="0"/>
              <a:cs typeface="Arial" panose="020B0604020202020204" pitchFamily="34" charset="0"/>
            </a:endParaRPr>
          </a:p>
          <a:p>
            <a:pPr algn="just">
              <a:lnSpc>
                <a:spcPct val="107000"/>
              </a:lnSpc>
              <a:spcAft>
                <a:spcPts val="0"/>
              </a:spcAft>
            </a:pPr>
            <a:endParaRPr lang="ru-RU" sz="22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4398500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9600" cy="759360"/>
          </a:xfrm>
        </p:spPr>
        <p:txBody>
          <a:bodyPr>
            <a:normAutofit fontScale="90000"/>
          </a:bodyPr>
          <a:lstStyle/>
          <a:p>
            <a:br>
              <a:rPr lang="ru-RU" sz="2200" dirty="0">
                <a:latin typeface="Arial" panose="020B0604020202020204" pitchFamily="34" charset="0"/>
                <a:cs typeface="Arial" panose="020B0604020202020204" pitchFamily="34" charset="0"/>
              </a:rPr>
            </a:br>
            <a:br>
              <a:rPr lang="ru-RU" sz="2200" dirty="0">
                <a:latin typeface="Arial" panose="020B0604020202020204" pitchFamily="34" charset="0"/>
                <a:cs typeface="Arial" panose="020B0604020202020204" pitchFamily="34" charset="0"/>
              </a:rPr>
            </a:br>
            <a:r>
              <a:rPr lang="ru-RU" sz="2200" dirty="0">
                <a:latin typeface="Arial" panose="020B0604020202020204" pitchFamily="34" charset="0"/>
                <a:cs typeface="Arial" panose="020B0604020202020204" pitchFamily="34" charset="0"/>
              </a:rPr>
              <a:t>Срок жизни здания или сооружения</a:t>
            </a:r>
            <a:br>
              <a:rPr lang="ru-RU" dirty="0"/>
            </a:br>
            <a:endParaRPr lang="ru-RU" dirty="0"/>
          </a:p>
        </p:txBody>
      </p:sp>
      <p:pic>
        <p:nvPicPr>
          <p:cNvPr id="4" name="Рисунок 3" descr="http://nedvigovka.ru/biblioteka/is4/img/image007.gif"/>
          <p:cNvPicPr/>
          <p:nvPr/>
        </p:nvPicPr>
        <p:blipFill>
          <a:blip r:embed="rId2">
            <a:extLst>
              <a:ext uri="{28A0092B-C50C-407E-A947-70E740481C1C}">
                <a14:useLocalDpi xmlns:a14="http://schemas.microsoft.com/office/drawing/2010/main" val="0"/>
              </a:ext>
            </a:extLst>
          </a:blip>
          <a:srcRect/>
          <a:stretch>
            <a:fillRect/>
          </a:stretch>
        </p:blipFill>
        <p:spPr bwMode="auto">
          <a:xfrm>
            <a:off x="1771015" y="1020008"/>
            <a:ext cx="5601970" cy="4241919"/>
          </a:xfrm>
          <a:prstGeom prst="rect">
            <a:avLst/>
          </a:prstGeom>
          <a:noFill/>
          <a:ln>
            <a:noFill/>
          </a:ln>
        </p:spPr>
      </p:pic>
      <p:sp>
        <p:nvSpPr>
          <p:cNvPr id="5" name="Нижний колонтитул 4"/>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33815516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71600" y="620688"/>
            <a:ext cx="7416824" cy="4413324"/>
          </a:xfrm>
          <a:prstGeom prst="rect">
            <a:avLst/>
          </a:prstGeom>
        </p:spPr>
        <p:txBody>
          <a:bodyPr wrap="square">
            <a:spAutoFit/>
          </a:bodyPr>
          <a:lstStyle/>
          <a:p>
            <a:pPr algn="just">
              <a:lnSpc>
                <a:spcPct val="107000"/>
              </a:lnSpc>
              <a:spcAft>
                <a:spcPts val="0"/>
              </a:spcAft>
            </a:pPr>
            <a:r>
              <a:rPr lang="ru-RU" sz="2200" dirty="0">
                <a:latin typeface="Arial" panose="020B0604020202020204" pitchFamily="34" charset="0"/>
                <a:ea typeface="Times New Roman" panose="02020603050405020304" pitchFamily="18" charset="0"/>
                <a:cs typeface="Arial" panose="020B0604020202020204" pitchFamily="34" charset="0"/>
              </a:rPr>
              <a:t>С точки зрения периода жизни объекта недвижимости выделяют следующие сроки:</a:t>
            </a:r>
            <a:endParaRPr lang="ru-RU" sz="2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ru-RU" sz="2200" dirty="0">
                <a:latin typeface="Arial" panose="020B0604020202020204" pitchFamily="34" charset="0"/>
                <a:ea typeface="Times New Roman" panose="02020603050405020304" pitchFamily="18" charset="0"/>
                <a:cs typeface="Arial" panose="020B0604020202020204" pitchFamily="34" charset="0"/>
              </a:rPr>
              <a:t>1</a:t>
            </a:r>
            <a:r>
              <a:rPr lang="ru-RU" sz="2200" i="1" dirty="0">
                <a:latin typeface="Arial" panose="020B0604020202020204" pitchFamily="34" charset="0"/>
                <a:ea typeface="Times New Roman" panose="02020603050405020304" pitchFamily="18" charset="0"/>
                <a:cs typeface="Arial" panose="020B0604020202020204" pitchFamily="34" charset="0"/>
              </a:rPr>
              <a:t>. Эффективный возраст</a:t>
            </a:r>
            <a:r>
              <a:rPr lang="ru-RU" sz="2200" dirty="0">
                <a:latin typeface="Arial" panose="020B0604020202020204" pitchFamily="34" charset="0"/>
                <a:ea typeface="Times New Roman" panose="02020603050405020304" pitchFamily="18" charset="0"/>
                <a:cs typeface="Arial" panose="020B0604020202020204" pitchFamily="34" charset="0"/>
              </a:rPr>
              <a:t>, отражающий возраст объекта в зависимости от внешнего вида и технического состояния.</a:t>
            </a:r>
            <a:endParaRPr lang="ru-RU" sz="2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ru-RU" sz="2200" dirty="0">
                <a:latin typeface="Arial" panose="020B0604020202020204" pitchFamily="34" charset="0"/>
                <a:ea typeface="Times New Roman" panose="02020603050405020304" pitchFamily="18" charset="0"/>
                <a:cs typeface="Arial" panose="020B0604020202020204" pitchFamily="34" charset="0"/>
              </a:rPr>
              <a:t>2. </a:t>
            </a:r>
            <a:r>
              <a:rPr lang="ru-RU" sz="2200" i="1" dirty="0">
                <a:latin typeface="Arial" panose="020B0604020202020204" pitchFamily="34" charset="0"/>
                <a:ea typeface="Times New Roman" panose="02020603050405020304" pitchFamily="18" charset="0"/>
                <a:cs typeface="Arial" panose="020B0604020202020204" pitchFamily="34" charset="0"/>
              </a:rPr>
              <a:t>Хронологический </a:t>
            </a:r>
            <a:r>
              <a:rPr lang="ru-RU" sz="2200" dirty="0">
                <a:latin typeface="Arial" panose="020B0604020202020204" pitchFamily="34" charset="0"/>
                <a:ea typeface="Times New Roman" panose="02020603050405020304" pitchFamily="18" charset="0"/>
                <a:cs typeface="Arial" panose="020B0604020202020204" pitchFamily="34" charset="0"/>
              </a:rPr>
              <a:t>(</a:t>
            </a:r>
            <a:r>
              <a:rPr lang="ru-RU" sz="2200" i="1" dirty="0">
                <a:latin typeface="Arial" panose="020B0604020202020204" pitchFamily="34" charset="0"/>
                <a:ea typeface="Times New Roman" panose="02020603050405020304" pitchFamily="18" charset="0"/>
                <a:cs typeface="Arial" panose="020B0604020202020204" pitchFamily="34" charset="0"/>
              </a:rPr>
              <a:t>фактический</a:t>
            </a:r>
            <a:r>
              <a:rPr lang="ru-RU" sz="2200" dirty="0">
                <a:latin typeface="Arial" panose="020B0604020202020204" pitchFamily="34" charset="0"/>
                <a:ea typeface="Times New Roman" panose="02020603050405020304" pitchFamily="18" charset="0"/>
                <a:cs typeface="Arial" panose="020B0604020202020204" pitchFamily="34" charset="0"/>
              </a:rPr>
              <a:t>) </a:t>
            </a:r>
            <a:r>
              <a:rPr lang="ru-RU" sz="2200" i="1" dirty="0">
                <a:latin typeface="Arial" panose="020B0604020202020204" pitchFamily="34" charset="0"/>
                <a:ea typeface="Times New Roman" panose="02020603050405020304" pitchFamily="18" charset="0"/>
                <a:cs typeface="Arial" panose="020B0604020202020204" pitchFamily="34" charset="0"/>
              </a:rPr>
              <a:t>возраст</a:t>
            </a:r>
            <a:r>
              <a:rPr lang="ru-RU" sz="2200" dirty="0">
                <a:latin typeface="Arial" panose="020B0604020202020204" pitchFamily="34" charset="0"/>
                <a:ea typeface="Times New Roman" panose="02020603050405020304" pitchFamily="18" charset="0"/>
                <a:cs typeface="Arial" panose="020B0604020202020204" pitchFamily="34" charset="0"/>
              </a:rPr>
              <a:t>, соответствующий периоду пребывания объекта в эксплуатации с момента его ввода. </a:t>
            </a:r>
            <a:endParaRPr lang="ru-RU" sz="2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ru-RU" sz="2200" dirty="0">
                <a:latin typeface="Arial" panose="020B0604020202020204" pitchFamily="34" charset="0"/>
                <a:ea typeface="Times New Roman" panose="02020603050405020304" pitchFamily="18" charset="0"/>
                <a:cs typeface="Arial" panose="020B0604020202020204" pitchFamily="34" charset="0"/>
              </a:rPr>
              <a:t>3.</a:t>
            </a:r>
            <a:r>
              <a:rPr lang="ru-RU" sz="2200" i="1" dirty="0">
                <a:latin typeface="Arial" panose="020B0604020202020204" pitchFamily="34" charset="0"/>
                <a:ea typeface="Times New Roman" panose="02020603050405020304" pitchFamily="18" charset="0"/>
                <a:cs typeface="Arial" panose="020B0604020202020204" pitchFamily="34" charset="0"/>
              </a:rPr>
              <a:t> Оставшийся срок экономической жизни</a:t>
            </a:r>
            <a:r>
              <a:rPr lang="ru-RU" sz="2200" dirty="0">
                <a:latin typeface="Arial" panose="020B0604020202020204" pitchFamily="34" charset="0"/>
                <a:ea typeface="Times New Roman" panose="02020603050405020304" pitchFamily="18" charset="0"/>
                <a:cs typeface="Arial" panose="020B0604020202020204" pitchFamily="34" charset="0"/>
              </a:rPr>
              <a:t>, используемый для оценки объекта экспертом-оценщиком и составляющий период от даты оценки до окончания экономической жизни объекта.</a:t>
            </a:r>
            <a:endParaRPr lang="ru-RU" sz="22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28050431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95736" y="2492896"/>
            <a:ext cx="4577535" cy="428259"/>
          </a:xfrm>
          <a:prstGeom prst="rect">
            <a:avLst/>
          </a:prstGeom>
        </p:spPr>
        <p:txBody>
          <a:bodyPr wrap="none">
            <a:spAutoFit/>
          </a:bodyPr>
          <a:lstStyle/>
          <a:p>
            <a:pPr>
              <a:lnSpc>
                <a:spcPct val="107000"/>
              </a:lnSpc>
              <a:spcAft>
                <a:spcPts val="800"/>
              </a:spcAft>
            </a:pPr>
            <a:r>
              <a:rPr lang="ru-RU" sz="2200" b="1" dirty="0">
                <a:latin typeface="Arial" panose="020B0604020202020204" pitchFamily="34" charset="0"/>
                <a:ea typeface="Times New Roman" panose="02020603050405020304" pitchFamily="18" charset="0"/>
                <a:cs typeface="Arial" panose="020B0604020202020204" pitchFamily="34" charset="0"/>
              </a:rPr>
              <a:t>Износ объектов недвижимости</a:t>
            </a:r>
            <a:endParaRPr lang="ru-RU" sz="22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40593126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83568" y="2060848"/>
            <a:ext cx="7776864" cy="2239652"/>
          </a:xfrm>
          <a:prstGeom prst="rect">
            <a:avLst/>
          </a:prstGeom>
        </p:spPr>
        <p:txBody>
          <a:bodyPr wrap="square">
            <a:spAutoFit/>
          </a:bodyPr>
          <a:lstStyle/>
          <a:p>
            <a:pPr>
              <a:lnSpc>
                <a:spcPct val="107000"/>
              </a:lnSpc>
              <a:spcAft>
                <a:spcPts val="0"/>
              </a:spcAft>
            </a:pPr>
            <a:r>
              <a:rPr lang="ru-RU" sz="2200" dirty="0">
                <a:latin typeface="Arial" panose="020B0604020202020204" pitchFamily="34" charset="0"/>
                <a:ea typeface="Times New Roman" panose="02020603050405020304" pitchFamily="18" charset="0"/>
                <a:cs typeface="Arial" panose="020B0604020202020204" pitchFamily="34" charset="0"/>
              </a:rPr>
              <a:t>Продолжительность физического срока жизни объекта недвижимости (кроме земли), экономический и эффективный возраст зависят от износа – процесса, имеющего силу законов природы. Существуют три вида износа: физический, моральный и внешний (экономический).</a:t>
            </a:r>
            <a:endParaRPr lang="ru-RU" sz="2200" dirty="0">
              <a:latin typeface="Arial" panose="020B0604020202020204" pitchFamily="34" charset="0"/>
              <a:ea typeface="Calibri" panose="020F0502020204030204" pitchFamily="34"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1351904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83568" y="1608455"/>
            <a:ext cx="7632847" cy="364109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ru-RU" sz="2000" b="1" dirty="0">
                <a:effectLst/>
                <a:latin typeface="Arial" panose="020B0604020202020204" pitchFamily="34" charset="0"/>
                <a:ea typeface="Times New Roman" panose="02020603050405020304" pitchFamily="18" charset="0"/>
                <a:cs typeface="Calibri" panose="020F0502020204030204" pitchFamily="34" charset="0"/>
              </a:rPr>
              <a:t>«Недвижимость»</a:t>
            </a:r>
            <a:r>
              <a:rPr lang="ru-RU" sz="2000" dirty="0">
                <a:effectLst/>
                <a:latin typeface="Arial" panose="020B0604020202020204" pitchFamily="34" charset="0"/>
                <a:ea typeface="Times New Roman" panose="02020603050405020304" pitchFamily="18" charset="0"/>
                <a:cs typeface="Calibri" panose="020F0502020204030204" pitchFamily="34" charset="0"/>
              </a:rPr>
              <a:t> </a:t>
            </a:r>
            <a:r>
              <a:rPr lang="ru-RU" sz="2000" dirty="0">
                <a:latin typeface="Arial" panose="020B0604020202020204" pitchFamily="34" charset="0"/>
                <a:ea typeface="Times New Roman" panose="02020603050405020304" pitchFamily="18" charset="0"/>
                <a:cs typeface="Calibri" panose="020F0502020204030204" pitchFamily="34" charset="0"/>
              </a:rPr>
              <a:t>- это</a:t>
            </a:r>
            <a:r>
              <a:rPr lang="ru-RU" sz="2000" dirty="0">
                <a:effectLst/>
                <a:latin typeface="Arial" panose="020B0604020202020204" pitchFamily="34" charset="0"/>
                <a:ea typeface="Times New Roman" panose="02020603050405020304" pitchFamily="18" charset="0"/>
                <a:cs typeface="Calibri" panose="020F0502020204030204" pitchFamily="34" charset="0"/>
              </a:rPr>
              <a:t> понятие, отражающее единство недвижимого имущества и права собственности на него. </a:t>
            </a:r>
            <a:r>
              <a:rPr lang="ru-RU" sz="2000" u="sng" dirty="0">
                <a:effectLst/>
                <a:latin typeface="Arial" panose="020B0604020202020204" pitchFamily="34" charset="0"/>
                <a:ea typeface="Times New Roman" panose="02020603050405020304" pitchFamily="18" charset="0"/>
                <a:cs typeface="Calibri" panose="020F0502020204030204" pitchFamily="34" charset="0"/>
              </a:rPr>
              <a:t>Понимание недвижимости как собственности.</a:t>
            </a:r>
            <a:endParaRPr lang="ru-RU" sz="1100" dirty="0">
              <a:effectLst/>
              <a:ea typeface="Times New Roman" panose="02020603050405020304" pitchFamily="18" charset="0"/>
              <a:cs typeface="Calibri" panose="020F0502020204030204" pitchFamily="34" charset="0"/>
            </a:endParaRPr>
          </a:p>
          <a:p>
            <a:pPr indent="449580" algn="just">
              <a:lnSpc>
                <a:spcPct val="115000"/>
              </a:lnSpc>
              <a:spcAft>
                <a:spcPts val="0"/>
              </a:spcAft>
            </a:pPr>
            <a:r>
              <a:rPr lang="ru-RU" sz="2000" dirty="0">
                <a:effectLst/>
                <a:latin typeface="Arial" panose="020B0604020202020204" pitchFamily="34" charset="0"/>
                <a:ea typeface="Times New Roman" panose="02020603050405020304" pitchFamily="18" charset="0"/>
                <a:cs typeface="Calibri" panose="020F0502020204030204" pitchFamily="34" charset="0"/>
              </a:rPr>
              <a:t>Из него следует, что управление недвижимостью – это частный случай управления собственностью. </a:t>
            </a:r>
            <a:endParaRPr lang="ru-RU" sz="1100" dirty="0">
              <a:effectLst/>
              <a:ea typeface="Times New Roman" panose="02020603050405020304" pitchFamily="18" charset="0"/>
              <a:cs typeface="Calibri" panose="020F0502020204030204" pitchFamily="34" charset="0"/>
            </a:endParaRPr>
          </a:p>
          <a:p>
            <a:pPr algn="just">
              <a:lnSpc>
                <a:spcPct val="115000"/>
              </a:lnSpc>
              <a:spcAft>
                <a:spcPts val="1000"/>
              </a:spcAft>
            </a:pPr>
            <a:r>
              <a:rPr lang="ru-RU" sz="2000" dirty="0">
                <a:effectLst/>
                <a:latin typeface="Arial" panose="020B0604020202020204" pitchFamily="34" charset="0"/>
                <a:ea typeface="Times New Roman" panose="02020603050405020304" pitchFamily="18" charset="0"/>
                <a:cs typeface="Calibri" panose="020F0502020204030204" pitchFamily="34" charset="0"/>
              </a:rPr>
              <a:t> </a:t>
            </a:r>
            <a:endParaRPr lang="ru-RU" sz="1100" dirty="0">
              <a:effectLst/>
              <a:ea typeface="Times New Roman" panose="02020603050405020304" pitchFamily="18" charset="0"/>
              <a:cs typeface="Calibri" panose="020F0502020204030204" pitchFamily="34" charset="0"/>
            </a:endParaRPr>
          </a:p>
          <a:p>
            <a:pPr algn="just">
              <a:lnSpc>
                <a:spcPct val="115000"/>
              </a:lnSpc>
              <a:spcAft>
                <a:spcPts val="1000"/>
              </a:spcAft>
            </a:pPr>
            <a:r>
              <a:rPr lang="ru-RU" sz="2000" dirty="0">
                <a:effectLst/>
                <a:latin typeface="Arial" panose="020B0604020202020204" pitchFamily="34" charset="0"/>
                <a:ea typeface="Times New Roman" panose="02020603050405020304" pitchFamily="18" charset="0"/>
                <a:cs typeface="Calibri" panose="020F0502020204030204" pitchFamily="34" charset="0"/>
              </a:rPr>
              <a:t> </a:t>
            </a:r>
            <a:endParaRPr lang="ru-RU" sz="1100" dirty="0">
              <a:effectLst/>
              <a:ea typeface="Times New Roman" panose="02020603050405020304" pitchFamily="18" charset="0"/>
              <a:cs typeface="Calibri" panose="020F0502020204030204" pitchFamily="34" charset="0"/>
            </a:endParaRPr>
          </a:p>
          <a:p>
            <a:pPr>
              <a:lnSpc>
                <a:spcPct val="115000"/>
              </a:lnSpc>
              <a:spcAft>
                <a:spcPts val="1000"/>
              </a:spcAft>
            </a:pPr>
            <a:r>
              <a:rPr lang="ru-RU" sz="1100" dirty="0">
                <a:effectLst/>
                <a:ea typeface="Times New Roman" panose="02020603050405020304" pitchFamily="18" charset="0"/>
                <a:cs typeface="Calibri" panose="020F0502020204030204" pitchFamily="34" charset="0"/>
              </a:rPr>
              <a:t> </a:t>
            </a: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26742888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71600" y="1268760"/>
            <a:ext cx="7488832" cy="3352841"/>
          </a:xfrm>
          <a:prstGeom prst="rect">
            <a:avLst/>
          </a:prstGeom>
        </p:spPr>
        <p:txBody>
          <a:bodyPr wrap="square">
            <a:spAutoFit/>
          </a:bodyPr>
          <a:lstStyle/>
          <a:p>
            <a:pPr>
              <a:lnSpc>
                <a:spcPct val="107000"/>
              </a:lnSpc>
              <a:spcAft>
                <a:spcPts val="0"/>
              </a:spcAft>
            </a:pPr>
            <a:r>
              <a:rPr lang="ru-RU" sz="2200" dirty="0">
                <a:latin typeface="Arial" panose="020B0604020202020204" pitchFamily="34" charset="0"/>
                <a:ea typeface="Times New Roman" panose="02020603050405020304" pitchFamily="18" charset="0"/>
                <a:cs typeface="Arial" panose="020B0604020202020204" pitchFamily="34" charset="0"/>
              </a:rPr>
              <a:t>Все виды </a:t>
            </a:r>
            <a:r>
              <a:rPr lang="ru-RU" sz="2200" b="1" dirty="0">
                <a:latin typeface="Arial" panose="020B0604020202020204" pitchFamily="34" charset="0"/>
                <a:ea typeface="Times New Roman" panose="02020603050405020304" pitchFamily="18" charset="0"/>
                <a:cs typeface="Arial" panose="020B0604020202020204" pitchFamily="34" charset="0"/>
              </a:rPr>
              <a:t>физического износа  </a:t>
            </a:r>
            <a:r>
              <a:rPr lang="ru-RU" sz="2200" dirty="0">
                <a:latin typeface="Arial" panose="020B0604020202020204" pitchFamily="34" charset="0"/>
                <a:ea typeface="Times New Roman" panose="02020603050405020304" pitchFamily="18" charset="0"/>
                <a:cs typeface="Arial" panose="020B0604020202020204" pitchFamily="34" charset="0"/>
              </a:rPr>
              <a:t>приводят к негативным последствиям: </a:t>
            </a:r>
          </a:p>
          <a:p>
            <a:pPr marL="285750" indent="-285750">
              <a:lnSpc>
                <a:spcPct val="107000"/>
              </a:lnSpc>
              <a:spcAft>
                <a:spcPts val="0"/>
              </a:spcAft>
              <a:buFont typeface="Arial" panose="020B0604020202020204" pitchFamily="34" charset="0"/>
              <a:buChar char="•"/>
            </a:pPr>
            <a:r>
              <a:rPr lang="ru-RU" sz="2200" dirty="0">
                <a:latin typeface="Arial" panose="020B0604020202020204" pitchFamily="34" charset="0"/>
                <a:ea typeface="Times New Roman" panose="02020603050405020304" pitchFamily="18" charset="0"/>
                <a:cs typeface="Arial" panose="020B0604020202020204" pitchFamily="34" charset="0"/>
              </a:rPr>
              <a:t>ухудшаются отдельные потребительские и эксплуатационные характеристики объекта недвижимости; </a:t>
            </a:r>
          </a:p>
          <a:p>
            <a:pPr marL="285750" indent="-285750">
              <a:lnSpc>
                <a:spcPct val="107000"/>
              </a:lnSpc>
              <a:spcAft>
                <a:spcPts val="0"/>
              </a:spcAft>
              <a:buFont typeface="Arial" panose="020B0604020202020204" pitchFamily="34" charset="0"/>
              <a:buChar char="•"/>
            </a:pPr>
            <a:r>
              <a:rPr lang="ru-RU" sz="2200" dirty="0">
                <a:latin typeface="Arial" panose="020B0604020202020204" pitchFamily="34" charset="0"/>
                <a:ea typeface="Times New Roman" panose="02020603050405020304" pitchFamily="18" charset="0"/>
                <a:cs typeface="Arial" panose="020B0604020202020204" pitchFamily="34" charset="0"/>
              </a:rPr>
              <a:t>увеличивается частота его ремонтов; </a:t>
            </a:r>
          </a:p>
          <a:p>
            <a:pPr marL="285750" indent="-285750">
              <a:lnSpc>
                <a:spcPct val="107000"/>
              </a:lnSpc>
              <a:spcAft>
                <a:spcPts val="0"/>
              </a:spcAft>
              <a:buFont typeface="Arial" panose="020B0604020202020204" pitchFamily="34" charset="0"/>
              <a:buChar char="•"/>
            </a:pPr>
            <a:r>
              <a:rPr lang="ru-RU" sz="2200" dirty="0">
                <a:latin typeface="Arial" panose="020B0604020202020204" pitchFamily="34" charset="0"/>
                <a:ea typeface="Times New Roman" panose="02020603050405020304" pitchFamily="18" charset="0"/>
                <a:cs typeface="Arial" panose="020B0604020202020204" pitchFamily="34" charset="0"/>
              </a:rPr>
              <a:t>ремонтные работы становятся все дороже. </a:t>
            </a:r>
          </a:p>
          <a:p>
            <a:pPr>
              <a:lnSpc>
                <a:spcPct val="107000"/>
              </a:lnSpc>
              <a:spcAft>
                <a:spcPts val="0"/>
              </a:spcAft>
            </a:pPr>
            <a:r>
              <a:rPr lang="ru-RU" sz="2200" dirty="0">
                <a:latin typeface="Arial" panose="020B0604020202020204" pitchFamily="34" charset="0"/>
                <a:ea typeface="Times New Roman" panose="02020603050405020304" pitchFamily="18" charset="0"/>
                <a:cs typeface="Arial" panose="020B0604020202020204" pitchFamily="34" charset="0"/>
              </a:rPr>
              <a:t>В какой-то степени замедлить физический износ можно путем внедрения системы технического обслуживания.</a:t>
            </a:r>
            <a:endParaRPr lang="ru-RU" sz="2200" dirty="0">
              <a:latin typeface="Arial" panose="020B0604020202020204" pitchFamily="34" charset="0"/>
              <a:ea typeface="Calibri" panose="020F0502020204030204" pitchFamily="34"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5163674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59632" y="620688"/>
            <a:ext cx="6550488" cy="496855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0"/>
              </a:spcAft>
            </a:pPr>
            <a:endParaRPr lang="ru-RU" sz="16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spcAft>
                <a:spcPts val="0"/>
              </a:spcAft>
            </a:pPr>
            <a:endParaRPr lang="ru-RU" sz="1600" dirty="0">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spcAft>
                <a:spcPts val="0"/>
              </a:spcAft>
            </a:pPr>
            <a:endParaRPr lang="ru-RU" sz="16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spcAft>
                <a:spcPts val="0"/>
              </a:spcAft>
            </a:pPr>
            <a:endParaRPr lang="ru-RU" sz="1600" dirty="0">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spcAft>
                <a:spcPts val="0"/>
              </a:spcAft>
            </a:pPr>
            <a:endParaRPr lang="ru-RU" sz="16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ru-RU" sz="1600" b="1" dirty="0">
                <a:effectLst/>
                <a:latin typeface="Arial" panose="020B0604020202020204" pitchFamily="34" charset="0"/>
                <a:ea typeface="Times New Roman" panose="02020603050405020304" pitchFamily="18" charset="0"/>
                <a:cs typeface="Arial" panose="020B0604020202020204" pitchFamily="34" charset="0"/>
              </a:rPr>
              <a:t>Моральный износ</a:t>
            </a:r>
            <a:r>
              <a:rPr lang="ru-RU" sz="1600" dirty="0">
                <a:effectLst/>
                <a:latin typeface="Arial" panose="020B0604020202020204" pitchFamily="34" charset="0"/>
                <a:ea typeface="Times New Roman" panose="02020603050405020304" pitchFamily="18" charset="0"/>
                <a:cs typeface="Arial" panose="020B0604020202020204" pitchFamily="34" charset="0"/>
              </a:rPr>
              <a:t> – это снижение потребительской привлекательности объекта недвижимости, обусловленное устаревшими архитектурой здания, планировкой, инженерным обеспечением. Моральный износ подразделяется на </a:t>
            </a:r>
            <a:r>
              <a:rPr lang="ru-RU" sz="1600" i="1" dirty="0">
                <a:effectLst/>
                <a:latin typeface="Arial" panose="020B0604020202020204" pitchFamily="34" charset="0"/>
                <a:ea typeface="Times New Roman" panose="02020603050405020304" pitchFamily="18" charset="0"/>
                <a:cs typeface="Arial" panose="020B0604020202020204" pitchFamily="34" charset="0"/>
              </a:rPr>
              <a:t>функциональный и технологический</a:t>
            </a:r>
            <a:r>
              <a:rPr lang="ru-RU" sz="1600" dirty="0">
                <a:effectLst/>
                <a:latin typeface="Arial" panose="020B0604020202020204" pitchFamily="34" charset="0"/>
                <a:ea typeface="Times New Roman" panose="02020603050405020304" pitchFamily="18" charset="0"/>
                <a:cs typeface="Arial" panose="020B0604020202020204" pitchFamily="34" charset="0"/>
              </a:rPr>
              <a:t>. </a:t>
            </a:r>
          </a:p>
          <a:p>
            <a:pPr algn="just">
              <a:lnSpc>
                <a:spcPct val="115000"/>
              </a:lnSpc>
            </a:pPr>
            <a:endParaRPr lang="ru-RU" sz="1600" i="1" dirty="0">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pPr>
            <a:r>
              <a:rPr lang="ru-RU" sz="1600" i="1" u="sng" dirty="0">
                <a:latin typeface="Arial" panose="020B0604020202020204" pitchFamily="34" charset="0"/>
                <a:ea typeface="Times New Roman" panose="02020603050405020304" pitchFamily="18" charset="0"/>
                <a:cs typeface="Arial" panose="020B0604020202020204" pitchFamily="34" charset="0"/>
              </a:rPr>
              <a:t>Функциональный износ</a:t>
            </a:r>
            <a:r>
              <a:rPr lang="ru-RU" sz="1600" u="sng" dirty="0">
                <a:latin typeface="Arial" panose="020B0604020202020204" pitchFamily="34" charset="0"/>
                <a:ea typeface="Times New Roman" panose="02020603050405020304" pitchFamily="18" charset="0"/>
                <a:cs typeface="Arial" panose="020B0604020202020204" pitchFamily="34" charset="0"/>
              </a:rPr>
              <a:t> </a:t>
            </a:r>
            <a:r>
              <a:rPr lang="ru-RU" sz="1600" dirty="0">
                <a:latin typeface="Arial" panose="020B0604020202020204" pitchFamily="34" charset="0"/>
                <a:ea typeface="Times New Roman" panose="02020603050405020304" pitchFamily="18" charset="0"/>
                <a:cs typeface="Arial" panose="020B0604020202020204" pitchFamily="34" charset="0"/>
              </a:rPr>
              <a:t>связан с расширением функциональных возможностей у новых  объектов недвижимости (аналогичных существующим). В результате функционального износа объекты недвижимости старых построек становятся для будущих собственников менее привлекательными и дешевеют. </a:t>
            </a:r>
          </a:p>
          <a:p>
            <a:pPr algn="just">
              <a:lnSpc>
                <a:spcPct val="115000"/>
              </a:lnSpc>
            </a:pPr>
            <a:endParaRPr lang="ru-RU" sz="1600" i="1" dirty="0">
              <a:latin typeface="Arial" panose="020B0604020202020204" pitchFamily="34" charset="0"/>
              <a:ea typeface="Times New Roman" panose="02020603050405020304" pitchFamily="18" charset="0"/>
              <a:cs typeface="Calibri" panose="020F0502020204030204" pitchFamily="34" charset="0"/>
            </a:endParaRPr>
          </a:p>
          <a:p>
            <a:pPr algn="just">
              <a:lnSpc>
                <a:spcPct val="115000"/>
              </a:lnSpc>
            </a:pPr>
            <a:r>
              <a:rPr lang="ru-RU" sz="1600" i="1" u="sng" dirty="0">
                <a:latin typeface="Arial" panose="020B0604020202020204" pitchFamily="34" charset="0"/>
                <a:ea typeface="Times New Roman" panose="02020603050405020304" pitchFamily="18" charset="0"/>
                <a:cs typeface="Calibri" panose="020F0502020204030204" pitchFamily="34" charset="0"/>
              </a:rPr>
              <a:t>Технологический износ</a:t>
            </a:r>
            <a:r>
              <a:rPr lang="ru-RU" sz="1600" u="sng" dirty="0">
                <a:latin typeface="Arial" panose="020B0604020202020204" pitchFamily="34" charset="0"/>
                <a:ea typeface="Times New Roman" panose="02020603050405020304" pitchFamily="18" charset="0"/>
                <a:cs typeface="Calibri" panose="020F0502020204030204" pitchFamily="34" charset="0"/>
              </a:rPr>
              <a:t> </a:t>
            </a:r>
            <a:r>
              <a:rPr lang="ru-RU" sz="1600" dirty="0">
                <a:latin typeface="Arial" panose="020B0604020202020204" pitchFamily="34" charset="0"/>
                <a:ea typeface="Times New Roman" panose="02020603050405020304" pitchFamily="18" charset="0"/>
                <a:cs typeface="Calibri" panose="020F0502020204030204" pitchFamily="34" charset="0"/>
              </a:rPr>
              <a:t>связан с научно-техническим прогрессом – появлением новых конструкций, технологий и материалов, что приводит к снижению себестоимости объектов недвижимости и эксплуатационных затрат. </a:t>
            </a:r>
            <a:endParaRPr lang="ru-RU" sz="1600" dirty="0"/>
          </a:p>
          <a:p>
            <a:pPr algn="just">
              <a:lnSpc>
                <a:spcPct val="115000"/>
              </a:lnSpc>
            </a:pPr>
            <a:endParaRPr lang="ru-RU" sz="1600" dirty="0">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pPr>
            <a:endParaRPr lang="ru-RU" sz="1600" dirty="0">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spcAft>
                <a:spcPts val="0"/>
              </a:spcAft>
            </a:pPr>
            <a:endParaRPr lang="ru-RU" sz="2000" dirty="0">
              <a:effectLst/>
              <a:latin typeface="Arial" panose="020B0604020202020204" pitchFamily="34" charset="0"/>
              <a:ea typeface="Times New Roman" panose="02020603050405020304" pitchFamily="18" charset="0"/>
              <a:cs typeface="Calibri" panose="020F0502020204030204" pitchFamily="34" charset="0"/>
            </a:endParaRPr>
          </a:p>
          <a:p>
            <a:pPr algn="just">
              <a:lnSpc>
                <a:spcPct val="115000"/>
              </a:lnSpc>
              <a:spcAft>
                <a:spcPts val="0"/>
              </a:spcAft>
            </a:pPr>
            <a:endParaRPr lang="ru-RU" sz="2000" dirty="0">
              <a:effectLst/>
              <a:latin typeface="Arial" panose="020B0604020202020204" pitchFamily="34" charset="0"/>
              <a:ea typeface="Times New Roman" panose="02020603050405020304" pitchFamily="18" charset="0"/>
              <a:cs typeface="Calibri" panose="020F0502020204030204" pitchFamily="34" charset="0"/>
            </a:endParaRPr>
          </a:p>
          <a:p>
            <a:pPr algn="just">
              <a:lnSpc>
                <a:spcPct val="115000"/>
              </a:lnSpc>
              <a:spcAft>
                <a:spcPts val="600"/>
              </a:spcAft>
            </a:pPr>
            <a:endParaRPr lang="ru-RU" sz="1100" dirty="0">
              <a:effectLst/>
              <a:ea typeface="Times New Roman" panose="02020603050405020304" pitchFamily="18" charset="0"/>
              <a:cs typeface="Calibri" panose="020F0502020204030204" pitchFamily="34" charset="0"/>
            </a:endParaRPr>
          </a:p>
          <a:p>
            <a:pPr algn="just">
              <a:lnSpc>
                <a:spcPct val="115000"/>
              </a:lnSpc>
              <a:spcAft>
                <a:spcPts val="0"/>
              </a:spcAft>
            </a:pPr>
            <a:endParaRPr lang="ru-RU" sz="1100" dirty="0">
              <a:effectLst/>
              <a:ea typeface="Times New Roman" panose="02020603050405020304" pitchFamily="18" charset="0"/>
              <a:cs typeface="Calibri" panose="020F050202020403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15837036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15617" y="1225550"/>
            <a:ext cx="6590426" cy="44069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ru-RU" sz="2000">
                <a:effectLst/>
                <a:latin typeface="Arial" panose="020B0604020202020204" pitchFamily="34" charset="0"/>
                <a:ea typeface="Times New Roman" panose="02020603050405020304" pitchFamily="18" charset="0"/>
                <a:cs typeface="Calibri" panose="020F0502020204030204" pitchFamily="34" charset="0"/>
              </a:rPr>
              <a:t>Моральный износ, как и физический, может быть устранимым и неустранимым.</a:t>
            </a:r>
            <a:endParaRPr lang="ru-RU" sz="1100">
              <a:effectLst/>
              <a:ea typeface="Times New Roman" panose="02020603050405020304" pitchFamily="18" charset="0"/>
              <a:cs typeface="Calibri" panose="020F0502020204030204" pitchFamily="34" charset="0"/>
            </a:endParaRPr>
          </a:p>
          <a:p>
            <a:pPr algn="just">
              <a:lnSpc>
                <a:spcPct val="115000"/>
              </a:lnSpc>
              <a:spcAft>
                <a:spcPts val="1000"/>
              </a:spcAft>
            </a:pPr>
            <a:r>
              <a:rPr lang="ru-RU" sz="2000">
                <a:effectLst/>
                <a:latin typeface="Arial" panose="020B0604020202020204" pitchFamily="34" charset="0"/>
                <a:ea typeface="Times New Roman" panose="02020603050405020304" pitchFamily="18" charset="0"/>
                <a:cs typeface="Calibri" panose="020F0502020204030204" pitchFamily="34" charset="0"/>
              </a:rPr>
              <a:t>Критерием устранимости износа является сравнение затрат на ремонт с величиной дополнительно полученной стоимости: если последняя превышает затраты на восстановление, то функциональный износ является устранимым. Величина устранимого функционального износа определяется как разница между потенциальной стоимостью здания на момент его оценки с обновленными элементами и его же стоимостью на ту же дату без обновленных элементов.</a:t>
            </a:r>
            <a:endParaRPr lang="ru-RU" sz="1100">
              <a:effectLst/>
              <a:ea typeface="Times New Roman" panose="02020603050405020304" pitchFamily="18" charset="0"/>
              <a:cs typeface="Calibri" panose="020F050202020403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37167659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27585" y="692696"/>
            <a:ext cx="7416824" cy="54006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endParaRPr lang="ru-RU" b="1" i="1"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spcAft>
                <a:spcPts val="1000"/>
              </a:spcAft>
            </a:pPr>
            <a:endParaRPr lang="ru-RU" b="1" i="1" dirty="0">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spcAft>
                <a:spcPts val="1000"/>
              </a:spcAft>
            </a:pPr>
            <a:endParaRPr lang="ru-RU" b="1" i="1"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spcAft>
                <a:spcPts val="1000"/>
              </a:spcAft>
            </a:pPr>
            <a:r>
              <a:rPr lang="ru-RU" b="1" i="1" dirty="0">
                <a:effectLst/>
                <a:latin typeface="Arial" panose="020B0604020202020204" pitchFamily="34" charset="0"/>
                <a:ea typeface="Times New Roman" panose="02020603050405020304" pitchFamily="18" charset="0"/>
                <a:cs typeface="Arial" panose="020B0604020202020204" pitchFamily="34" charset="0"/>
              </a:rPr>
              <a:t>Внешний (экономический)</a:t>
            </a:r>
            <a:r>
              <a:rPr lang="ru-RU" i="1" dirty="0">
                <a:effectLst/>
                <a:latin typeface="Arial" panose="020B0604020202020204" pitchFamily="34" charset="0"/>
                <a:ea typeface="Times New Roman" panose="02020603050405020304" pitchFamily="18" charset="0"/>
                <a:cs typeface="Arial" panose="020B0604020202020204" pitchFamily="34" charset="0"/>
              </a:rPr>
              <a:t> </a:t>
            </a:r>
            <a:r>
              <a:rPr lang="ru-RU" dirty="0">
                <a:effectLst/>
                <a:latin typeface="Arial" panose="020B0604020202020204" pitchFamily="34" charset="0"/>
                <a:ea typeface="Times New Roman" panose="02020603050405020304" pitchFamily="18" charset="0"/>
                <a:cs typeface="Arial" panose="020B0604020202020204" pitchFamily="34" charset="0"/>
              </a:rPr>
              <a:t>– это снижение стоимости здания вследствие негативного изменения его внешней среды под воздействием экономических, политических и других факторов. Причинами внешнего износа могут являться: общий упадок района, в котором находится объект; действия правительства или местной администрации в области налогообложения, страхования; прочие изменения на рынке занятости, отдыха, образования.</a:t>
            </a:r>
          </a:p>
          <a:p>
            <a:pPr algn="just">
              <a:lnSpc>
                <a:spcPct val="115000"/>
              </a:lnSpc>
              <a:spcAft>
                <a:spcPts val="1000"/>
              </a:spcAft>
            </a:pPr>
            <a:r>
              <a:rPr lang="ru-RU" dirty="0">
                <a:effectLst/>
                <a:latin typeface="Arial" panose="020B0604020202020204" pitchFamily="34" charset="0"/>
                <a:ea typeface="Times New Roman" panose="02020603050405020304" pitchFamily="18" charset="0"/>
                <a:cs typeface="Arial" panose="020B0604020202020204" pitchFamily="34" charset="0"/>
              </a:rPr>
              <a:t>На величину внешнего износа существенно влияет близость к малопривлекательным природным или искусственным объектам (очистным сооружениям, ресторанам, танцевальным площадкам, бензоколонкам, железнодорожным станциям, больницам, школам, промышленным предприятиям).</a:t>
            </a:r>
          </a:p>
          <a:p>
            <a:pPr algn="just">
              <a:lnSpc>
                <a:spcPct val="115000"/>
              </a:lnSpc>
              <a:spcAft>
                <a:spcPts val="1000"/>
              </a:spcAft>
            </a:pPr>
            <a:r>
              <a:rPr lang="ru-RU" dirty="0">
                <a:latin typeface="Arial" panose="020B0604020202020204" pitchFamily="34" charset="0"/>
                <a:ea typeface="Times New Roman" panose="02020603050405020304" pitchFamily="18" charset="0"/>
                <a:cs typeface="Arial" panose="020B0604020202020204" pitchFamily="34" charset="0"/>
              </a:rPr>
              <a:t>Экономический износ, в отличие от физического и морального, всегда будет необратимым.</a:t>
            </a:r>
            <a:endParaRPr lang="ru-RU"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1000"/>
              </a:spcAft>
            </a:pPr>
            <a:endParaRPr lang="ru-RU"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spcAft>
                <a:spcPts val="1000"/>
              </a:spcAft>
            </a:pPr>
            <a:endParaRPr lang="ru-RU"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spcAft>
                <a:spcPts val="1000"/>
              </a:spcAft>
            </a:pPr>
            <a:endParaRPr lang="ru-RU" dirty="0">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spcAft>
                <a:spcPts val="1000"/>
              </a:spcAft>
            </a:pPr>
            <a:endParaRPr lang="ru-RU"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23262510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691680" y="2204864"/>
            <a:ext cx="5220072" cy="646331"/>
          </a:xfrm>
          <a:prstGeom prst="rect">
            <a:avLst/>
          </a:prstGeom>
        </p:spPr>
        <p:txBody>
          <a:bodyPr wrap="square">
            <a:spAutoFit/>
          </a:bodyPr>
          <a:lstStyle/>
          <a:p>
            <a:pPr algn="ctr"/>
            <a:r>
              <a:rPr lang="ru-RU" b="1" dirty="0">
                <a:latin typeface="Arial" panose="020B0604020202020204" pitchFamily="34" charset="0"/>
                <a:ea typeface="Times New Roman" panose="02020603050405020304" pitchFamily="18" charset="0"/>
                <a:cs typeface="Arial" panose="020B0604020202020204" pitchFamily="34" charset="0"/>
              </a:rPr>
              <a:t>Земля – базис в теории и практике недвижимости</a:t>
            </a:r>
            <a:endParaRPr lang="ru-RU" dirty="0">
              <a:latin typeface="Arial" panose="020B0604020202020204" pitchFamily="34"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39223037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83568" y="636588"/>
            <a:ext cx="7776863" cy="558482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ru-RU" sz="1800">
                <a:effectLst/>
                <a:latin typeface="Arial" panose="020B0604020202020204" pitchFamily="34" charset="0"/>
                <a:ea typeface="Times New Roman" panose="02020603050405020304" pitchFamily="18" charset="0"/>
                <a:cs typeface="Calibri" panose="020F0502020204030204" pitchFamily="34" charset="0"/>
              </a:rPr>
              <a:t>Земля как часть природы является основой жизнедеятельности человека. Как объект недвижимости земля – это и средство производства, и предмет труда, так как в любой сфере деятельности человек в той или иной мере воздействует на нее.</a:t>
            </a:r>
            <a:endParaRPr lang="ru-RU" sz="1100">
              <a:effectLst/>
              <a:ea typeface="Times New Roman" panose="02020603050405020304" pitchFamily="18" charset="0"/>
              <a:cs typeface="Calibri" panose="020F0502020204030204" pitchFamily="34" charset="0"/>
            </a:endParaRPr>
          </a:p>
          <a:p>
            <a:pPr algn="just">
              <a:lnSpc>
                <a:spcPct val="115000"/>
              </a:lnSpc>
              <a:spcAft>
                <a:spcPts val="1000"/>
              </a:spcAft>
            </a:pPr>
            <a:r>
              <a:rPr lang="ru-RU" sz="1800">
                <a:effectLst/>
                <a:latin typeface="Arial" panose="020B0604020202020204" pitchFamily="34" charset="0"/>
                <a:ea typeface="Times New Roman" panose="02020603050405020304" pitchFamily="18" charset="0"/>
                <a:cs typeface="Calibri" panose="020F0502020204030204" pitchFamily="34" charset="0"/>
              </a:rPr>
              <a:t> Совокупность этих двух качеств делает землю специфическим средством производства, функционирующим во всех отраслях народного хозяйства. </a:t>
            </a:r>
            <a:endParaRPr lang="ru-RU" sz="1100">
              <a:effectLst/>
              <a:ea typeface="Times New Roman" panose="02020603050405020304" pitchFamily="18" charset="0"/>
              <a:cs typeface="Calibri" panose="020F0502020204030204" pitchFamily="34" charset="0"/>
            </a:endParaRPr>
          </a:p>
          <a:p>
            <a:pPr algn="just">
              <a:lnSpc>
                <a:spcPct val="115000"/>
              </a:lnSpc>
              <a:spcAft>
                <a:spcPts val="1000"/>
              </a:spcAft>
            </a:pPr>
            <a:r>
              <a:rPr lang="ru-RU" sz="1800">
                <a:effectLst/>
                <a:latin typeface="Arial" panose="020B0604020202020204" pitchFamily="34" charset="0"/>
                <a:ea typeface="Times New Roman" panose="02020603050405020304" pitchFamily="18" charset="0"/>
                <a:cs typeface="Calibri" panose="020F0502020204030204" pitchFamily="34" charset="0"/>
              </a:rPr>
              <a:t>Как средство производства земля не является результатом предшествующего труда; пространственно ограниченна; не заменяема другими средствами производства; имеет постоянное местоположение; не изнашивается при правильном использовании; территориально разнокачественна; характеризуется специфической полезностью каждого конкретного земельного участка; обладает плодородием (в сельском хозяйстве наиболее эффективно используются все ее полезные качества).</a:t>
            </a:r>
            <a:endParaRPr lang="ru-RU" sz="1100">
              <a:effectLst/>
              <a:ea typeface="Times New Roman" panose="02020603050405020304" pitchFamily="18" charset="0"/>
              <a:cs typeface="Calibri" panose="020F050202020403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32165480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03648" y="1628800"/>
            <a:ext cx="6268085" cy="256984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ru-RU" sz="1800" dirty="0">
                <a:effectLst/>
                <a:latin typeface="Arial" panose="020B0604020202020204" pitchFamily="34" charset="0"/>
                <a:ea typeface="Times New Roman" panose="02020603050405020304" pitchFamily="18" charset="0"/>
                <a:cs typeface="Calibri" panose="020F0502020204030204" pitchFamily="34" charset="0"/>
              </a:rPr>
              <a:t>Практически во всех сферах деятельности человека (кроме сельского и лесного хозяйства) земля выступает в основном в качестве пространственного операционного базиса, поэтому неразрывно связана с расположенными на ней физическими объектами: зданиями, сооружениями, дорогами, мелиоративными сооружениями, прочими материальными элементами, созданными трудом человека.</a:t>
            </a:r>
            <a:endParaRPr lang="ru-RU" sz="1100" dirty="0">
              <a:effectLst/>
              <a:ea typeface="Times New Roman" panose="02020603050405020304" pitchFamily="18" charset="0"/>
              <a:cs typeface="Calibri" panose="020F050202020403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2215272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Прямоугольник 3"/>
          <p:cNvSpPr/>
          <p:nvPr/>
        </p:nvSpPr>
        <p:spPr>
          <a:xfrm>
            <a:off x="323528" y="274638"/>
            <a:ext cx="8064895" cy="632271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ru-RU" sz="1800" b="1" dirty="0">
                <a:effectLst/>
                <a:latin typeface="Arial" panose="020B0604020202020204" pitchFamily="34" charset="0"/>
                <a:ea typeface="Times New Roman" panose="02020603050405020304" pitchFamily="18" charset="0"/>
                <a:cs typeface="Calibri" panose="020F0502020204030204" pitchFamily="34" charset="0"/>
              </a:rPr>
              <a:t>Целевое назначение земель в РФ</a:t>
            </a:r>
            <a:endParaRPr lang="ru-RU" sz="1100" dirty="0">
              <a:effectLst/>
              <a:ea typeface="Times New Roman" panose="02020603050405020304" pitchFamily="18" charset="0"/>
              <a:cs typeface="Calibri" panose="020F0502020204030204" pitchFamily="34" charset="0"/>
            </a:endParaRPr>
          </a:p>
          <a:p>
            <a:pPr algn="just">
              <a:lnSpc>
                <a:spcPct val="115000"/>
              </a:lnSpc>
              <a:spcAft>
                <a:spcPts val="0"/>
              </a:spcAft>
            </a:pPr>
            <a:r>
              <a:rPr lang="ru-RU" sz="1800" dirty="0">
                <a:effectLst/>
                <a:latin typeface="Arial" panose="020B0604020202020204" pitchFamily="34" charset="0"/>
                <a:ea typeface="Times New Roman" panose="02020603050405020304" pitchFamily="18" charset="0"/>
                <a:cs typeface="Calibri" panose="020F0502020204030204" pitchFamily="34" charset="0"/>
              </a:rPr>
              <a:t>Целевое назначение земель в Российской Федерации определяется Земельным кодексом, согласно которому земля делится на семь категорий, которым присвоены соответствующие коды: </a:t>
            </a:r>
            <a:endParaRPr lang="ru-RU" sz="1100" dirty="0">
              <a:effectLst/>
              <a:ea typeface="Times New Roman" panose="02020603050405020304" pitchFamily="18" charset="0"/>
              <a:cs typeface="Calibri" panose="020F0502020204030204" pitchFamily="34" charset="0"/>
            </a:endParaRPr>
          </a:p>
          <a:p>
            <a:pPr algn="just">
              <a:lnSpc>
                <a:spcPct val="115000"/>
              </a:lnSpc>
              <a:spcAft>
                <a:spcPts val="0"/>
              </a:spcAft>
            </a:pPr>
            <a:r>
              <a:rPr lang="ru-RU" sz="1800" dirty="0">
                <a:effectLst/>
                <a:latin typeface="Arial" panose="020B0604020202020204" pitchFamily="34" charset="0"/>
                <a:ea typeface="Times New Roman" panose="02020603050405020304" pitchFamily="18" charset="0"/>
                <a:cs typeface="Calibri" panose="020F0502020204030204" pitchFamily="34" charset="0"/>
              </a:rPr>
              <a:t>1. Земли сельскохозяйственного назначения.</a:t>
            </a:r>
            <a:endParaRPr lang="ru-RU" sz="1100" dirty="0">
              <a:effectLst/>
              <a:ea typeface="Times New Roman" panose="02020603050405020304" pitchFamily="18" charset="0"/>
              <a:cs typeface="Calibri" panose="020F0502020204030204" pitchFamily="34" charset="0"/>
            </a:endParaRPr>
          </a:p>
          <a:p>
            <a:pPr algn="just">
              <a:lnSpc>
                <a:spcPct val="115000"/>
              </a:lnSpc>
              <a:spcAft>
                <a:spcPts val="0"/>
              </a:spcAft>
            </a:pPr>
            <a:r>
              <a:rPr lang="ru-RU" sz="1800" dirty="0">
                <a:effectLst/>
                <a:latin typeface="Arial" panose="020B0604020202020204" pitchFamily="34" charset="0"/>
                <a:ea typeface="Times New Roman" panose="02020603050405020304" pitchFamily="18" charset="0"/>
                <a:cs typeface="Calibri" panose="020F0502020204030204" pitchFamily="34" charset="0"/>
              </a:rPr>
              <a:t>2. Земли населенных пунктов (земли поселений).</a:t>
            </a:r>
            <a:endParaRPr lang="ru-RU" sz="1100" dirty="0">
              <a:effectLst/>
              <a:ea typeface="Times New Roman" panose="02020603050405020304" pitchFamily="18" charset="0"/>
              <a:cs typeface="Calibri" panose="020F0502020204030204" pitchFamily="34" charset="0"/>
            </a:endParaRPr>
          </a:p>
          <a:p>
            <a:pPr algn="just">
              <a:lnSpc>
                <a:spcPct val="115000"/>
              </a:lnSpc>
              <a:spcAft>
                <a:spcPts val="0"/>
              </a:spcAft>
            </a:pPr>
            <a:r>
              <a:rPr lang="ru-RU" sz="1800" dirty="0">
                <a:effectLst/>
                <a:latin typeface="Arial" panose="020B0604020202020204" pitchFamily="34" charset="0"/>
                <a:ea typeface="Times New Roman" panose="02020603050405020304" pitchFamily="18" charset="0"/>
                <a:cs typeface="Calibri" panose="020F0502020204030204" pitchFamily="34" charset="0"/>
              </a:rPr>
              <a:t>3. Земли промышленности и иного специального назначения. </a:t>
            </a:r>
            <a:endParaRPr lang="ru-RU" sz="1100" dirty="0">
              <a:effectLst/>
              <a:ea typeface="Times New Roman" panose="02020603050405020304" pitchFamily="18" charset="0"/>
              <a:cs typeface="Calibri" panose="020F0502020204030204" pitchFamily="34" charset="0"/>
            </a:endParaRPr>
          </a:p>
          <a:p>
            <a:pPr algn="just">
              <a:lnSpc>
                <a:spcPct val="115000"/>
              </a:lnSpc>
              <a:spcAft>
                <a:spcPts val="0"/>
              </a:spcAft>
            </a:pPr>
            <a:r>
              <a:rPr lang="ru-RU" sz="1800" dirty="0">
                <a:effectLst/>
                <a:latin typeface="Arial" panose="020B0604020202020204" pitchFamily="34" charset="0"/>
                <a:ea typeface="Times New Roman" panose="02020603050405020304" pitchFamily="18" charset="0"/>
                <a:cs typeface="Calibri" panose="020F0502020204030204" pitchFamily="34" charset="0"/>
              </a:rPr>
              <a:t>4. Земли особо охраняемых территорий. </a:t>
            </a:r>
            <a:endParaRPr lang="ru-RU" sz="1100" dirty="0">
              <a:effectLst/>
              <a:ea typeface="Times New Roman" panose="02020603050405020304" pitchFamily="18" charset="0"/>
              <a:cs typeface="Calibri" panose="020F0502020204030204" pitchFamily="34" charset="0"/>
            </a:endParaRPr>
          </a:p>
          <a:p>
            <a:pPr algn="just">
              <a:lnSpc>
                <a:spcPct val="115000"/>
              </a:lnSpc>
              <a:spcAft>
                <a:spcPts val="0"/>
              </a:spcAft>
            </a:pPr>
            <a:r>
              <a:rPr lang="ru-RU" sz="1800" dirty="0">
                <a:effectLst/>
                <a:latin typeface="Arial" panose="020B0604020202020204" pitchFamily="34" charset="0"/>
                <a:ea typeface="Times New Roman" panose="02020603050405020304" pitchFamily="18" charset="0"/>
                <a:cs typeface="Calibri" panose="020F0502020204030204" pitchFamily="34" charset="0"/>
              </a:rPr>
              <a:t>5. Земли лесного фонда. </a:t>
            </a:r>
            <a:endParaRPr lang="ru-RU" sz="1100" dirty="0">
              <a:effectLst/>
              <a:ea typeface="Times New Roman" panose="02020603050405020304" pitchFamily="18" charset="0"/>
              <a:cs typeface="Calibri" panose="020F0502020204030204" pitchFamily="34" charset="0"/>
            </a:endParaRPr>
          </a:p>
          <a:p>
            <a:pPr algn="just">
              <a:lnSpc>
                <a:spcPct val="115000"/>
              </a:lnSpc>
              <a:spcAft>
                <a:spcPts val="0"/>
              </a:spcAft>
            </a:pPr>
            <a:r>
              <a:rPr lang="ru-RU" sz="1800" dirty="0">
                <a:effectLst/>
                <a:latin typeface="Arial" panose="020B0604020202020204" pitchFamily="34" charset="0"/>
                <a:ea typeface="Times New Roman" panose="02020603050405020304" pitchFamily="18" charset="0"/>
                <a:cs typeface="Calibri" panose="020F0502020204030204" pitchFamily="34" charset="0"/>
              </a:rPr>
              <a:t>6. Земли водного фонда. </a:t>
            </a:r>
            <a:endParaRPr lang="ru-RU" sz="1100" dirty="0">
              <a:effectLst/>
              <a:ea typeface="Times New Roman" panose="02020603050405020304" pitchFamily="18" charset="0"/>
              <a:cs typeface="Calibri" panose="020F0502020204030204" pitchFamily="34" charset="0"/>
            </a:endParaRPr>
          </a:p>
          <a:p>
            <a:pPr algn="just">
              <a:lnSpc>
                <a:spcPct val="115000"/>
              </a:lnSpc>
              <a:spcAft>
                <a:spcPts val="0"/>
              </a:spcAft>
            </a:pPr>
            <a:r>
              <a:rPr lang="ru-RU" sz="1800" dirty="0">
                <a:effectLst/>
                <a:latin typeface="Arial" panose="020B0604020202020204" pitchFamily="34" charset="0"/>
                <a:ea typeface="Times New Roman" panose="02020603050405020304" pitchFamily="18" charset="0"/>
                <a:cs typeface="Calibri" panose="020F0502020204030204" pitchFamily="34" charset="0"/>
              </a:rPr>
              <a:t>7. Земли запаса находятся в государственной или муниципальной собственности и не предоставляются гражданам или юридическим лицам, за исключением земель фонда перераспределения, формируемого в соответствии с Земельным кодексом. Использование земель запаса допускается после перевода их в другую категорию.</a:t>
            </a:r>
            <a:endParaRPr lang="ru-RU" sz="1100" dirty="0">
              <a:effectLst/>
              <a:ea typeface="Times New Roman" panose="02020603050405020304" pitchFamily="18" charset="0"/>
              <a:cs typeface="Calibri" panose="020F0502020204030204" pitchFamily="34" charset="0"/>
            </a:endParaRPr>
          </a:p>
          <a:p>
            <a:pPr algn="just">
              <a:lnSpc>
                <a:spcPct val="115000"/>
              </a:lnSpc>
              <a:spcAft>
                <a:spcPts val="0"/>
              </a:spcAft>
            </a:pPr>
            <a:r>
              <a:rPr lang="ru-RU" sz="1800" dirty="0">
                <a:effectLst/>
                <a:latin typeface="Arial" panose="020B0604020202020204" pitchFamily="34" charset="0"/>
                <a:ea typeface="Times New Roman" panose="02020603050405020304" pitchFamily="18" charset="0"/>
                <a:cs typeface="Calibri" panose="020F0502020204030204" pitchFamily="34" charset="0"/>
              </a:rPr>
              <a:t>Законодатель уделяет особое внимание вопросу принадлежности земель к той или иной категории и требует указания ее в актах органов исполнительной власти и местного самоуправления о предоставлении земельных участков. </a:t>
            </a:r>
            <a:endParaRPr lang="ru-RU" sz="1100" dirty="0">
              <a:effectLst/>
              <a:ea typeface="Times New Roman" panose="02020603050405020304" pitchFamily="18" charset="0"/>
              <a:cs typeface="Calibri" panose="020F0502020204030204" pitchFamily="34" charset="0"/>
            </a:endParaRPr>
          </a:p>
        </p:txBody>
      </p:sp>
      <p:sp>
        <p:nvSpPr>
          <p:cNvPr id="5" name="Нижний колонтитул 4"/>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1734101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979712" y="1412776"/>
            <a:ext cx="4572000" cy="2387513"/>
          </a:xfrm>
          <a:prstGeom prst="rect">
            <a:avLst/>
          </a:prstGeom>
        </p:spPr>
        <p:txBody>
          <a:bodyPr>
            <a:spAutoFit/>
          </a:bodyPr>
          <a:lstStyle/>
          <a:p>
            <a:pPr marL="8890" marR="39370" indent="444500" algn="just">
              <a:lnSpc>
                <a:spcPct val="153000"/>
              </a:lnSpc>
              <a:spcAft>
                <a:spcPts val="25"/>
              </a:spcAft>
            </a:pPr>
            <a:r>
              <a:rPr lang="ru-RU"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Земли поселений</a:t>
            </a:r>
            <a:r>
              <a:rPr lang="ru-RU"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 </a:t>
            </a:r>
            <a:r>
              <a:rPr lang="ru-RU"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это земли, предназначенные для застройки и развития городских и сельских поселений и отделенные чертой от земель других категорий.  </a:t>
            </a:r>
            <a:endParaRPr lang="ru-RU"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10244277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15616" y="1412776"/>
            <a:ext cx="6912768" cy="2246769"/>
          </a:xfrm>
          <a:prstGeom prst="rect">
            <a:avLst/>
          </a:prstGeom>
        </p:spPr>
        <p:txBody>
          <a:bodyPr wrap="square">
            <a:spAutoFit/>
          </a:bodyPr>
          <a:lstStyle/>
          <a:p>
            <a:pPr indent="444500" algn="just">
              <a:tabLst>
                <a:tab pos="667385" algn="ctr"/>
                <a:tab pos="1584960" algn="ctr"/>
                <a:tab pos="2716530" algn="ctr"/>
                <a:tab pos="3541395" algn="ctr"/>
                <a:tab pos="4329430" algn="ctr"/>
                <a:tab pos="6161405" algn="r"/>
              </a:tabLst>
            </a:pPr>
            <a:r>
              <a:rPr lang="ru-RU"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Черта 	поселений 	проводится 	на 	основании 	утвержденной государственной землеустроительной документации и проходит по границам земельных участков, предоставляемых гражданам и юридическим лицам. В эту категорию земель могут входить участки, отнесенные в соответствии с градостроительными регламентами к территориальным зонам. </a:t>
            </a:r>
            <a:endParaRPr lang="ru-RU" sz="2000" dirty="0">
              <a:latin typeface="Arial" panose="020B0604020202020204" pitchFamily="34"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898853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15616" y="1340768"/>
            <a:ext cx="7056784" cy="1446550"/>
          </a:xfrm>
          <a:prstGeom prst="rect">
            <a:avLst/>
          </a:prstGeom>
        </p:spPr>
        <p:txBody>
          <a:bodyPr wrap="square">
            <a:spAutoFit/>
          </a:bodyPr>
          <a:lstStyle/>
          <a:p>
            <a:r>
              <a:rPr lang="ru-RU" sz="2200" b="1" dirty="0">
                <a:latin typeface="Arial" panose="020B0604020202020204" pitchFamily="34" charset="0"/>
                <a:ea typeface="Times New Roman" panose="02020603050405020304" pitchFamily="18" charset="0"/>
              </a:rPr>
              <a:t>Недвижимое имущество</a:t>
            </a:r>
            <a:r>
              <a:rPr lang="ru-RU" sz="2200" dirty="0">
                <a:latin typeface="Arial" panose="020B0604020202020204" pitchFamily="34" charset="0"/>
                <a:ea typeface="Times New Roman" panose="02020603050405020304" pitchFamily="18" charset="0"/>
              </a:rPr>
              <a:t> – реальная земельная и вся материальная собственность. Включает все материальное имущество под поверхностью земли, над ее поверхностью или прикрепленное к земле</a:t>
            </a:r>
            <a:endParaRPr lang="ru-RU" sz="2200" dirty="0">
              <a:latin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129668172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55576" y="260648"/>
            <a:ext cx="7560840" cy="6218579"/>
          </a:xfrm>
          <a:prstGeom prst="rect">
            <a:avLst/>
          </a:prstGeom>
          <a:ln>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8890" marR="39370" algn="just">
              <a:lnSpc>
                <a:spcPct val="115000"/>
              </a:lnSpc>
              <a:spcAft>
                <a:spcPts val="0"/>
              </a:spcAft>
            </a:pPr>
            <a:r>
              <a:rPr lang="ru-RU" sz="1600" dirty="0">
                <a:effectLst/>
                <a:latin typeface="Arial" panose="020B0604020202020204" pitchFamily="34" charset="0"/>
                <a:ea typeface="Times New Roman" panose="02020603050405020304" pitchFamily="18" charset="0"/>
                <a:cs typeface="Arial" panose="020B0604020202020204" pitchFamily="34" charset="0"/>
              </a:rPr>
              <a:t>Правилами землепользования и застройки устанавливается градостроительный регламент для каждой территориальной зоны с учетом особенностей ее расположения и развития, а также возможности территориального сочетания различных видов использования земельных </a:t>
            </a:r>
          </a:p>
          <a:p>
            <a:pPr marL="8890" marR="39370" algn="just">
              <a:lnSpc>
                <a:spcPct val="115000"/>
              </a:lnSpc>
              <a:spcAft>
                <a:spcPts val="0"/>
              </a:spcAft>
            </a:pPr>
            <a:r>
              <a:rPr lang="ru-RU" sz="1600" dirty="0">
                <a:effectLst/>
                <a:latin typeface="Arial" panose="020B0604020202020204" pitchFamily="34" charset="0"/>
                <a:ea typeface="Times New Roman" panose="02020603050405020304" pitchFamily="18" charset="0"/>
                <a:cs typeface="Arial" panose="020B0604020202020204" pitchFamily="34" charset="0"/>
              </a:rPr>
              <a:t>участков:</a:t>
            </a:r>
          </a:p>
          <a:p>
            <a:pPr marR="39370" lvl="0" indent="360363" algn="just" fontAlgn="base">
              <a:lnSpc>
                <a:spcPct val="115000"/>
              </a:lnSpc>
              <a:spcAft>
                <a:spcPts val="0"/>
              </a:spcAft>
              <a:buClr>
                <a:srgbClr val="000000"/>
              </a:buClr>
              <a:buSzPts val="1400"/>
              <a:buFont typeface="Arial" panose="020B0604020202020204" pitchFamily="34" charset="0"/>
              <a:buChar char="•"/>
            </a:pPr>
            <a:r>
              <a:rPr lang="ru-RU" sz="1600" u="none" strike="noStrike" dirty="0">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жилые зоны предназначены для застройки жилыми зданиями (индивидуальными, мало-, средне- и многоэтажными домами), </a:t>
            </a:r>
            <a:r>
              <a:rPr lang="ru-RU" sz="1600" u="none" strike="noStrike" dirty="0" err="1">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культурнобытовыми</a:t>
            </a:r>
            <a:r>
              <a:rPr lang="ru-RU" sz="1600" u="none" strike="noStrike" dirty="0">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объектами и иных видов застройки; </a:t>
            </a:r>
          </a:p>
          <a:p>
            <a:pPr marR="39370" lvl="0" indent="360363" algn="just" fontAlgn="base">
              <a:lnSpc>
                <a:spcPct val="115000"/>
              </a:lnSpc>
              <a:spcAft>
                <a:spcPts val="0"/>
              </a:spcAft>
              <a:buClr>
                <a:srgbClr val="000000"/>
              </a:buClr>
              <a:buSzPts val="1400"/>
              <a:buFont typeface="Arial" panose="020B0604020202020204" pitchFamily="34" charset="0"/>
              <a:buChar char="•"/>
            </a:pPr>
            <a:r>
              <a:rPr lang="ru-RU" sz="1600" u="none" strike="noStrike" dirty="0">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общественно-деловые зоны используются для застройки административными зданиями, объектами образовательного, </a:t>
            </a:r>
            <a:r>
              <a:rPr lang="ru-RU" sz="1600" u="none" strike="noStrike" dirty="0" err="1">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культурнобытового</a:t>
            </a:r>
            <a:r>
              <a:rPr lang="ru-RU" sz="1600" u="none" strike="noStrike" dirty="0">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социального и иного общественного назначения;</a:t>
            </a:r>
          </a:p>
          <a:p>
            <a:pPr marR="39370" lvl="0" indent="360363" algn="just" fontAlgn="base">
              <a:lnSpc>
                <a:spcPct val="115000"/>
              </a:lnSpc>
              <a:spcAft>
                <a:spcPts val="0"/>
              </a:spcAft>
              <a:buClr>
                <a:srgbClr val="000000"/>
              </a:buClr>
              <a:buSzPts val="1400"/>
              <a:buFont typeface="Arial" panose="020B0604020202020204" pitchFamily="34" charset="0"/>
              <a:buChar char="•"/>
            </a:pPr>
            <a:r>
              <a:rPr lang="ru-RU" sz="1600" u="none" strike="noStrike" dirty="0">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производственные (промышленные) зоны предназначены для промышленных, коммунально-складских и прочих производственных объектов:</a:t>
            </a:r>
          </a:p>
          <a:p>
            <a:pPr marR="39370" lvl="0" indent="360363" algn="just" fontAlgn="base">
              <a:lnSpc>
                <a:spcPct val="115000"/>
              </a:lnSpc>
              <a:spcAft>
                <a:spcPts val="0"/>
              </a:spcAft>
              <a:buClr>
                <a:srgbClr val="000000"/>
              </a:buClr>
              <a:buSzPts val="1400"/>
              <a:buFont typeface="Arial" panose="020B0604020202020204" pitchFamily="34" charset="0"/>
              <a:buChar char="•"/>
            </a:pPr>
            <a:r>
              <a:rPr lang="ru-RU" sz="1600" u="none" strike="noStrike" dirty="0">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земельные участки в составе инженерной и транспортной инфраструктур предназначены для застройки объектами железнодорожного, автомобильного, речного, морского, воздушного и трубопроводного транспорта, связи, размещения инженерной инфраструктуры и пр.</a:t>
            </a:r>
          </a:p>
          <a:p>
            <a:pPr marR="36195" algn="just">
              <a:lnSpc>
                <a:spcPct val="115000"/>
              </a:lnSpc>
              <a:spcAft>
                <a:spcPts val="0"/>
              </a:spcAft>
            </a:pPr>
            <a:r>
              <a:rPr lang="ru-RU" sz="1100" dirty="0">
                <a:effectLst/>
                <a:ea typeface="Times New Roman" panose="02020603050405020304" pitchFamily="18" charset="0"/>
                <a:cs typeface="Calibri" panose="020F0502020204030204" pitchFamily="34" charset="0"/>
              </a:rPr>
              <a:t> </a:t>
            </a: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2400094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03648" y="1052736"/>
            <a:ext cx="5832648" cy="3800207"/>
          </a:xfrm>
          <a:prstGeom prst="rect">
            <a:avLst/>
          </a:prstGeom>
        </p:spPr>
        <p:txBody>
          <a:bodyPr wrap="square">
            <a:spAutoFit/>
          </a:bodyPr>
          <a:lstStyle/>
          <a:p>
            <a:pPr marL="8890" marR="39370" indent="444500" algn="just">
              <a:lnSpc>
                <a:spcPct val="153000"/>
              </a:lnSpc>
              <a:spcAft>
                <a:spcPts val="25"/>
              </a:spcAft>
            </a:pPr>
            <a:r>
              <a:rPr lang="ru-RU"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Земельные отношения</a:t>
            </a:r>
            <a:r>
              <a:rPr lang="ru-RU"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выражают взаимодействие органов государственной власти, местного самоуправления, юридических лиц и граждан по поводу владения, распоряжения и пользования земельными участками либо по поводу государственного управления земельными ресурсами.  </a:t>
            </a:r>
            <a:endParaRPr lang="ru-RU"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39388040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691680" y="1844824"/>
            <a:ext cx="5472608" cy="1938992"/>
          </a:xfrm>
          <a:prstGeom prst="rect">
            <a:avLst/>
          </a:prstGeom>
        </p:spPr>
        <p:txBody>
          <a:bodyPr wrap="square">
            <a:spAutoFit/>
          </a:bodyPr>
          <a:lstStyle/>
          <a:p>
            <a:pPr algn="just"/>
            <a:r>
              <a:rPr lang="ru-RU"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Кодекс РФ разграничил собственность на землю. Согласно Кодексу, </a:t>
            </a:r>
            <a:r>
              <a:rPr lang="ru-RU"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земли, не являющиеся собственностью граждан, юридических лиц и муниципальных образований, являются государственной собственностью</a:t>
            </a:r>
            <a:r>
              <a:rPr lang="ru-RU"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ru-RU" sz="2000" dirty="0">
              <a:latin typeface="Arial" panose="020B0604020202020204" pitchFamily="34"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288235453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34004"/>
          <p:cNvPicPr/>
          <p:nvPr/>
        </p:nvPicPr>
        <p:blipFill>
          <a:blip r:embed="rId2"/>
          <a:stretch>
            <a:fillRect/>
          </a:stretch>
        </p:blipFill>
        <p:spPr>
          <a:xfrm>
            <a:off x="1547664" y="1196752"/>
            <a:ext cx="5760640" cy="3363962"/>
          </a:xfrm>
          <a:prstGeom prst="rect">
            <a:avLst/>
          </a:prstGeom>
        </p:spPr>
      </p:pic>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10841204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812607" y="1506537"/>
            <a:ext cx="5518785" cy="384492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0"/>
              </a:spcAft>
            </a:pPr>
            <a:r>
              <a:rPr lang="ru-RU" sz="1600">
                <a:effectLst/>
                <a:latin typeface="Arial" panose="020B0604020202020204" pitchFamily="34" charset="0"/>
                <a:ea typeface="Calibri" panose="020F0502020204030204" pitchFamily="34" charset="0"/>
                <a:cs typeface="Calibri" panose="020F0502020204030204" pitchFamily="34" charset="0"/>
              </a:rPr>
              <a:t> </a:t>
            </a:r>
            <a:endParaRPr lang="ru-RU" sz="1100">
              <a:effectLst/>
              <a:ea typeface="Times New Roman" panose="02020603050405020304" pitchFamily="18" charset="0"/>
              <a:cs typeface="Calibri" panose="020F0502020204030204" pitchFamily="34" charset="0"/>
            </a:endParaRPr>
          </a:p>
          <a:p>
            <a:pPr algn="just">
              <a:lnSpc>
                <a:spcPct val="115000"/>
              </a:lnSpc>
              <a:spcAft>
                <a:spcPts val="0"/>
              </a:spcAft>
            </a:pPr>
            <a:r>
              <a:rPr lang="ru-RU" sz="1600">
                <a:effectLst/>
                <a:latin typeface="Arial" panose="020B0604020202020204" pitchFamily="34" charset="0"/>
                <a:ea typeface="Calibri" panose="020F0502020204030204" pitchFamily="34" charset="0"/>
                <a:cs typeface="Calibri" panose="020F0502020204030204" pitchFamily="34" charset="0"/>
              </a:rPr>
              <a:t> </a:t>
            </a:r>
            <a:endParaRPr lang="ru-RU" sz="1100">
              <a:effectLst/>
              <a:ea typeface="Times New Roman" panose="02020603050405020304" pitchFamily="18" charset="0"/>
              <a:cs typeface="Calibri" panose="020F0502020204030204" pitchFamily="34" charset="0"/>
            </a:endParaRPr>
          </a:p>
          <a:p>
            <a:pPr algn="ctr">
              <a:lnSpc>
                <a:spcPct val="115000"/>
              </a:lnSpc>
              <a:spcAft>
                <a:spcPts val="0"/>
              </a:spcAft>
            </a:pPr>
            <a:r>
              <a:rPr lang="ru-RU" sz="2800">
                <a:effectLst/>
                <a:latin typeface="Arial" panose="020B0604020202020204" pitchFamily="34" charset="0"/>
                <a:ea typeface="Calibri" panose="020F0502020204030204" pitchFamily="34" charset="0"/>
                <a:cs typeface="Calibri" panose="020F0502020204030204" pitchFamily="34" charset="0"/>
              </a:rPr>
              <a:t>Рынок недвижимости</a:t>
            </a:r>
            <a:endParaRPr lang="ru-RU" sz="1100">
              <a:effectLst/>
              <a:ea typeface="Times New Roman" panose="02020603050405020304" pitchFamily="18" charset="0"/>
              <a:cs typeface="Calibri" panose="020F0502020204030204" pitchFamily="34" charset="0"/>
            </a:endParaRPr>
          </a:p>
          <a:p>
            <a:pPr algn="just">
              <a:lnSpc>
                <a:spcPct val="115000"/>
              </a:lnSpc>
              <a:spcAft>
                <a:spcPts val="0"/>
              </a:spcAft>
            </a:pPr>
            <a:r>
              <a:rPr lang="ru-RU" sz="1600">
                <a:effectLst/>
                <a:latin typeface="Arial" panose="020B0604020202020204" pitchFamily="34" charset="0"/>
                <a:ea typeface="Calibri" panose="020F0502020204030204" pitchFamily="34" charset="0"/>
                <a:cs typeface="Calibri" panose="020F0502020204030204" pitchFamily="34" charset="0"/>
              </a:rPr>
              <a:t> </a:t>
            </a:r>
            <a:endParaRPr lang="ru-RU" sz="1100">
              <a:effectLst/>
              <a:ea typeface="Times New Roman" panose="02020603050405020304" pitchFamily="18" charset="0"/>
              <a:cs typeface="Calibri" panose="020F0502020204030204" pitchFamily="34" charset="0"/>
            </a:endParaRPr>
          </a:p>
          <a:p>
            <a:pPr algn="just">
              <a:lnSpc>
                <a:spcPct val="115000"/>
              </a:lnSpc>
              <a:spcAft>
                <a:spcPts val="0"/>
              </a:spcAft>
            </a:pPr>
            <a:r>
              <a:rPr lang="ru-RU" sz="1600">
                <a:effectLst/>
                <a:latin typeface="Arial" panose="020B0604020202020204" pitchFamily="34" charset="0"/>
                <a:ea typeface="Calibri" panose="020F0502020204030204" pitchFamily="34" charset="0"/>
                <a:cs typeface="Calibri" panose="020F0502020204030204" pitchFamily="34" charset="0"/>
              </a:rPr>
              <a:t> </a:t>
            </a:r>
            <a:endParaRPr lang="ru-RU" sz="1100">
              <a:effectLst/>
              <a:ea typeface="Times New Roman" panose="02020603050405020304" pitchFamily="18" charset="0"/>
              <a:cs typeface="Calibri" panose="020F0502020204030204" pitchFamily="34" charset="0"/>
            </a:endParaRPr>
          </a:p>
          <a:p>
            <a:pPr algn="ctr">
              <a:lnSpc>
                <a:spcPct val="115000"/>
              </a:lnSpc>
              <a:spcBef>
                <a:spcPts val="1200"/>
              </a:spcBef>
              <a:spcAft>
                <a:spcPts val="0"/>
              </a:spcAft>
            </a:pPr>
            <a:r>
              <a:rPr lang="ru-RU" sz="1600" b="1" kern="1600">
                <a:effectLst/>
                <a:latin typeface="Cambria" panose="02040503050406030204" pitchFamily="18" charset="0"/>
                <a:ea typeface="Calibri" panose="020F0502020204030204" pitchFamily="34" charset="0"/>
                <a:cs typeface="Times New Roman" panose="02020603050405020304" pitchFamily="18" charset="0"/>
              </a:rPr>
              <a:t> </a:t>
            </a: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230883204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11560" y="1196752"/>
            <a:ext cx="7704856" cy="530669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ru-RU" sz="2000" b="1" dirty="0">
                <a:effectLst/>
                <a:latin typeface="Arial" panose="020B0604020202020204" pitchFamily="34" charset="0"/>
                <a:ea typeface="Times New Roman" panose="02020603050405020304" pitchFamily="18" charset="0"/>
                <a:cs typeface="Calibri" panose="020F0502020204030204" pitchFamily="34" charset="0"/>
              </a:rPr>
              <a:t>Рынок недвижимости </a:t>
            </a:r>
            <a:r>
              <a:rPr lang="ru-RU" sz="2000" dirty="0">
                <a:effectLst/>
                <a:latin typeface="Arial" panose="020B0604020202020204" pitchFamily="34" charset="0"/>
                <a:ea typeface="Times New Roman" panose="02020603050405020304" pitchFamily="18" charset="0"/>
                <a:cs typeface="Calibri" panose="020F0502020204030204" pitchFamily="34" charset="0"/>
              </a:rPr>
              <a:t>– это взаимосвязанная система рыночных механизмов спроса и предложения, обеспечивающих создание, обращение и эксплуатацию недвижимости посредством передачи прав на нее</a:t>
            </a:r>
            <a:endParaRPr lang="ru-RU" sz="1100" dirty="0">
              <a:effectLst/>
              <a:ea typeface="Times New Roman" panose="02020603050405020304" pitchFamily="18" charset="0"/>
              <a:cs typeface="Calibri" panose="020F0502020204030204" pitchFamily="34" charset="0"/>
            </a:endParaRPr>
          </a:p>
          <a:p>
            <a:pPr algn="just">
              <a:lnSpc>
                <a:spcPct val="115000"/>
              </a:lnSpc>
              <a:spcAft>
                <a:spcPts val="1000"/>
              </a:spcAft>
            </a:pPr>
            <a:r>
              <a:rPr lang="ru-RU" sz="2000" b="1" dirty="0">
                <a:effectLst/>
                <a:latin typeface="Arial" panose="020B0604020202020204" pitchFamily="34" charset="0"/>
                <a:ea typeface="Times New Roman" panose="02020603050405020304" pitchFamily="18" charset="0"/>
                <a:cs typeface="Calibri" panose="020F0502020204030204" pitchFamily="34" charset="0"/>
              </a:rPr>
              <a:t>Рынок недвижимости </a:t>
            </a:r>
            <a:r>
              <a:rPr lang="ru-RU" sz="2000" dirty="0">
                <a:effectLst/>
                <a:latin typeface="Arial" panose="020B0604020202020204" pitchFamily="34" charset="0"/>
                <a:ea typeface="Times New Roman" panose="02020603050405020304" pitchFamily="18" charset="0"/>
                <a:cs typeface="Calibri" panose="020F0502020204030204" pitchFamily="34" charset="0"/>
              </a:rPr>
              <a:t>не является составной частью какого-то одного рынка: рынка факторов производства, потребительских товаров, финансового рынка. </a:t>
            </a:r>
            <a:endParaRPr lang="ru-RU" sz="1100" dirty="0">
              <a:effectLst/>
              <a:ea typeface="Times New Roman" panose="02020603050405020304" pitchFamily="18" charset="0"/>
              <a:cs typeface="Calibri" panose="020F0502020204030204" pitchFamily="34" charset="0"/>
            </a:endParaRPr>
          </a:p>
          <a:p>
            <a:pPr algn="just">
              <a:lnSpc>
                <a:spcPct val="115000"/>
              </a:lnSpc>
              <a:spcAft>
                <a:spcPts val="1000"/>
              </a:spcAft>
            </a:pPr>
            <a:r>
              <a:rPr lang="ru-RU" sz="2000" b="1" dirty="0">
                <a:effectLst/>
                <a:latin typeface="Arial" panose="020B0604020202020204" pitchFamily="34" charset="0"/>
                <a:ea typeface="Times New Roman" panose="02020603050405020304" pitchFamily="18" charset="0"/>
                <a:cs typeface="Calibri" panose="020F0502020204030204" pitchFamily="34" charset="0"/>
              </a:rPr>
              <a:t>Рынок недвижимости </a:t>
            </a:r>
            <a:r>
              <a:rPr lang="ru-RU" sz="2000" dirty="0">
                <a:effectLst/>
                <a:latin typeface="Arial" panose="020B0604020202020204" pitchFamily="34" charset="0"/>
                <a:ea typeface="Times New Roman" panose="02020603050405020304" pitchFamily="18" charset="0"/>
                <a:cs typeface="Calibri" panose="020F0502020204030204" pitchFamily="34" charset="0"/>
              </a:rPr>
              <a:t>– это особый рынок, являющийся одной из подсистем рыночной экономики, связанный с иными  рынками и обладающий своими, присущими только ему особенностями.</a:t>
            </a:r>
            <a:endParaRPr lang="ru-RU" sz="1100" dirty="0">
              <a:effectLst/>
              <a:ea typeface="Times New Roman" panose="02020603050405020304" pitchFamily="18" charset="0"/>
              <a:cs typeface="Calibri" panose="020F0502020204030204" pitchFamily="34" charset="0"/>
            </a:endParaRPr>
          </a:p>
          <a:p>
            <a:pPr algn="just">
              <a:lnSpc>
                <a:spcPct val="115000"/>
              </a:lnSpc>
              <a:spcAft>
                <a:spcPts val="1000"/>
              </a:spcAft>
            </a:pPr>
            <a:r>
              <a:rPr lang="ru-RU" sz="2000" dirty="0">
                <a:effectLst/>
                <a:latin typeface="Arial" panose="020B0604020202020204" pitchFamily="34" charset="0"/>
                <a:ea typeface="Times New Roman" panose="02020603050405020304" pitchFamily="18" charset="0"/>
                <a:cs typeface="Calibri" panose="020F0502020204030204" pitchFamily="34" charset="0"/>
              </a:rPr>
              <a:t> </a:t>
            </a:r>
            <a:endParaRPr lang="ru-RU" sz="1100" dirty="0">
              <a:effectLst/>
              <a:ea typeface="Times New Roman" panose="02020603050405020304" pitchFamily="18" charset="0"/>
              <a:cs typeface="Calibri" panose="020F0502020204030204" pitchFamily="34" charset="0"/>
            </a:endParaRPr>
          </a:p>
          <a:p>
            <a:pPr algn="just">
              <a:lnSpc>
                <a:spcPct val="115000"/>
              </a:lnSpc>
              <a:spcAft>
                <a:spcPts val="1000"/>
              </a:spcAft>
            </a:pPr>
            <a:r>
              <a:rPr lang="ru-RU" sz="2000" dirty="0">
                <a:effectLst/>
                <a:latin typeface="Arial" panose="020B0604020202020204" pitchFamily="34" charset="0"/>
                <a:ea typeface="Times New Roman" panose="02020603050405020304" pitchFamily="18" charset="0"/>
                <a:cs typeface="Calibri" panose="020F0502020204030204" pitchFamily="34" charset="0"/>
              </a:rPr>
              <a:t> </a:t>
            </a:r>
            <a:endParaRPr lang="ru-RU" sz="1100" dirty="0">
              <a:effectLst/>
              <a:ea typeface="Times New Roman" panose="02020603050405020304" pitchFamily="18" charset="0"/>
              <a:cs typeface="Calibri" panose="020F0502020204030204" pitchFamily="34" charset="0"/>
            </a:endParaRPr>
          </a:p>
          <a:p>
            <a:pPr>
              <a:lnSpc>
                <a:spcPct val="115000"/>
              </a:lnSpc>
              <a:spcAft>
                <a:spcPts val="1000"/>
              </a:spcAft>
            </a:pPr>
            <a:r>
              <a:rPr lang="ru-RU" sz="1100" dirty="0">
                <a:effectLst/>
                <a:ea typeface="Times New Roman" panose="02020603050405020304" pitchFamily="18" charset="0"/>
                <a:cs typeface="Calibri" panose="020F0502020204030204" pitchFamily="34" charset="0"/>
              </a:rPr>
              <a:t> </a:t>
            </a: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420164604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384617" y="692696"/>
            <a:ext cx="6374765" cy="428316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ru-RU" sz="1050" b="1" dirty="0">
                <a:effectLst/>
                <a:latin typeface="Times New Roman" panose="02020603050405020304" pitchFamily="18" charset="0"/>
                <a:ea typeface="Times New Roman" panose="02020603050405020304" pitchFamily="18" charset="0"/>
              </a:rPr>
              <a:t> </a:t>
            </a:r>
            <a:endParaRPr lang="ru-RU" sz="1050" dirty="0">
              <a:effectLst/>
              <a:latin typeface="Times New Roman" panose="02020603050405020304" pitchFamily="18" charset="0"/>
              <a:ea typeface="Times New Roman" panose="02020603050405020304" pitchFamily="18" charset="0"/>
            </a:endParaRPr>
          </a:p>
          <a:p>
            <a:pPr algn="just">
              <a:lnSpc>
                <a:spcPct val="115000"/>
              </a:lnSpc>
              <a:spcBef>
                <a:spcPts val="1200"/>
              </a:spcBef>
              <a:spcAft>
                <a:spcPts val="0"/>
              </a:spcAft>
            </a:pPr>
            <a:r>
              <a:rPr lang="ru-RU" sz="2000" b="0" kern="1600" dirty="0">
                <a:effectLst/>
                <a:latin typeface="Arial" panose="020B0604020202020204" pitchFamily="34" charset="0"/>
                <a:ea typeface="Calibri" panose="020F0502020204030204" pitchFamily="34" charset="0"/>
                <a:cs typeface="Arial" panose="020B0604020202020204" pitchFamily="34" charset="0"/>
              </a:rPr>
              <a:t>Государственное регулирование рынка недвижимости – воздействие государства на деятельность хозяйствующих субъектов на рынке недвижимости для обеспечения нормальных условий функционирования рыночного механизма, а также решения социальных и экологических проблем</a:t>
            </a:r>
            <a:endParaRPr lang="ru-RU" sz="2000" b="1" kern="16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Bef>
                <a:spcPts val="1200"/>
              </a:spcBef>
              <a:spcAft>
                <a:spcPts val="0"/>
              </a:spcAft>
            </a:pPr>
            <a:r>
              <a:rPr lang="ru-RU" sz="1600" b="1" kern="1600" dirty="0">
                <a:effectLst/>
                <a:latin typeface="Arial" panose="020B0604020202020204" pitchFamily="34" charset="0"/>
                <a:ea typeface="Calibri" panose="020F0502020204030204" pitchFamily="34" charset="0"/>
                <a:cs typeface="Times New Roman" panose="02020603050405020304" pitchFamily="18" charset="0"/>
              </a:rPr>
              <a:t> </a:t>
            </a:r>
            <a:endParaRPr lang="ru-RU" sz="1600" b="1" kern="1600" dirty="0">
              <a:effectLst/>
              <a:latin typeface="Cambria" panose="02040503050406030204" pitchFamily="18" charset="0"/>
              <a:ea typeface="Calibri" panose="020F0502020204030204" pitchFamily="34" charset="0"/>
              <a:cs typeface="Times New Roman" panose="02020603050405020304" pitchFamily="18" charset="0"/>
            </a:endParaRPr>
          </a:p>
          <a:p>
            <a:pPr algn="ctr">
              <a:lnSpc>
                <a:spcPct val="115000"/>
              </a:lnSpc>
              <a:spcBef>
                <a:spcPts val="1200"/>
              </a:spcBef>
              <a:spcAft>
                <a:spcPts val="0"/>
              </a:spcAft>
            </a:pPr>
            <a:r>
              <a:rPr lang="ru-RU" sz="1600" b="1" kern="1600" dirty="0">
                <a:effectLst/>
                <a:latin typeface="Arial" panose="020B0604020202020204" pitchFamily="34" charset="0"/>
                <a:ea typeface="Calibri" panose="020F0502020204030204" pitchFamily="34" charset="0"/>
                <a:cs typeface="Times New Roman" panose="02020603050405020304" pitchFamily="18" charset="0"/>
              </a:rPr>
              <a:t> </a:t>
            </a:r>
            <a:endParaRPr lang="ru-RU" sz="1600" b="1" kern="1600" dirty="0">
              <a:effectLst/>
              <a:latin typeface="Cambria" panose="02040503050406030204" pitchFamily="18" charset="0"/>
              <a:ea typeface="Calibri" panose="020F0502020204030204" pitchFamily="34" charset="0"/>
              <a:cs typeface="Times New Roman" panose="02020603050405020304" pitchFamily="18" charset="0"/>
            </a:endParaRPr>
          </a:p>
          <a:p>
            <a:pPr algn="ctr">
              <a:lnSpc>
                <a:spcPct val="115000"/>
              </a:lnSpc>
              <a:spcBef>
                <a:spcPts val="1200"/>
              </a:spcBef>
              <a:spcAft>
                <a:spcPts val="0"/>
              </a:spcAft>
            </a:pPr>
            <a:r>
              <a:rPr lang="ru-RU" sz="1600" b="1" kern="1600" dirty="0">
                <a:effectLst/>
                <a:latin typeface="Arial" panose="020B0604020202020204" pitchFamily="34" charset="0"/>
                <a:ea typeface="Calibri" panose="020F0502020204030204" pitchFamily="34" charset="0"/>
                <a:cs typeface="Times New Roman" panose="02020603050405020304" pitchFamily="18" charset="0"/>
              </a:rPr>
              <a:t> </a:t>
            </a:r>
            <a:endParaRPr lang="ru-RU" sz="1600" b="1" kern="1600" dirty="0">
              <a:effectLst/>
              <a:latin typeface="Cambria" panose="02040503050406030204" pitchFamily="18" charset="0"/>
              <a:ea typeface="Calibri" panose="020F0502020204030204" pitchFamily="34" charset="0"/>
              <a:cs typeface="Times New Roman" panose="02020603050405020304" pitchFamily="18"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172305421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99592" y="836712"/>
            <a:ext cx="7344815" cy="489654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ru-RU" sz="1050" b="1" dirty="0">
                <a:effectLst/>
                <a:latin typeface="Times New Roman" panose="02020603050405020304" pitchFamily="18" charset="0"/>
                <a:ea typeface="Times New Roman" panose="02020603050405020304" pitchFamily="18" charset="0"/>
              </a:rPr>
              <a:t> </a:t>
            </a:r>
            <a:endParaRPr lang="ru-RU" sz="1050" dirty="0">
              <a:effectLst/>
              <a:latin typeface="Times New Roman" panose="02020603050405020304" pitchFamily="18" charset="0"/>
              <a:ea typeface="Times New Roman" panose="02020603050405020304" pitchFamily="18" charset="0"/>
            </a:endParaRPr>
          </a:p>
          <a:p>
            <a:pPr algn="just">
              <a:lnSpc>
                <a:spcPct val="115000"/>
              </a:lnSpc>
              <a:spcBef>
                <a:spcPts val="1200"/>
              </a:spcBef>
              <a:spcAft>
                <a:spcPts val="0"/>
              </a:spcAft>
            </a:pPr>
            <a:endParaRPr lang="ru-RU" sz="1600" b="0" kern="16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spcBef>
                <a:spcPts val="1200"/>
              </a:spcBef>
              <a:spcAft>
                <a:spcPts val="0"/>
              </a:spcAft>
            </a:pPr>
            <a:endParaRPr lang="ru-RU" sz="1600" kern="16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spcBef>
                <a:spcPts val="1200"/>
              </a:spcBef>
              <a:spcAft>
                <a:spcPts val="0"/>
              </a:spcAft>
            </a:pPr>
            <a:endParaRPr lang="ru-RU" b="0" kern="16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Bef>
                <a:spcPts val="1200"/>
              </a:spcBef>
              <a:spcAft>
                <a:spcPts val="0"/>
              </a:spcAft>
            </a:pPr>
            <a:r>
              <a:rPr lang="ru-RU" b="0" kern="1600" dirty="0">
                <a:effectLst/>
                <a:latin typeface="Arial" panose="020B0604020202020204" pitchFamily="34" charset="0"/>
                <a:ea typeface="Calibri" panose="020F0502020204030204" pitchFamily="34" charset="0"/>
                <a:cs typeface="Arial" panose="020B0604020202020204" pitchFamily="34" charset="0"/>
              </a:rPr>
              <a:t>Способы воздействия государства на рынок недвижимости разнообразны.</a:t>
            </a:r>
            <a:endParaRPr lang="ru-RU" b="1" kern="16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ru-RU" dirty="0">
                <a:effectLst/>
                <a:latin typeface="Arial" panose="020B0604020202020204" pitchFamily="34" charset="0"/>
                <a:ea typeface="NewtonWINC"/>
                <a:cs typeface="Arial" panose="020B0604020202020204" pitchFamily="34" charset="0"/>
              </a:rPr>
              <a:t> </a:t>
            </a:r>
            <a:r>
              <a:rPr lang="ru-RU" b="0" kern="1600" dirty="0">
                <a:effectLst/>
                <a:latin typeface="Arial" panose="020B0604020202020204" pitchFamily="34" charset="0"/>
                <a:ea typeface="Calibri" panose="020F0502020204030204" pitchFamily="34" charset="0"/>
                <a:cs typeface="Arial" panose="020B0604020202020204" pitchFamily="34" charset="0"/>
              </a:rPr>
              <a:t>Во-первых, на рынок недвижимости оказывают влияние общие методы государственного воздействия на экономику. В общей системе государственного регулирования рыночной экономики выделяются инструменты:</a:t>
            </a:r>
            <a:endParaRPr lang="ru-RU" b="1" kern="1600" dirty="0">
              <a:effectLst/>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15000"/>
              </a:lnSpc>
              <a:spcBef>
                <a:spcPts val="1200"/>
              </a:spcBef>
              <a:spcAft>
                <a:spcPts val="0"/>
              </a:spcAft>
              <a:buFont typeface="Arial" panose="020B0604020202020204" pitchFamily="34" charset="0"/>
              <a:buChar char="•"/>
            </a:pPr>
            <a:r>
              <a:rPr lang="ru-RU" b="0" kern="1600" dirty="0">
                <a:effectLst/>
                <a:latin typeface="Arial" panose="020B0604020202020204" pitchFamily="34" charset="0"/>
                <a:ea typeface="Calibri" panose="020F0502020204030204" pitchFamily="34" charset="0"/>
                <a:cs typeface="Arial" panose="020B0604020202020204" pitchFamily="34" charset="0"/>
              </a:rPr>
              <a:t>кредитно-денежной политики,</a:t>
            </a:r>
            <a:endParaRPr lang="ru-RU" b="1" kern="1600" dirty="0">
              <a:effectLst/>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15000"/>
              </a:lnSpc>
              <a:spcBef>
                <a:spcPts val="1200"/>
              </a:spcBef>
              <a:spcAft>
                <a:spcPts val="0"/>
              </a:spcAft>
              <a:buFont typeface="Arial" panose="020B0604020202020204" pitchFamily="34" charset="0"/>
              <a:buChar char="•"/>
            </a:pPr>
            <a:r>
              <a:rPr lang="ru-RU" b="0" kern="1600" dirty="0">
                <a:effectLst/>
                <a:latin typeface="Arial" panose="020B0604020202020204" pitchFamily="34" charset="0"/>
                <a:ea typeface="Calibri" panose="020F0502020204030204" pitchFamily="34" charset="0"/>
                <a:cs typeface="Arial" panose="020B0604020202020204" pitchFamily="34" charset="0"/>
              </a:rPr>
              <a:t>бюджетно-налогового регулирования, </a:t>
            </a:r>
            <a:endParaRPr lang="ru-RU" b="1" kern="1600" dirty="0">
              <a:effectLst/>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15000"/>
              </a:lnSpc>
              <a:spcBef>
                <a:spcPts val="1200"/>
              </a:spcBef>
              <a:spcAft>
                <a:spcPts val="0"/>
              </a:spcAft>
              <a:buFont typeface="Arial" panose="020B0604020202020204" pitchFamily="34" charset="0"/>
              <a:buChar char="•"/>
            </a:pPr>
            <a:r>
              <a:rPr lang="ru-RU" b="0" kern="1600" dirty="0">
                <a:effectLst/>
                <a:latin typeface="Arial" panose="020B0604020202020204" pitchFamily="34" charset="0"/>
                <a:ea typeface="Calibri" panose="020F0502020204030204" pitchFamily="34" charset="0"/>
                <a:cs typeface="Arial" panose="020B0604020202020204" pitchFamily="34" charset="0"/>
              </a:rPr>
              <a:t>администрирования. </a:t>
            </a:r>
            <a:endParaRPr lang="ru-RU" b="1" kern="16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Bef>
                <a:spcPts val="1200"/>
              </a:spcBef>
              <a:spcAft>
                <a:spcPts val="0"/>
              </a:spcAft>
            </a:pPr>
            <a:r>
              <a:rPr lang="ru-RU" b="0" kern="1600" dirty="0">
                <a:effectLst/>
                <a:latin typeface="Arial" panose="020B0604020202020204" pitchFamily="34" charset="0"/>
                <a:ea typeface="Calibri" panose="020F0502020204030204" pitchFamily="34" charset="0"/>
                <a:cs typeface="Arial" panose="020B0604020202020204" pitchFamily="34" charset="0"/>
              </a:rPr>
              <a:t> Во-вторых, в общей системе государственного регулирования экономики можно выделить отдельную подсистему, предмет которой – регулирование отношений в сфере недвижимости.</a:t>
            </a:r>
            <a:endParaRPr lang="ru-RU" b="1" kern="16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Bef>
                <a:spcPts val="1200"/>
              </a:spcBef>
              <a:spcAft>
                <a:spcPts val="0"/>
              </a:spcAft>
            </a:pPr>
            <a:r>
              <a:rPr lang="ru-RU" b="0" kern="1600" dirty="0">
                <a:effectLst/>
                <a:latin typeface="Arial" panose="020B0604020202020204" pitchFamily="34" charset="0"/>
                <a:ea typeface="Calibri" panose="020F0502020204030204" pitchFamily="34" charset="0"/>
                <a:cs typeface="Arial" panose="020B0604020202020204" pitchFamily="34" charset="0"/>
              </a:rPr>
              <a:t> </a:t>
            </a:r>
            <a:endParaRPr lang="ru-RU" b="1" kern="16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Bef>
                <a:spcPts val="1200"/>
              </a:spcBef>
              <a:spcAft>
                <a:spcPts val="0"/>
              </a:spcAft>
            </a:pPr>
            <a:r>
              <a:rPr lang="ru-RU" sz="1600" b="1" kern="1600" dirty="0">
                <a:effectLst/>
                <a:latin typeface="Arial" panose="020B0604020202020204" pitchFamily="34" charset="0"/>
                <a:ea typeface="Calibri" panose="020F0502020204030204" pitchFamily="34" charset="0"/>
                <a:cs typeface="Times New Roman" panose="02020603050405020304" pitchFamily="18" charset="0"/>
              </a:rPr>
              <a:t> </a:t>
            </a:r>
            <a:endParaRPr lang="ru-RU" sz="1600" b="1" kern="1600" dirty="0">
              <a:effectLst/>
              <a:latin typeface="Cambria" panose="02040503050406030204" pitchFamily="18" charset="0"/>
              <a:ea typeface="Calibri" panose="020F0502020204030204" pitchFamily="34" charset="0"/>
              <a:cs typeface="Times New Roman" panose="02020603050405020304" pitchFamily="18"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402929710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1549972"/>
            <a:ext cx="8690670" cy="530611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449580" algn="just">
              <a:lnSpc>
                <a:spcPct val="115000"/>
              </a:lnSpc>
              <a:spcAft>
                <a:spcPts val="0"/>
              </a:spcAft>
            </a:pPr>
            <a:r>
              <a:rPr lang="ru-RU" sz="1600" b="1" dirty="0">
                <a:effectLst/>
                <a:latin typeface="Arial" panose="020B0604020202020204" pitchFamily="34" charset="0"/>
                <a:ea typeface="NewtonWINC"/>
                <a:cs typeface="Arial" panose="020B0604020202020204" pitchFamily="34" charset="0"/>
              </a:rPr>
              <a:t>Основные направления в системе государственного и муниципального регулирования отношений в сфере недвижимости: </a:t>
            </a:r>
            <a:endParaRPr lang="ru-RU" sz="1600" b="1"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5000"/>
              </a:lnSpc>
              <a:spcAft>
                <a:spcPts val="0"/>
              </a:spcAft>
              <a:buFont typeface="Symbol" panose="05050102010706020507" pitchFamily="18" charset="2"/>
              <a:buChar char=""/>
            </a:pPr>
            <a:r>
              <a:rPr lang="ru-RU" sz="1600" dirty="0">
                <a:effectLst/>
                <a:latin typeface="Arial" panose="020B0604020202020204" pitchFamily="34" charset="0"/>
                <a:ea typeface="NewtonWINC"/>
                <a:cs typeface="Arial" panose="020B0604020202020204" pitchFamily="34" charset="0"/>
              </a:rPr>
              <a:t>государственный учет недвижимости, оценка ее стоимости и регистрация прав на нее, создающие основу для активного воздействия государства и муниципалитетов на отношения, возникающие в обществе по поводу объектов недвижимости;</a:t>
            </a:r>
            <a:endParaRPr lang="ru-RU" sz="16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5000"/>
              </a:lnSpc>
              <a:spcAft>
                <a:spcPts val="0"/>
              </a:spcAft>
              <a:buFont typeface="Symbol" panose="05050102010706020507" pitchFamily="18" charset="2"/>
              <a:buChar char=""/>
            </a:pPr>
            <a:r>
              <a:rPr lang="ru-RU" sz="1600" dirty="0">
                <a:effectLst/>
                <a:latin typeface="Arial" panose="020B0604020202020204" pitchFamily="34" charset="0"/>
                <a:ea typeface="NewtonWINC"/>
                <a:cs typeface="Arial" panose="020B0604020202020204" pitchFamily="34" charset="0"/>
              </a:rPr>
              <a:t>регулирование землепользования: выделение категорий земель и установление для них различных режимов использования;</a:t>
            </a:r>
            <a:endParaRPr lang="ru-RU" sz="16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5000"/>
              </a:lnSpc>
              <a:spcAft>
                <a:spcPts val="0"/>
              </a:spcAft>
              <a:buFont typeface="Symbol" panose="05050102010706020507" pitchFamily="18" charset="2"/>
              <a:buChar char=""/>
            </a:pPr>
            <a:r>
              <a:rPr lang="ru-RU" sz="1600" dirty="0">
                <a:effectLst/>
                <a:latin typeface="Arial" panose="020B0604020202020204" pitchFamily="34" charset="0"/>
                <a:ea typeface="NewtonWINC"/>
                <a:cs typeface="Arial" panose="020B0604020202020204" pitchFamily="34" charset="0"/>
              </a:rPr>
              <a:t>регулирование городской застройки путем зонирования городских территорий и создания системы ограничений, дифференцированных по видам территориальных зон;</a:t>
            </a:r>
            <a:endParaRPr lang="ru-RU" sz="16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5000"/>
              </a:lnSpc>
              <a:spcAft>
                <a:spcPts val="0"/>
              </a:spcAft>
              <a:buFont typeface="Symbol" panose="05050102010706020507" pitchFamily="18" charset="2"/>
              <a:buChar char=""/>
            </a:pPr>
            <a:r>
              <a:rPr lang="ru-RU" sz="1600" dirty="0">
                <a:effectLst/>
                <a:latin typeface="Arial" panose="020B0604020202020204" pitchFamily="34" charset="0"/>
                <a:ea typeface="NewtonWINC"/>
                <a:cs typeface="Arial" panose="020B0604020202020204" pitchFamily="34" charset="0"/>
              </a:rPr>
              <a:t>лицензирование отдельных видов деятельности на рынке либо создание системы саморегулируемых организаций, обеспечивающих соблюдение квалификационных и иных требований профессиональными участниками рынка недвижимости;</a:t>
            </a:r>
            <a:endParaRPr lang="ru-RU" sz="16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5000"/>
              </a:lnSpc>
              <a:spcAft>
                <a:spcPts val="0"/>
              </a:spcAft>
              <a:buFont typeface="Symbol" panose="05050102010706020507" pitchFamily="18" charset="2"/>
              <a:buChar char=""/>
            </a:pPr>
            <a:r>
              <a:rPr lang="ru-RU" sz="1600" dirty="0">
                <a:effectLst/>
                <a:latin typeface="Arial" panose="020B0604020202020204" pitchFamily="34" charset="0"/>
                <a:ea typeface="NewtonWINC"/>
                <a:cs typeface="Arial" panose="020B0604020202020204" pitchFamily="34" charset="0"/>
              </a:rPr>
              <a:t>создание системы технических нормативов и регламентов, обеспечивающих соответствие деятельности и результатов деятельности профессиональных участников рынка недвижимости (застройщиков, управляющих и пр.) градостроительным, экологическим и иным требованиям;</a:t>
            </a:r>
            <a:endParaRPr lang="ru-RU" sz="16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5000"/>
              </a:lnSpc>
              <a:spcAft>
                <a:spcPts val="0"/>
              </a:spcAft>
              <a:buFont typeface="Symbol" panose="05050102010706020507" pitchFamily="18" charset="2"/>
              <a:buChar char=""/>
            </a:pPr>
            <a:r>
              <a:rPr lang="ru-RU" sz="1600" dirty="0">
                <a:effectLst/>
                <a:latin typeface="Arial" panose="020B0604020202020204" pitchFamily="34" charset="0"/>
                <a:ea typeface="NewtonWINC"/>
                <a:cs typeface="Arial" panose="020B0604020202020204" pitchFamily="34" charset="0"/>
              </a:rPr>
              <a:t>налогообложение недвижимости и сделок с ней.</a:t>
            </a:r>
            <a:endParaRPr lang="ru-RU" sz="1600" dirty="0">
              <a:effectLst/>
              <a:latin typeface="Arial" panose="020B0604020202020204" pitchFamily="34" charset="0"/>
              <a:ea typeface="Times New Roman" panose="02020603050405020304" pitchFamily="18" charset="0"/>
              <a:cs typeface="Arial" panose="020B0604020202020204" pitchFamily="34" charset="0"/>
            </a:endParaRPr>
          </a:p>
          <a:p>
            <a:pPr indent="449580" algn="just">
              <a:lnSpc>
                <a:spcPct val="115000"/>
              </a:lnSpc>
              <a:spcAft>
                <a:spcPts val="0"/>
              </a:spcAft>
            </a:pPr>
            <a:r>
              <a:rPr lang="ru-RU" sz="1600" i="1" dirty="0">
                <a:effectLst/>
                <a:latin typeface="Arial" panose="020B0604020202020204" pitchFamily="34" charset="0"/>
                <a:ea typeface="NewtonWINC"/>
                <a:cs typeface="Arial" panose="020B0604020202020204" pitchFamily="34" charset="0"/>
              </a:rPr>
              <a:t>Государство воздействует на рынок недвижимости, используя</a:t>
            </a:r>
            <a:r>
              <a:rPr lang="ru-RU" sz="1600" dirty="0">
                <a:effectLst/>
                <a:latin typeface="Arial" panose="020B0604020202020204" pitchFamily="34" charset="0"/>
                <a:ea typeface="NewtonWINC"/>
                <a:cs typeface="Arial" panose="020B0604020202020204" pitchFamily="34" charset="0"/>
              </a:rPr>
              <a:t>:</a:t>
            </a:r>
            <a:endParaRPr lang="ru-RU" sz="1600" dirty="0">
              <a:effectLst/>
              <a:latin typeface="Arial" panose="020B0604020202020204" pitchFamily="34" charset="0"/>
              <a:ea typeface="Times New Roman" panose="02020603050405020304" pitchFamily="18" charset="0"/>
              <a:cs typeface="Arial" panose="020B0604020202020204" pitchFamily="34" charset="0"/>
            </a:endParaRPr>
          </a:p>
          <a:p>
            <a:pPr indent="270510" algn="just">
              <a:lnSpc>
                <a:spcPct val="115000"/>
              </a:lnSpc>
              <a:spcAft>
                <a:spcPts val="0"/>
              </a:spcAft>
            </a:pPr>
            <a:r>
              <a:rPr lang="ru-RU" sz="1600" dirty="0">
                <a:effectLst/>
                <a:latin typeface="Arial" panose="020B0604020202020204" pitchFamily="34" charset="0"/>
                <a:ea typeface="NewtonWINC"/>
                <a:cs typeface="Arial" panose="020B0604020202020204" pitchFamily="34" charset="0"/>
              </a:rPr>
              <a:t>– систему </a:t>
            </a:r>
            <a:r>
              <a:rPr lang="ru-RU" sz="1600" i="1" dirty="0">
                <a:effectLst/>
                <a:latin typeface="Arial" panose="020B0604020202020204" pitchFamily="34" charset="0"/>
                <a:ea typeface="Times New Roman" panose="02020603050405020304" pitchFamily="18" charset="0"/>
                <a:cs typeface="Arial" panose="020B0604020202020204" pitchFamily="34" charset="0"/>
              </a:rPr>
              <a:t>льгот</a:t>
            </a:r>
            <a:r>
              <a:rPr lang="ru-RU" sz="1600" dirty="0">
                <a:effectLst/>
                <a:latin typeface="Arial" panose="020B0604020202020204" pitchFamily="34" charset="0"/>
                <a:ea typeface="NewtonWINC"/>
                <a:cs typeface="Arial" panose="020B0604020202020204" pitchFamily="34" charset="0"/>
              </a:rPr>
              <a:t>, например, при налогообложении или определении ставок арендной платы за объекты государственной недвижимости;</a:t>
            </a:r>
            <a:endParaRPr lang="ru-RU" sz="1600" dirty="0">
              <a:effectLst/>
              <a:latin typeface="Arial" panose="020B0604020202020204" pitchFamily="34" charset="0"/>
              <a:ea typeface="Times New Roman" panose="02020603050405020304" pitchFamily="18" charset="0"/>
              <a:cs typeface="Arial" panose="020B0604020202020204" pitchFamily="34" charset="0"/>
            </a:endParaRPr>
          </a:p>
          <a:p>
            <a:pPr indent="270510" algn="just">
              <a:lnSpc>
                <a:spcPct val="115000"/>
              </a:lnSpc>
              <a:spcAft>
                <a:spcPts val="0"/>
              </a:spcAft>
            </a:pPr>
            <a:r>
              <a:rPr lang="ru-RU" sz="1600" dirty="0">
                <a:effectLst/>
                <a:latin typeface="Arial" panose="020B0604020202020204" pitchFamily="34" charset="0"/>
                <a:ea typeface="NewtonWINC"/>
                <a:cs typeface="Arial" panose="020B0604020202020204" pitchFamily="34" charset="0"/>
              </a:rPr>
              <a:t>– </a:t>
            </a:r>
            <a:r>
              <a:rPr lang="ru-RU" sz="1600" i="1" dirty="0">
                <a:effectLst/>
                <a:latin typeface="Arial" panose="020B0604020202020204" pitchFamily="34" charset="0"/>
                <a:ea typeface="Times New Roman" panose="02020603050405020304" pitchFamily="18" charset="0"/>
                <a:cs typeface="Arial" panose="020B0604020202020204" pitchFamily="34" charset="0"/>
              </a:rPr>
              <a:t>компенсации </a:t>
            </a:r>
            <a:r>
              <a:rPr lang="ru-RU" sz="1600" dirty="0">
                <a:effectLst/>
                <a:latin typeface="Arial" panose="020B0604020202020204" pitchFamily="34" charset="0"/>
                <a:ea typeface="NewtonWINC"/>
                <a:cs typeface="Arial" panose="020B0604020202020204" pitchFamily="34" charset="0"/>
              </a:rPr>
              <a:t>части жилищно-коммунальных платежей некоторым категориям граждан как инструмент социальной защиты населения на рынке жилищных услуг.</a:t>
            </a:r>
            <a:endParaRPr lang="ru-RU" sz="1600" dirty="0">
              <a:effectLst/>
              <a:latin typeface="Arial" panose="020B0604020202020204" pitchFamily="34" charset="0"/>
              <a:ea typeface="Times New Roman" panose="02020603050405020304" pitchFamily="18" charset="0"/>
              <a:cs typeface="Arial" panose="020B0604020202020204" pitchFamily="34" charset="0"/>
            </a:endParaRPr>
          </a:p>
          <a:p>
            <a:pPr indent="270510" algn="just">
              <a:lnSpc>
                <a:spcPct val="115000"/>
              </a:lnSpc>
              <a:spcAft>
                <a:spcPts val="0"/>
              </a:spcAft>
            </a:pPr>
            <a:r>
              <a:rPr lang="ru-RU" sz="1600" dirty="0">
                <a:effectLst/>
                <a:latin typeface="Arial" panose="020B0604020202020204" pitchFamily="34" charset="0"/>
                <a:ea typeface="NewtonWINC"/>
                <a:cs typeface="Arial" panose="020B0604020202020204" pitchFamily="34" charset="0"/>
              </a:rPr>
              <a:t> </a:t>
            </a:r>
            <a:endParaRPr lang="ru-RU" sz="1600" dirty="0">
              <a:effectLst/>
              <a:latin typeface="Arial" panose="020B0604020202020204" pitchFamily="34" charset="0"/>
              <a:ea typeface="Times New Roman" panose="02020603050405020304" pitchFamily="18" charset="0"/>
              <a:cs typeface="Arial" panose="020B0604020202020204" pitchFamily="34" charset="0"/>
            </a:endParaRPr>
          </a:p>
          <a:p>
            <a:pPr indent="270510" algn="just">
              <a:lnSpc>
                <a:spcPct val="115000"/>
              </a:lnSpc>
              <a:spcAft>
                <a:spcPts val="0"/>
              </a:spcAft>
            </a:pPr>
            <a:r>
              <a:rPr lang="ru-RU" sz="1600" dirty="0">
                <a:effectLst/>
                <a:latin typeface="Arial" panose="020B0604020202020204" pitchFamily="34" charset="0"/>
                <a:ea typeface="NewtonWINC"/>
                <a:cs typeface="Calibri" panose="020F0502020204030204" pitchFamily="34" charset="0"/>
              </a:rPr>
              <a:t> </a:t>
            </a:r>
            <a:endParaRPr lang="ru-RU" sz="1100" dirty="0">
              <a:effectLst/>
              <a:ea typeface="Times New Roman" panose="02020603050405020304" pitchFamily="18" charset="0"/>
              <a:cs typeface="Calibri" panose="020F0502020204030204" pitchFamily="34" charset="0"/>
            </a:endParaRPr>
          </a:p>
          <a:p>
            <a:pPr algn="just">
              <a:lnSpc>
                <a:spcPct val="115000"/>
              </a:lnSpc>
              <a:spcBef>
                <a:spcPts val="1200"/>
              </a:spcBef>
              <a:spcAft>
                <a:spcPts val="0"/>
              </a:spcAft>
            </a:pPr>
            <a:r>
              <a:rPr lang="ru-RU" sz="1200" b="1" i="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400" b="1" i="1" dirty="0">
              <a:effectLst/>
              <a:latin typeface="Cambria" panose="02040503050406030204" pitchFamily="18" charset="0"/>
              <a:ea typeface="Calibri" panose="020F0502020204030204" pitchFamily="34" charset="0"/>
              <a:cs typeface="Times New Roman" panose="02020603050405020304" pitchFamily="18" charset="0"/>
            </a:endParaRPr>
          </a:p>
          <a:p>
            <a:pPr algn="just">
              <a:lnSpc>
                <a:spcPct val="115000"/>
              </a:lnSpc>
              <a:spcBef>
                <a:spcPts val="1200"/>
              </a:spcBef>
              <a:spcAft>
                <a:spcPts val="0"/>
              </a:spcAft>
            </a:pPr>
            <a:r>
              <a:rPr lang="ru-RU" sz="1200" b="1" i="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400" b="1" i="1" dirty="0">
              <a:effectLst/>
              <a:latin typeface="Cambria" panose="02040503050406030204" pitchFamily="18" charset="0"/>
              <a:ea typeface="Calibri" panose="020F0502020204030204" pitchFamily="34" charset="0"/>
              <a:cs typeface="Times New Roman" panose="02020603050405020304" pitchFamily="18" charset="0"/>
            </a:endParaRPr>
          </a:p>
          <a:p>
            <a:pPr algn="ctr">
              <a:lnSpc>
                <a:spcPct val="115000"/>
              </a:lnSpc>
              <a:spcBef>
                <a:spcPts val="1200"/>
              </a:spcBef>
              <a:spcAft>
                <a:spcPts val="0"/>
              </a:spcAft>
            </a:pPr>
            <a:r>
              <a:rPr lang="ru-RU" sz="1600" b="1" kern="1600" dirty="0">
                <a:effectLst/>
                <a:latin typeface="Cambria" panose="02040503050406030204" pitchFamily="18" charset="0"/>
                <a:ea typeface="Calibri" panose="020F0502020204030204" pitchFamily="34" charset="0"/>
                <a:cs typeface="Times New Roman" panose="02020603050405020304" pitchFamily="18" charset="0"/>
              </a:rPr>
              <a:t> </a:t>
            </a: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92492131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476672"/>
            <a:ext cx="7560839" cy="5649491"/>
          </a:xfrm>
        </p:spPr>
      </p:pic>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2745223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691680" y="1484784"/>
            <a:ext cx="5148064" cy="2123658"/>
          </a:xfrm>
          <a:prstGeom prst="rect">
            <a:avLst/>
          </a:prstGeom>
        </p:spPr>
        <p:txBody>
          <a:bodyPr wrap="square">
            <a:spAutoFit/>
          </a:bodyPr>
          <a:lstStyle/>
          <a:p>
            <a:r>
              <a:rPr lang="ru-RU" sz="2200" dirty="0">
                <a:latin typeface="Arial" panose="020B0604020202020204" pitchFamily="34" charset="0"/>
                <a:ea typeface="Times New Roman" panose="02020603050405020304" pitchFamily="18" charset="0"/>
                <a:cs typeface="Arial" panose="020B0604020202020204" pitchFamily="34" charset="0"/>
              </a:rPr>
              <a:t>Недвижимыми имуществами признаются по закону земли и всякие угодья, дома, заводы, фабрики, лавки, всякие строения и пустые дворовые места, а также железные дороги</a:t>
            </a:r>
            <a:endParaRPr lang="ru-RU" sz="2200" dirty="0">
              <a:latin typeface="Arial" panose="020B0604020202020204" pitchFamily="34"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321542560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404664"/>
            <a:ext cx="7704855" cy="5721499"/>
          </a:xfrm>
        </p:spPr>
      </p:pic>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336019332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7624" y="548680"/>
            <a:ext cx="6768751" cy="5577483"/>
          </a:xfrm>
        </p:spPr>
      </p:pic>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153310000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7624" y="692696"/>
            <a:ext cx="6840759" cy="5433467"/>
          </a:xfrm>
        </p:spPr>
      </p:pic>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247838148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7624" y="548680"/>
            <a:ext cx="6696743" cy="5577483"/>
          </a:xfrm>
        </p:spPr>
      </p:pic>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211478399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404664"/>
            <a:ext cx="7344816" cy="4985742"/>
          </a:xfrm>
        </p:spPr>
      </p:pic>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138283328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331640" y="1772816"/>
            <a:ext cx="6367780" cy="22733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ru-RU" sz="2400" dirty="0">
                <a:effectLst/>
                <a:latin typeface="Arial" panose="020B0604020202020204" pitchFamily="34" charset="0"/>
                <a:ea typeface="Times New Roman" panose="02020603050405020304" pitchFamily="18" charset="0"/>
                <a:cs typeface="Arial" panose="020B0604020202020204" pitchFamily="34" charset="0"/>
              </a:rPr>
              <a:t>Жилая недвижимость</a:t>
            </a:r>
          </a:p>
          <a:p>
            <a:pPr algn="just">
              <a:lnSpc>
                <a:spcPct val="115000"/>
              </a:lnSpc>
              <a:spcAft>
                <a:spcPts val="1000"/>
              </a:spcAft>
            </a:pPr>
            <a:r>
              <a:rPr lang="ru-RU" sz="2000" dirty="0">
                <a:effectLst/>
                <a:latin typeface="Arial" panose="020B0604020202020204" pitchFamily="34" charset="0"/>
                <a:ea typeface="Times New Roman" panose="02020603050405020304" pitchFamily="18" charset="0"/>
                <a:cs typeface="Calibri" panose="020F0502020204030204" pitchFamily="34" charset="0"/>
              </a:rPr>
              <a:t> </a:t>
            </a:r>
            <a:endParaRPr lang="ru-RU" sz="1100" dirty="0">
              <a:effectLst/>
              <a:ea typeface="Times New Roman" panose="02020603050405020304" pitchFamily="18" charset="0"/>
              <a:cs typeface="Calibri" panose="020F0502020204030204" pitchFamily="34" charset="0"/>
            </a:endParaRPr>
          </a:p>
          <a:p>
            <a:pPr>
              <a:lnSpc>
                <a:spcPct val="115000"/>
              </a:lnSpc>
              <a:spcAft>
                <a:spcPts val="1000"/>
              </a:spcAft>
            </a:pPr>
            <a:r>
              <a:rPr lang="ru-RU" sz="1100" dirty="0">
                <a:effectLst/>
                <a:ea typeface="Times New Roman" panose="02020603050405020304" pitchFamily="18" charset="0"/>
                <a:cs typeface="Calibri" panose="020F0502020204030204" pitchFamily="34" charset="0"/>
              </a:rPr>
              <a:t> </a:t>
            </a: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392014355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44624"/>
            <a:ext cx="7848872" cy="5699511"/>
          </a:xfrm>
        </p:spPr>
      </p:pic>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281434200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476673"/>
            <a:ext cx="8424936" cy="5277222"/>
          </a:xfrm>
        </p:spPr>
      </p:pic>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134708124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0757" y="260648"/>
            <a:ext cx="6042485" cy="5865515"/>
          </a:xfrm>
        </p:spPr>
      </p:pic>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348138041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404664"/>
            <a:ext cx="7935073" cy="5472608"/>
          </a:xfrm>
        </p:spPr>
      </p:pic>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4193735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051720" y="2060848"/>
            <a:ext cx="5544616" cy="1107996"/>
          </a:xfrm>
          <a:prstGeom prst="rect">
            <a:avLst/>
          </a:prstGeom>
        </p:spPr>
        <p:txBody>
          <a:bodyPr wrap="square">
            <a:spAutoFit/>
          </a:bodyPr>
          <a:lstStyle/>
          <a:p>
            <a:r>
              <a:rPr lang="ru-RU" sz="2200" dirty="0">
                <a:latin typeface="Arial" panose="020B0604020202020204" pitchFamily="34" charset="0"/>
                <a:ea typeface="Times New Roman" panose="02020603050405020304" pitchFamily="18" charset="0"/>
                <a:cs typeface="Arial" panose="020B0604020202020204" pitchFamily="34" charset="0"/>
              </a:rPr>
              <a:t>Во всех приведенных определениях речь идет о земле и всем, что неразрывно с ней связано</a:t>
            </a:r>
            <a:endParaRPr lang="ru-RU" sz="2200" dirty="0">
              <a:latin typeface="Arial" panose="020B0604020202020204" pitchFamily="34"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190926458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59632" y="2204864"/>
            <a:ext cx="6192687" cy="1015663"/>
          </a:xfrm>
          <a:prstGeom prst="rect">
            <a:avLst/>
          </a:prstGeom>
        </p:spPr>
        <p:txBody>
          <a:bodyPr wrap="square">
            <a:spAutoFit/>
          </a:bodyPr>
          <a:lstStyle/>
          <a:p>
            <a:pPr algn="ctr"/>
            <a:r>
              <a:rPr lang="ru-RU"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Искусственные объекты (постройки)</a:t>
            </a:r>
            <a:r>
              <a:rPr lang="ru-RU" sz="2000" b="1" dirty="0">
                <a:latin typeface="Arial" panose="020B0604020202020204" pitchFamily="34" charset="0"/>
                <a:cs typeface="Arial" panose="020B0604020202020204" pitchFamily="34" charset="0"/>
              </a:rPr>
              <a:t>  в системе классификаций объектов недвижимости</a:t>
            </a:r>
            <a:r>
              <a:rPr lang="ru-RU"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ru-RU" sz="2000" b="1" dirty="0">
              <a:latin typeface="Arial" panose="020B0604020202020204" pitchFamily="34"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30502743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47663" y="332657"/>
            <a:ext cx="6158379" cy="554461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endParaRPr lang="ru-RU" sz="1800" b="1" dirty="0">
              <a:effectLst/>
              <a:latin typeface="Arial" panose="020B0604020202020204" pitchFamily="34" charset="0"/>
              <a:ea typeface="Times New Roman" panose="02020603050405020304" pitchFamily="18" charset="0"/>
              <a:cs typeface="Calibri" panose="020F0502020204030204" pitchFamily="34" charset="0"/>
            </a:endParaRPr>
          </a:p>
          <a:p>
            <a:pPr algn="just">
              <a:lnSpc>
                <a:spcPct val="115000"/>
              </a:lnSpc>
              <a:spcAft>
                <a:spcPts val="1000"/>
              </a:spcAft>
            </a:pPr>
            <a:endParaRPr lang="ru-RU" b="1" dirty="0">
              <a:latin typeface="Arial" panose="020B0604020202020204" pitchFamily="34" charset="0"/>
              <a:ea typeface="Times New Roman" panose="02020603050405020304" pitchFamily="18" charset="0"/>
              <a:cs typeface="Calibri" panose="020F0502020204030204" pitchFamily="34" charset="0"/>
            </a:endParaRPr>
          </a:p>
          <a:p>
            <a:pPr algn="just">
              <a:lnSpc>
                <a:spcPct val="115000"/>
              </a:lnSpc>
              <a:spcAft>
                <a:spcPts val="1000"/>
              </a:spcAft>
            </a:pPr>
            <a:r>
              <a:rPr lang="ru-RU" b="1" dirty="0"/>
              <a:t>1. Многоквартирный дом</a:t>
            </a:r>
            <a:r>
              <a:rPr lang="ru-RU" dirty="0"/>
              <a:t> – малоэтажный дом (до трех этажей), многоэтажный дом (от 4 до 9 этажей), дом повышенной этажности (от 10 до 20 этажей), высотный дом (выше 20 этажей).</a:t>
            </a:r>
          </a:p>
          <a:p>
            <a:pPr algn="just">
              <a:lnSpc>
                <a:spcPct val="115000"/>
              </a:lnSpc>
              <a:spcAft>
                <a:spcPts val="1000"/>
              </a:spcAft>
            </a:pPr>
            <a:r>
              <a:rPr lang="ru-RU" dirty="0"/>
              <a:t>Объектами жилой недвижимости могут также быть секция (подъезд), этаж в подъезде, жилые помещения. </a:t>
            </a:r>
          </a:p>
          <a:p>
            <a:pPr algn="just">
              <a:lnSpc>
                <a:spcPct val="115000"/>
              </a:lnSpc>
              <a:spcAft>
                <a:spcPts val="1000"/>
              </a:spcAft>
            </a:pPr>
            <a:endParaRPr lang="ru-RU" dirty="0">
              <a:latin typeface="Arial" panose="020B0604020202020204" pitchFamily="34" charset="0"/>
              <a:ea typeface="Times New Roman" panose="02020603050405020304" pitchFamily="18" charset="0"/>
              <a:cs typeface="Calibri" panose="020F0502020204030204" pitchFamily="34" charset="0"/>
            </a:endParaRPr>
          </a:p>
          <a:p>
            <a:pPr algn="just">
              <a:lnSpc>
                <a:spcPct val="115000"/>
              </a:lnSpc>
              <a:spcAft>
                <a:spcPts val="1000"/>
              </a:spcAft>
            </a:pPr>
            <a:endParaRPr lang="ru-RU" sz="1100" dirty="0">
              <a:effectLst/>
              <a:ea typeface="Times New Roman" panose="02020603050405020304" pitchFamily="18" charset="0"/>
              <a:cs typeface="Calibri" panose="020F0502020204030204" pitchFamily="34" charset="0"/>
            </a:endParaRPr>
          </a:p>
          <a:p>
            <a:pPr algn="just">
              <a:lnSpc>
                <a:spcPct val="115000"/>
              </a:lnSpc>
              <a:spcAft>
                <a:spcPts val="1000"/>
              </a:spcAft>
            </a:pPr>
            <a:r>
              <a:rPr lang="ru-RU" sz="1800" dirty="0">
                <a:effectLst/>
                <a:latin typeface="Arial" panose="020B0604020202020204" pitchFamily="34" charset="0"/>
                <a:ea typeface="Times New Roman" panose="02020603050405020304" pitchFamily="18" charset="0"/>
                <a:cs typeface="Calibri" panose="020F0502020204030204" pitchFamily="34" charset="0"/>
              </a:rPr>
              <a:t> </a:t>
            </a:r>
            <a:endParaRPr lang="ru-RU" sz="1100" dirty="0">
              <a:effectLst/>
              <a:ea typeface="Times New Roman" panose="02020603050405020304" pitchFamily="18" charset="0"/>
              <a:cs typeface="Calibri" panose="020F0502020204030204" pitchFamily="34" charset="0"/>
            </a:endParaRPr>
          </a:p>
          <a:p>
            <a:pPr algn="just">
              <a:lnSpc>
                <a:spcPct val="115000"/>
              </a:lnSpc>
              <a:spcAft>
                <a:spcPts val="1000"/>
              </a:spcAft>
            </a:pPr>
            <a:r>
              <a:rPr lang="ru-RU" sz="1100" dirty="0">
                <a:effectLst/>
                <a:ea typeface="Times New Roman" panose="02020603050405020304" pitchFamily="18" charset="0"/>
                <a:cs typeface="Calibri" panose="020F0502020204030204" pitchFamily="34" charset="0"/>
              </a:rPr>
              <a:t> </a:t>
            </a: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201500163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475656" y="548680"/>
            <a:ext cx="6235700" cy="4968552"/>
          </a:xfrm>
          <a:prstGeom prst="rect">
            <a:avLst/>
          </a:prstGeom>
          <a:ln>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450850" marR="39370">
              <a:lnSpc>
                <a:spcPct val="107000"/>
              </a:lnSpc>
              <a:spcAft>
                <a:spcPts val="680"/>
              </a:spcAft>
            </a:pPr>
            <a:endParaRPr lang="ru-RU" sz="2000" dirty="0">
              <a:effectLst/>
              <a:latin typeface="Arial" panose="020B0604020202020204" pitchFamily="34" charset="0"/>
              <a:ea typeface="Times New Roman" panose="02020603050405020304" pitchFamily="18" charset="0"/>
              <a:cs typeface="Arial" panose="020B0604020202020204" pitchFamily="34" charset="0"/>
            </a:endParaRPr>
          </a:p>
          <a:p>
            <a:pPr marL="450850" marR="39370">
              <a:lnSpc>
                <a:spcPct val="107000"/>
              </a:lnSpc>
              <a:spcAft>
                <a:spcPts val="680"/>
              </a:spcAft>
            </a:pPr>
            <a:endParaRPr lang="ru-RU" sz="2000" dirty="0">
              <a:latin typeface="Arial" panose="020B0604020202020204" pitchFamily="34" charset="0"/>
              <a:ea typeface="Times New Roman" panose="02020603050405020304" pitchFamily="18" charset="0"/>
              <a:cs typeface="Arial" panose="020B0604020202020204" pitchFamily="34" charset="0"/>
            </a:endParaRPr>
          </a:p>
          <a:p>
            <a:pPr marL="450850" marR="39370"/>
            <a:endParaRPr lang="ru-RU" sz="2000" dirty="0">
              <a:effectLst/>
              <a:latin typeface="Arial" panose="020B0604020202020204" pitchFamily="34" charset="0"/>
              <a:ea typeface="Times New Roman" panose="02020603050405020304" pitchFamily="18" charset="0"/>
              <a:cs typeface="Arial" panose="020B0604020202020204" pitchFamily="34" charset="0"/>
            </a:endParaRPr>
          </a:p>
          <a:p>
            <a:pPr marL="450850" marR="39370"/>
            <a:endParaRPr lang="ru-RU" sz="2000" dirty="0">
              <a:latin typeface="Arial" panose="020B0604020202020204" pitchFamily="34" charset="0"/>
              <a:ea typeface="Times New Roman" panose="02020603050405020304" pitchFamily="18" charset="0"/>
              <a:cs typeface="Arial" panose="020B0604020202020204" pitchFamily="34" charset="0"/>
            </a:endParaRPr>
          </a:p>
          <a:p>
            <a:pPr marL="450850" marR="39370" algn="just">
              <a:spcAft>
                <a:spcPts val="1200"/>
              </a:spcAft>
            </a:pPr>
            <a:r>
              <a:rPr lang="ru-RU" sz="2000" i="1" dirty="0"/>
              <a:t>Жилым помещением </a:t>
            </a:r>
            <a:r>
              <a:rPr lang="ru-RU" sz="2000" dirty="0"/>
              <a:t>признается изолированное помещение, пригодное для постоянного проживания граждан и являющееся объектом недвижимости. Порядок признания помещения жилым помещением и требования, которым должно отвечать жилое помещение, устанавливаются Правительством Российской Федерации в соответствии с настоящим Кодексом, другими федеральными законами. </a:t>
            </a:r>
          </a:p>
          <a:p>
            <a:pPr marL="450850" marR="39370" algn="just">
              <a:spcAft>
                <a:spcPts val="1200"/>
              </a:spcAft>
            </a:pPr>
            <a:r>
              <a:rPr lang="ru-RU" sz="2000" i="1" dirty="0"/>
              <a:t>Виды жилых помещений</a:t>
            </a:r>
            <a:r>
              <a:rPr lang="ru-RU" sz="2000" dirty="0"/>
              <a:t>: </a:t>
            </a:r>
          </a:p>
          <a:p>
            <a:pPr marL="450850" marR="6985" algn="just">
              <a:spcAft>
                <a:spcPts val="600"/>
              </a:spcAft>
            </a:pPr>
            <a:r>
              <a:rPr lang="ru-RU" sz="2000" dirty="0"/>
              <a:t>1) жилой дом, часть жилого дома; </a:t>
            </a:r>
          </a:p>
          <a:p>
            <a:pPr marL="450850" algn="just"/>
            <a:r>
              <a:rPr lang="ru-RU" sz="2000" dirty="0"/>
              <a:t>2) квартира, часть квартиры; </a:t>
            </a:r>
          </a:p>
          <a:p>
            <a:pPr marL="450850" algn="just"/>
            <a:r>
              <a:rPr lang="ru-RU" sz="2000" dirty="0"/>
              <a:t>3) комната. </a:t>
            </a:r>
          </a:p>
          <a:p>
            <a:pPr marL="180340" marR="39370" algn="just">
              <a:lnSpc>
                <a:spcPct val="115000"/>
              </a:lnSpc>
              <a:spcAft>
                <a:spcPts val="0"/>
              </a:spcAft>
            </a:pPr>
            <a:r>
              <a:rPr lang="ru-RU" sz="2000" dirty="0">
                <a:effectLst/>
                <a:latin typeface="Arial" panose="020B0604020202020204" pitchFamily="34" charset="0"/>
                <a:ea typeface="Times New Roman" panose="02020603050405020304" pitchFamily="18" charset="0"/>
                <a:cs typeface="Arial" panose="020B0604020202020204" pitchFamily="34" charset="0"/>
              </a:rPr>
              <a:t> </a:t>
            </a:r>
          </a:p>
          <a:p>
            <a:pPr marL="539750" marR="5210810">
              <a:lnSpc>
                <a:spcPct val="150000"/>
              </a:lnSpc>
              <a:spcAft>
                <a:spcPts val="0"/>
              </a:spcAft>
            </a:pPr>
            <a:r>
              <a:rPr lang="ru-RU" sz="1100" dirty="0">
                <a:effectLst/>
                <a:ea typeface="Times New Roman" panose="02020603050405020304" pitchFamily="18" charset="0"/>
                <a:cs typeface="Calibri" panose="020F0502020204030204" pitchFamily="34" charset="0"/>
              </a:rPr>
              <a:t>  </a:t>
            </a:r>
          </a:p>
          <a:p>
            <a:pPr marL="539750" marR="5210810">
              <a:lnSpc>
                <a:spcPct val="150000"/>
              </a:lnSpc>
              <a:spcAft>
                <a:spcPts val="0"/>
              </a:spcAft>
            </a:pPr>
            <a:r>
              <a:rPr lang="ru-RU" sz="1100" dirty="0">
                <a:effectLst/>
                <a:ea typeface="Times New Roman" panose="02020603050405020304" pitchFamily="18" charset="0"/>
                <a:cs typeface="Calibri" panose="020F0502020204030204" pitchFamily="34" charset="0"/>
              </a:rPr>
              <a:t>  </a:t>
            </a:r>
          </a:p>
          <a:p>
            <a:pPr marL="6985" marR="353695" indent="442595" algn="just">
              <a:lnSpc>
                <a:spcPct val="115000"/>
              </a:lnSpc>
              <a:spcAft>
                <a:spcPts val="0"/>
              </a:spcAft>
            </a:pPr>
            <a:r>
              <a:rPr lang="ru-RU" sz="1400" dirty="0">
                <a:effectLst/>
                <a:latin typeface="Arial" panose="020B0604020202020204" pitchFamily="34" charset="0"/>
                <a:ea typeface="Times New Roman" panose="02020603050405020304" pitchFamily="18" charset="0"/>
                <a:cs typeface="Calibri" panose="020F0502020204030204" pitchFamily="34" charset="0"/>
              </a:rPr>
              <a:t> </a:t>
            </a:r>
            <a:endParaRPr lang="ru-RU" sz="1100" dirty="0">
              <a:effectLst/>
              <a:ea typeface="Times New Roman" panose="02020603050405020304" pitchFamily="18" charset="0"/>
              <a:cs typeface="Calibri" panose="020F050202020403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227039000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87624" y="692696"/>
            <a:ext cx="6912767" cy="432048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endParaRPr lang="ru-RU" sz="1800" i="1" dirty="0">
              <a:effectLst/>
              <a:latin typeface="Arial" panose="020B0604020202020204" pitchFamily="34" charset="0"/>
              <a:ea typeface="Times New Roman" panose="02020603050405020304" pitchFamily="18" charset="0"/>
              <a:cs typeface="Calibri" panose="020F0502020204030204" pitchFamily="34" charset="0"/>
            </a:endParaRPr>
          </a:p>
          <a:p>
            <a:pPr algn="just">
              <a:lnSpc>
                <a:spcPct val="115000"/>
              </a:lnSpc>
              <a:spcAft>
                <a:spcPts val="1000"/>
              </a:spcAft>
            </a:pPr>
            <a:endParaRPr lang="ru-RU" sz="1800" i="1" dirty="0">
              <a:effectLst/>
              <a:latin typeface="Arial" panose="020B0604020202020204" pitchFamily="34" charset="0"/>
              <a:ea typeface="Times New Roman" panose="02020603050405020304" pitchFamily="18" charset="0"/>
              <a:cs typeface="Calibri" panose="020F0502020204030204" pitchFamily="34" charset="0"/>
            </a:endParaRPr>
          </a:p>
          <a:p>
            <a:pPr algn="just">
              <a:lnSpc>
                <a:spcPct val="115000"/>
              </a:lnSpc>
              <a:spcAft>
                <a:spcPts val="1000"/>
              </a:spcAft>
            </a:pPr>
            <a:endParaRPr lang="ru-RU" i="1" dirty="0">
              <a:latin typeface="Arial" panose="020B0604020202020204" pitchFamily="34" charset="0"/>
              <a:ea typeface="Times New Roman" panose="02020603050405020304" pitchFamily="18" charset="0"/>
              <a:cs typeface="Calibri" panose="020F0502020204030204" pitchFamily="34" charset="0"/>
            </a:endParaRPr>
          </a:p>
          <a:p>
            <a:pPr algn="just"/>
            <a:r>
              <a:rPr lang="ru-RU" sz="1600" i="1" dirty="0">
                <a:latin typeface="Arial" panose="020B0604020202020204" pitchFamily="34" charset="0"/>
                <a:cs typeface="Arial" panose="020B0604020202020204" pitchFamily="34" charset="0"/>
              </a:rPr>
              <a:t>Жилым домом </a:t>
            </a:r>
            <a:r>
              <a:rPr lang="ru-RU" sz="1600" dirty="0">
                <a:latin typeface="Arial" panose="020B0604020202020204" pitchFamily="34" charset="0"/>
                <a:cs typeface="Arial" panose="020B0604020202020204" pitchFamily="34" charset="0"/>
              </a:rPr>
              <a:t>признается индивидуально-определенное здание, которое состоит из комнат, а также помещений вспомогательного использования, предназначенных для удовлетворения гражданами бытовых и иных нужд, связанных с их проживанием в таком здании. </a:t>
            </a:r>
          </a:p>
          <a:p>
            <a:pPr algn="just"/>
            <a:endParaRPr lang="ru-RU" sz="1600" i="1" dirty="0">
              <a:latin typeface="Arial" panose="020B0604020202020204" pitchFamily="34" charset="0"/>
              <a:cs typeface="Arial" panose="020B0604020202020204" pitchFamily="34" charset="0"/>
            </a:endParaRPr>
          </a:p>
          <a:p>
            <a:pPr algn="just"/>
            <a:r>
              <a:rPr lang="ru-RU" sz="1600" dirty="0">
                <a:latin typeface="Arial" panose="020B0604020202020204" pitchFamily="34" charset="0"/>
                <a:cs typeface="Arial" panose="020B0604020202020204" pitchFamily="34" charset="0"/>
              </a:rPr>
              <a:t>Квартирой</a:t>
            </a:r>
            <a:r>
              <a:rPr lang="ru-RU" sz="1600" i="1" dirty="0">
                <a:latin typeface="Arial" panose="020B0604020202020204" pitchFamily="34" charset="0"/>
                <a:cs typeface="Arial" panose="020B0604020202020204" pitchFamily="34" charset="0"/>
              </a:rPr>
              <a:t> </a:t>
            </a:r>
            <a:r>
              <a:rPr lang="ru-RU" sz="1600" dirty="0">
                <a:latin typeface="Arial" panose="020B0604020202020204" pitchFamily="34" charset="0"/>
                <a:cs typeface="Arial" panose="020B0604020202020204" pitchFamily="34" charset="0"/>
              </a:rPr>
              <a:t>признается структурно обособленное помещение в многоквартирном доме, обеспечивающее возможность прямого доступа к помещениям общего пользования в таком доме и состоящее из одной или нескольких комнат, а также помещений вспомогательного использования, предназначенных для удовлетворения гражданами бытовых и иных нужд, связанных с их проживанием в таком обособленном помещении. </a:t>
            </a:r>
          </a:p>
          <a:p>
            <a:pPr algn="just"/>
            <a:endParaRPr lang="ru-RU" sz="1600" i="1" dirty="0">
              <a:latin typeface="Arial" panose="020B0604020202020204" pitchFamily="34" charset="0"/>
              <a:cs typeface="Arial" panose="020B0604020202020204" pitchFamily="34" charset="0"/>
            </a:endParaRPr>
          </a:p>
          <a:p>
            <a:pPr algn="just"/>
            <a:r>
              <a:rPr lang="ru-RU" sz="1600" i="1" dirty="0">
                <a:latin typeface="Arial" panose="020B0604020202020204" pitchFamily="34" charset="0"/>
                <a:cs typeface="Arial" panose="020B0604020202020204" pitchFamily="34" charset="0"/>
              </a:rPr>
              <a:t>Комнатой</a:t>
            </a:r>
            <a:r>
              <a:rPr lang="ru-RU" sz="1600" dirty="0">
                <a:latin typeface="Arial" panose="020B0604020202020204" pitchFamily="34" charset="0"/>
                <a:cs typeface="Arial" panose="020B0604020202020204" pitchFamily="34" charset="0"/>
              </a:rPr>
              <a:t> признается часть жилого дома или квартиры, предназначенная для использования в качестве места непосредственного проживания граждан в жилом доме или квартире. </a:t>
            </a:r>
          </a:p>
          <a:p>
            <a:pPr algn="just">
              <a:lnSpc>
                <a:spcPct val="115000"/>
              </a:lnSpc>
              <a:spcAft>
                <a:spcPts val="1000"/>
              </a:spcAft>
            </a:pPr>
            <a:endParaRPr lang="ru-RU" sz="1000" dirty="0">
              <a:effectLst/>
              <a:latin typeface="Arial" panose="020B0604020202020204" pitchFamily="34" charset="0"/>
              <a:ea typeface="Times New Roman" panose="02020603050405020304" pitchFamily="18" charset="0"/>
              <a:cs typeface="Calibri" panose="020F0502020204030204" pitchFamily="34" charset="0"/>
            </a:endParaRPr>
          </a:p>
          <a:p>
            <a:pPr algn="just">
              <a:lnSpc>
                <a:spcPct val="115000"/>
              </a:lnSpc>
              <a:spcAft>
                <a:spcPts val="1000"/>
              </a:spcAft>
            </a:pPr>
            <a:endParaRPr lang="ru-RU" sz="1000" dirty="0">
              <a:latin typeface="Arial" panose="020B0604020202020204" pitchFamily="34" charset="0"/>
              <a:ea typeface="Times New Roman" panose="02020603050405020304" pitchFamily="18" charset="0"/>
              <a:cs typeface="Calibri" panose="020F0502020204030204" pitchFamily="34" charset="0"/>
            </a:endParaRPr>
          </a:p>
          <a:p>
            <a:pPr algn="just">
              <a:lnSpc>
                <a:spcPct val="115000"/>
              </a:lnSpc>
              <a:spcAft>
                <a:spcPts val="1000"/>
              </a:spcAft>
            </a:pPr>
            <a:endParaRPr lang="ru-RU" sz="1000" dirty="0">
              <a:effectLst/>
              <a:ea typeface="Times New Roman" panose="02020603050405020304" pitchFamily="18" charset="0"/>
              <a:cs typeface="Calibri" panose="020F0502020204030204" pitchFamily="34" charset="0"/>
            </a:endParaRPr>
          </a:p>
          <a:p>
            <a:pPr algn="just">
              <a:lnSpc>
                <a:spcPct val="115000"/>
              </a:lnSpc>
              <a:spcAft>
                <a:spcPts val="1000"/>
              </a:spcAft>
            </a:pPr>
            <a:r>
              <a:rPr lang="ru-RU" sz="1800" dirty="0">
                <a:effectLst/>
                <a:latin typeface="Arial" panose="020B0604020202020204" pitchFamily="34" charset="0"/>
                <a:ea typeface="Times New Roman" panose="02020603050405020304" pitchFamily="18" charset="0"/>
                <a:cs typeface="Calibri" panose="020F0502020204030204" pitchFamily="34" charset="0"/>
              </a:rPr>
              <a:t> </a:t>
            </a:r>
            <a:endParaRPr lang="ru-RU" sz="1100" dirty="0">
              <a:effectLst/>
              <a:ea typeface="Times New Roman" panose="02020603050405020304" pitchFamily="18" charset="0"/>
              <a:cs typeface="Calibri" panose="020F0502020204030204" pitchFamily="34" charset="0"/>
            </a:endParaRPr>
          </a:p>
          <a:p>
            <a:pPr algn="just">
              <a:lnSpc>
                <a:spcPct val="115000"/>
              </a:lnSpc>
              <a:spcAft>
                <a:spcPts val="1000"/>
              </a:spcAft>
            </a:pPr>
            <a:r>
              <a:rPr lang="ru-RU" sz="1100" dirty="0">
                <a:effectLst/>
                <a:ea typeface="Times New Roman" panose="02020603050405020304" pitchFamily="18" charset="0"/>
                <a:cs typeface="Calibri" panose="020F0502020204030204" pitchFamily="34" charset="0"/>
              </a:rPr>
              <a:t> </a:t>
            </a: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322998582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87624" y="1700808"/>
            <a:ext cx="6336704" cy="2397579"/>
          </a:xfrm>
          <a:prstGeom prst="rect">
            <a:avLst/>
          </a:prstGeom>
        </p:spPr>
        <p:txBody>
          <a:bodyPr wrap="square">
            <a:spAutoFit/>
          </a:bodyPr>
          <a:lstStyle/>
          <a:p>
            <a:pPr algn="just">
              <a:lnSpc>
                <a:spcPct val="107000"/>
              </a:lnSpc>
              <a:spcAft>
                <a:spcPts val="800"/>
              </a:spcAft>
            </a:pPr>
            <a:r>
              <a:rPr lang="ru-RU" sz="2000" dirty="0">
                <a:latin typeface="Arial" panose="020B0604020202020204" pitchFamily="34" charset="0"/>
                <a:ea typeface="Times New Roman" panose="02020603050405020304" pitchFamily="18" charset="0"/>
                <a:cs typeface="Arial" panose="020B0604020202020204" pitchFamily="34" charset="0"/>
              </a:rPr>
              <a:t>Любой </a:t>
            </a:r>
            <a:r>
              <a:rPr lang="ru-RU" sz="2000" i="1" dirty="0">
                <a:latin typeface="Arial" panose="020B0604020202020204" pitchFamily="34" charset="0"/>
                <a:ea typeface="Times New Roman" panose="02020603050405020304" pitchFamily="18" charset="0"/>
                <a:cs typeface="Arial" panose="020B0604020202020204" pitchFamily="34" charset="0"/>
              </a:rPr>
              <a:t>многоквартирный дом</a:t>
            </a:r>
            <a:r>
              <a:rPr lang="ru-RU" sz="2000" dirty="0">
                <a:latin typeface="Arial" panose="020B0604020202020204" pitchFamily="34" charset="0"/>
                <a:ea typeface="Times New Roman" panose="02020603050405020304" pitchFamily="18" charset="0"/>
                <a:cs typeface="Arial" panose="020B0604020202020204" pitchFamily="34" charset="0"/>
              </a:rPr>
              <a:t> как объект недвижимости представляет собой единую и целостную конструкцию, но с позиции использования для проживания данная конструкция неоднородна, так как кроме личной собственности на жилье она включает долевую собственность на общее имущество. </a:t>
            </a:r>
            <a:endParaRPr lang="ru-RU"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95840926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54150" y="692696"/>
            <a:ext cx="6235700" cy="4330154"/>
          </a:xfrm>
          <a:prstGeom prst="rect">
            <a:avLst/>
          </a:prstGeom>
          <a:ln>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450850" marR="39370">
              <a:lnSpc>
                <a:spcPct val="107000"/>
              </a:lnSpc>
              <a:spcAft>
                <a:spcPts val="680"/>
              </a:spcAft>
            </a:pPr>
            <a:r>
              <a:rPr lang="ru-RU" sz="1400" dirty="0">
                <a:effectLst/>
                <a:latin typeface="Arial" panose="020B0604020202020204" pitchFamily="34" charset="0"/>
                <a:ea typeface="Times New Roman" panose="02020603050405020304" pitchFamily="18" charset="0"/>
                <a:cs typeface="Calibri" panose="020F0502020204030204" pitchFamily="34" charset="0"/>
              </a:rPr>
              <a:t> </a:t>
            </a:r>
            <a:endParaRPr lang="ru-RU" sz="1100" dirty="0">
              <a:effectLst/>
              <a:ea typeface="Times New Roman" panose="02020603050405020304" pitchFamily="18" charset="0"/>
              <a:cs typeface="Calibri" panose="020F0502020204030204" pitchFamily="34" charset="0"/>
            </a:endParaRPr>
          </a:p>
          <a:p>
            <a:pPr marL="450850" marR="39370" algn="just">
              <a:lnSpc>
                <a:spcPct val="107000"/>
              </a:lnSpc>
              <a:spcAft>
                <a:spcPts val="680"/>
              </a:spcAft>
            </a:pPr>
            <a:r>
              <a:rPr lang="ru-RU" dirty="0">
                <a:effectLst/>
                <a:latin typeface="Arial" panose="020B0604020202020204" pitchFamily="34" charset="0"/>
                <a:ea typeface="Times New Roman" panose="02020603050405020304" pitchFamily="18" charset="0"/>
                <a:cs typeface="Arial" panose="020B0604020202020204" pitchFamily="34" charset="0"/>
              </a:rPr>
              <a:t>В многоквартирном доме объекты недвижимости условно можно разделить на жилые помещения, нежилые помещения и помещения, входящие в состав общего имущества. </a:t>
            </a:r>
          </a:p>
          <a:p>
            <a:pPr marL="450850" marR="39370" algn="just">
              <a:lnSpc>
                <a:spcPct val="107000"/>
              </a:lnSpc>
              <a:spcAft>
                <a:spcPts val="680"/>
              </a:spcAft>
            </a:pPr>
            <a:r>
              <a:rPr lang="ru-RU" dirty="0">
                <a:effectLst/>
                <a:latin typeface="Arial" panose="020B0604020202020204" pitchFamily="34" charset="0"/>
                <a:ea typeface="Times New Roman" panose="02020603050405020304" pitchFamily="18" charset="0"/>
                <a:cs typeface="Arial" panose="020B0604020202020204" pitchFamily="34" charset="0"/>
              </a:rPr>
              <a:t>Все помещения в многоквартирном доме разделяются по функциональному назначению на жилые и нежилые помещения. Так, жилые помещения предназначены только для проживания граждан. Нежилые помещения имеют другое функциональное назначение и не предназначены для проживания. </a:t>
            </a:r>
          </a:p>
          <a:p>
            <a:pPr marL="450850" marR="39370" algn="just">
              <a:lnSpc>
                <a:spcPct val="107000"/>
              </a:lnSpc>
              <a:spcAft>
                <a:spcPts val="680"/>
              </a:spcAft>
            </a:pPr>
            <a:r>
              <a:rPr lang="ru-RU" dirty="0">
                <a:effectLst/>
                <a:latin typeface="Arial" panose="020B0604020202020204" pitchFamily="34" charset="0"/>
                <a:ea typeface="Times New Roman" panose="02020603050405020304" pitchFamily="18" charset="0"/>
                <a:cs typeface="Arial" panose="020B0604020202020204" pitchFamily="34" charset="0"/>
              </a:rPr>
              <a:t> </a:t>
            </a:r>
          </a:p>
          <a:p>
            <a:pPr marL="180340" marR="39370" algn="just">
              <a:lnSpc>
                <a:spcPct val="115000"/>
              </a:lnSpc>
              <a:spcAft>
                <a:spcPts val="0"/>
              </a:spcAft>
            </a:pPr>
            <a:r>
              <a:rPr lang="ru-RU" sz="1400" dirty="0">
                <a:effectLst/>
                <a:latin typeface="Arial" panose="020B0604020202020204" pitchFamily="34" charset="0"/>
                <a:ea typeface="Times New Roman" panose="02020603050405020304" pitchFamily="18" charset="0"/>
                <a:cs typeface="Calibri" panose="020F0502020204030204" pitchFamily="34" charset="0"/>
              </a:rPr>
              <a:t> </a:t>
            </a:r>
            <a:endParaRPr lang="ru-RU" sz="1100" dirty="0">
              <a:effectLst/>
              <a:ea typeface="Times New Roman" panose="02020603050405020304" pitchFamily="18" charset="0"/>
              <a:cs typeface="Calibri" panose="020F0502020204030204" pitchFamily="34" charset="0"/>
            </a:endParaRPr>
          </a:p>
          <a:p>
            <a:pPr marL="6985" marR="353695" indent="442595" algn="just">
              <a:lnSpc>
                <a:spcPct val="115000"/>
              </a:lnSpc>
              <a:spcAft>
                <a:spcPts val="0"/>
              </a:spcAft>
            </a:pPr>
            <a:r>
              <a:rPr lang="ru-RU" sz="1400" dirty="0">
                <a:effectLst/>
                <a:latin typeface="Arial" panose="020B0604020202020204" pitchFamily="34" charset="0"/>
                <a:ea typeface="Times New Roman" panose="02020603050405020304" pitchFamily="18" charset="0"/>
                <a:cs typeface="Calibri" panose="020F0502020204030204" pitchFamily="34" charset="0"/>
              </a:rPr>
              <a:t> </a:t>
            </a:r>
            <a:endParaRPr lang="ru-RU" sz="1100" dirty="0">
              <a:effectLst/>
              <a:ea typeface="Times New Roman" panose="02020603050405020304" pitchFamily="18" charset="0"/>
              <a:cs typeface="Calibri" panose="020F050202020403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122984481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43608" y="1124744"/>
            <a:ext cx="6984776" cy="4349589"/>
          </a:xfrm>
          <a:prstGeom prst="rect">
            <a:avLst/>
          </a:prstGeom>
        </p:spPr>
        <p:txBody>
          <a:bodyPr wrap="square">
            <a:spAutoFit/>
          </a:bodyPr>
          <a:lstStyle/>
          <a:p>
            <a:pPr algn="just">
              <a:lnSpc>
                <a:spcPct val="107000"/>
              </a:lnSpc>
              <a:spcAft>
                <a:spcPts val="800"/>
              </a:spcAft>
            </a:pPr>
            <a:r>
              <a:rPr lang="ru-RU" sz="2000" i="1" dirty="0">
                <a:latin typeface="Arial" panose="020B0604020202020204" pitchFamily="34" charset="0"/>
                <a:ea typeface="Times New Roman" panose="02020603050405020304" pitchFamily="18" charset="0"/>
                <a:cs typeface="Arial" panose="020B0604020202020204" pitchFamily="34" charset="0"/>
              </a:rPr>
              <a:t>Общее имущество</a:t>
            </a:r>
            <a:r>
              <a:rPr lang="ru-RU" sz="2000" dirty="0">
                <a:latin typeface="Arial" panose="020B0604020202020204" pitchFamily="34" charset="0"/>
                <a:ea typeface="Times New Roman" panose="02020603050405020304" pitchFamily="18" charset="0"/>
                <a:cs typeface="Arial" panose="020B0604020202020204" pitchFamily="34" charset="0"/>
              </a:rPr>
              <a:t> – все инженерно-технические и прочие системы, без которых невозможно эксплуатировать обособленные личные объекты недвижимости (квартиры), а также земельный участок, на котором расположен дом, с элементами озеленения и благоустройства. Без общего имущества не может существовать обособленный (личный) объект недвижимости – квартира. Это имущество обладает свойствами неделимости. Это означает, что </a:t>
            </a:r>
            <a:r>
              <a:rPr lang="ru-RU" sz="2000" i="1" dirty="0">
                <a:latin typeface="Arial" panose="020B0604020202020204" pitchFamily="34" charset="0"/>
                <a:ea typeface="Times New Roman" panose="02020603050405020304" pitchFamily="18" charset="0"/>
                <a:cs typeface="Arial" panose="020B0604020202020204" pitchFamily="34" charset="0"/>
              </a:rPr>
              <a:t>любой владелец помещения (жилья) </a:t>
            </a:r>
            <a:r>
              <a:rPr lang="ru-RU" sz="2000" dirty="0">
                <a:latin typeface="Arial" panose="020B0604020202020204" pitchFamily="34" charset="0"/>
                <a:ea typeface="Times New Roman" panose="02020603050405020304" pitchFamily="18" charset="0"/>
                <a:cs typeface="Arial" panose="020B0604020202020204" pitchFamily="34" charset="0"/>
              </a:rPr>
              <a:t>должен владеть одновременно правом единоличной собственности на жилье и правом долевой собственности на общее имущество.</a:t>
            </a:r>
            <a:endParaRPr lang="ru-RU"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94557499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260648"/>
            <a:ext cx="8136903" cy="5865515"/>
          </a:xfrm>
          <a:prstGeom prst="rect">
            <a:avLst/>
          </a:prstGeom>
        </p:spPr>
      </p:pic>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281212528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87624" y="1484784"/>
            <a:ext cx="5436096" cy="2044342"/>
          </a:xfrm>
          <a:prstGeom prst="rect">
            <a:avLst/>
          </a:prstGeom>
        </p:spPr>
        <p:txBody>
          <a:bodyPr wrap="square">
            <a:spAutoFit/>
          </a:bodyPr>
          <a:lstStyle/>
          <a:p>
            <a:pPr>
              <a:lnSpc>
                <a:spcPct val="107000"/>
              </a:lnSpc>
              <a:spcAft>
                <a:spcPts val="800"/>
              </a:spcAft>
            </a:pPr>
            <a:r>
              <a:rPr lang="ru-RU" sz="2000" dirty="0">
                <a:latin typeface="Arial" panose="020B0604020202020204" pitchFamily="34" charset="0"/>
                <a:ea typeface="Times New Roman" panose="02020603050405020304" pitchFamily="18" charset="0"/>
                <a:cs typeface="Arial" panose="020B0604020202020204" pitchFamily="34" charset="0"/>
              </a:rPr>
              <a:t>В отличие от площадей, принадлежащих индивидуальным владельцам, </a:t>
            </a:r>
            <a:r>
              <a:rPr lang="ru-RU" sz="2000" i="1" dirty="0">
                <a:latin typeface="Arial" panose="020B0604020202020204" pitchFamily="34" charset="0"/>
                <a:ea typeface="Times New Roman" panose="02020603050405020304" pitchFamily="18" charset="0"/>
                <a:cs typeface="Arial" panose="020B0604020202020204" pitchFamily="34" charset="0"/>
              </a:rPr>
              <a:t>недвижимость в совместной собственности является неделимой</a:t>
            </a:r>
            <a:r>
              <a:rPr lang="ru-RU" sz="2000" dirty="0">
                <a:latin typeface="Arial" panose="020B0604020202020204" pitchFamily="34" charset="0"/>
                <a:ea typeface="Times New Roman" panose="02020603050405020304" pitchFamily="18" charset="0"/>
                <a:cs typeface="Arial" panose="020B0604020202020204" pitchFamily="34" charset="0"/>
              </a:rPr>
              <a:t>: ее нельзя продать, заложить или управлять ею без согласия совладельцев.</a:t>
            </a:r>
            <a:endParaRPr lang="ru-RU"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295105631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87624" y="1052736"/>
            <a:ext cx="6192688" cy="3690947"/>
          </a:xfrm>
          <a:prstGeom prst="rect">
            <a:avLst/>
          </a:prstGeom>
        </p:spPr>
        <p:txBody>
          <a:bodyPr wrap="square">
            <a:spAutoFit/>
          </a:bodyPr>
          <a:lstStyle/>
          <a:p>
            <a:pPr>
              <a:lnSpc>
                <a:spcPct val="107000"/>
              </a:lnSpc>
              <a:spcAft>
                <a:spcPts val="800"/>
              </a:spcAft>
            </a:pPr>
            <a:r>
              <a:rPr lang="ru-RU" sz="2000" dirty="0">
                <a:latin typeface="Arial" panose="020B0604020202020204" pitchFamily="34" charset="0"/>
                <a:ea typeface="Times New Roman" panose="02020603050405020304" pitchFamily="18" charset="0"/>
                <a:cs typeface="Arial" panose="020B0604020202020204" pitchFamily="34" charset="0"/>
              </a:rPr>
              <a:t>Таким образом, </a:t>
            </a:r>
            <a:r>
              <a:rPr lang="ru-RU" sz="2000" i="1" dirty="0">
                <a:latin typeface="Arial" panose="020B0604020202020204" pitchFamily="34" charset="0"/>
                <a:ea typeface="Times New Roman" panose="02020603050405020304" pitchFamily="18" charset="0"/>
                <a:cs typeface="Arial" panose="020B0604020202020204" pitchFamily="34" charset="0"/>
              </a:rPr>
              <a:t>квартиры на правах собственности</a:t>
            </a:r>
            <a:r>
              <a:rPr lang="ru-RU" sz="2000" dirty="0">
                <a:latin typeface="Arial" panose="020B0604020202020204" pitchFamily="34" charset="0"/>
                <a:ea typeface="Times New Roman" panose="02020603050405020304" pitchFamily="18" charset="0"/>
                <a:cs typeface="Arial" panose="020B0604020202020204" pitchFamily="34" charset="0"/>
              </a:rPr>
              <a:t> представляют собой внутриквартирные перегородки (стены), межкомнатные двери, слой отделки на стенах и перекрытиях (слой штукатурки, краски, обоев), а также инженерно-технические системы, которые могут быть отделены от общих без ущерба для интересов и прав собственников других помещений. С позиции стоимости строительства это имущество составляет примерно 10…15 % от стоимости строительства дома.</a:t>
            </a:r>
            <a:endParaRPr lang="ru-RU"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Нижний колонтитул 2"/>
          <p:cNvSpPr>
            <a:spLocks noGrp="1"/>
          </p:cNvSpPr>
          <p:nvPr>
            <p:ph type="ftr" sz="quarter" idx="11"/>
          </p:nvPr>
        </p:nvSpPr>
        <p:spPr/>
        <p:txBody>
          <a:bodyPr/>
          <a:lstStyle/>
          <a:p>
            <a:r>
              <a:rPr lang="ru-RU"/>
              <a:t>Баженов С.И. д.э.н. профессор</a:t>
            </a:r>
          </a:p>
        </p:txBody>
      </p:sp>
    </p:spTree>
    <p:extLst>
      <p:ext uri="{BB962C8B-B14F-4D97-AF65-F5344CB8AC3E}">
        <p14:creationId xmlns:p14="http://schemas.microsoft.com/office/powerpoint/2010/main" val="385141462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7522</TotalTime>
  <Words>30749</Words>
  <Application>Microsoft Office PowerPoint</Application>
  <PresentationFormat>Экран (4:3)</PresentationFormat>
  <Paragraphs>1703</Paragraphs>
  <Slides>366</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366</vt:i4>
      </vt:variant>
    </vt:vector>
  </HeadingPairs>
  <TitlesOfParts>
    <vt:vector size="373" baseType="lpstr">
      <vt:lpstr>Arial</vt:lpstr>
      <vt:lpstr>Calibri</vt:lpstr>
      <vt:lpstr>Cambria</vt:lpstr>
      <vt:lpstr>Segoe UI Symbol</vt:lpstr>
      <vt:lpstr>Symbol</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Основные фонды и их классификация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Классификация искусственных объектов по готовности к   эксплуатации  </vt:lpstr>
      <vt:lpstr>Презентация PowerPoint</vt:lpstr>
      <vt:lpstr>Презентация PowerPoint</vt:lpstr>
      <vt:lpstr>Определение индивидуальных физических, экономических, социальных  и юридических характеристик объекта недвижимости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Этапы существования объекта недвижимости</vt:lpstr>
      <vt:lpstr>Презентация PowerPoint</vt:lpstr>
      <vt:lpstr>  Срок жизни здания или сооружения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Стандартная схема беспроцентной рассрочки </vt:lpstr>
      <vt:lpstr>Рассрочка платежей после сдачи дома Госкомиссии </vt:lpstr>
      <vt:lpstr>Рассрочка платежей при наличии жилья  </vt:lpstr>
      <vt:lpstr>Презентация PowerPoint</vt:lpstr>
      <vt:lpstr>Презентация PowerPoint</vt:lpstr>
      <vt:lpstr>Классические схемы финансирования жилья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Модель финансирования жилищного строительства при участии Фонда развития жилищного строительства: 1 – сотрудничество в области строительства и финансирования жилья; 2 – первоначальный взнос за жилье; 3 – заключение необходимых договоров страхования; 4 – оформление кредита; 5 – предоставление жилья; 6 – погашение кредита сельскохозяйственной продукцией; 7, 8 – поступление сельскохозяйственной продукции в магазины региона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Программы экономического и социального развития на рынке жилой  недвижимости  по следующим основным направлениям: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Реформы в сфере управления жилищным фондом. </vt:lpstr>
      <vt:lpstr>Развитие коммунальной инфраструктуры  жилищного сектора. </vt:lpstr>
      <vt:lpstr>Презентация PowerPoint</vt:lpstr>
      <vt:lpstr>Презентация PowerPoint</vt:lpstr>
      <vt:lpstr>Совершенствование финансовых механизмов в жилищном секторе.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Городское пространство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Географические информационные системы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Кадастровый учет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Вещные и обязательственные права на земельные участки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Купля-продажа объектов недвижимости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Все объекты, подлежащие государственной регистрации и учету, можно классифицировать, как показано на рис. </vt:lpstr>
      <vt:lpstr>Презентация PowerPoint</vt:lpstr>
      <vt:lpstr>Презентация PowerPoint</vt:lpstr>
      <vt:lpstr>Презентация PowerPoint</vt:lpstr>
      <vt:lpstr>Презентация PowerPoint</vt:lpstr>
      <vt:lpstr>Единый государственный реестр прав  </vt:lpstr>
      <vt:lpstr>Презентация PowerPoint</vt:lpstr>
      <vt:lpstr>  Налогообложение недвижимости  </vt:lpstr>
      <vt:lpstr>Плата за землю </vt:lpstr>
      <vt:lpstr>Налог на имущество физических лиц  </vt:lpstr>
      <vt:lpstr>Презентация PowerPoint</vt:lpstr>
      <vt:lpstr>Презентация PowerPoint</vt:lpstr>
      <vt:lpstr>Презентация PowerPoint</vt:lpstr>
      <vt:lpstr> ВИДЫ ПРЕДПРИНИМАТЕЛЬСКОЙ ДЕЯТЕЛЬНОСТИ   НА РЫНКЕ НЕДВИЖИМОСТИ  </vt:lpstr>
      <vt:lpstr>Виды предпринимательской деятельности на рынке недвижимости</vt:lpstr>
      <vt:lpstr>Презентация PowerPoint</vt:lpstr>
      <vt:lpstr>Презентация PowerPoint</vt:lpstr>
      <vt:lpstr>Презентация PowerPoint</vt:lpstr>
      <vt:lpstr>Презентация PowerPoint</vt:lpstr>
      <vt:lpstr>    Содержание и основные направления риелторской деятельности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Оценочная деятельность, субъекты и объекты    </vt:lpstr>
      <vt:lpstr>Оценка объектов недвижимости.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Добровольное имущественное страхование </vt:lpstr>
      <vt:lpstr>Презентация PowerPoint</vt:lpstr>
      <vt:lpstr>Презентация PowerPoint</vt:lpstr>
      <vt:lpstr>Презентация PowerPoint</vt:lpstr>
      <vt:lpstr>     Страхование профессиональной ответственности  субъектов рынка недвижимости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Схема управления многоквартирным домом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Сдача в аренду жилья. </vt:lpstr>
      <vt:lpstr>Составляющие арендой ставки на жилые помещения</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Слава</dc:creator>
  <cp:lastModifiedBy>Оля</cp:lastModifiedBy>
  <cp:revision>1668</cp:revision>
  <cp:lastPrinted>2018-11-08T09:05:19Z</cp:lastPrinted>
  <dcterms:created xsi:type="dcterms:W3CDTF">2018-10-04T18:46:07Z</dcterms:created>
  <dcterms:modified xsi:type="dcterms:W3CDTF">2020-08-26T06:09:30Z</dcterms:modified>
</cp:coreProperties>
</file>