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48"/>
  </p:notesMasterIdLst>
  <p:sldIdLst>
    <p:sldId id="268" r:id="rId5"/>
    <p:sldId id="269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578" r:id="rId14"/>
    <p:sldId id="579" r:id="rId15"/>
    <p:sldId id="580" r:id="rId16"/>
    <p:sldId id="266" r:id="rId17"/>
    <p:sldId id="267" r:id="rId18"/>
    <p:sldId id="324" r:id="rId19"/>
    <p:sldId id="327" r:id="rId20"/>
    <p:sldId id="325" r:id="rId21"/>
    <p:sldId id="326" r:id="rId22"/>
    <p:sldId id="570" r:id="rId23"/>
    <p:sldId id="339" r:id="rId24"/>
    <p:sldId id="581" r:id="rId25"/>
    <p:sldId id="582" r:id="rId26"/>
    <p:sldId id="331" r:id="rId27"/>
    <p:sldId id="337" r:id="rId28"/>
    <p:sldId id="336" r:id="rId29"/>
    <p:sldId id="332" r:id="rId30"/>
    <p:sldId id="333" r:id="rId31"/>
    <p:sldId id="329" r:id="rId32"/>
    <p:sldId id="340" r:id="rId33"/>
    <p:sldId id="583" r:id="rId34"/>
    <p:sldId id="584" r:id="rId35"/>
    <p:sldId id="585" r:id="rId36"/>
    <p:sldId id="577" r:id="rId37"/>
    <p:sldId id="586" r:id="rId38"/>
    <p:sldId id="587" r:id="rId39"/>
    <p:sldId id="518" r:id="rId40"/>
    <p:sldId id="519" r:id="rId41"/>
    <p:sldId id="520" r:id="rId42"/>
    <p:sldId id="521" r:id="rId43"/>
    <p:sldId id="522" r:id="rId44"/>
    <p:sldId id="588" r:id="rId45"/>
    <p:sldId id="576" r:id="rId46"/>
    <p:sldId id="272" r:id="rId47"/>
    <p:sldId id="524" r:id="rId48"/>
    <p:sldId id="525" r:id="rId49"/>
    <p:sldId id="526" r:id="rId50"/>
    <p:sldId id="341" r:id="rId51"/>
    <p:sldId id="527" r:id="rId52"/>
    <p:sldId id="528" r:id="rId53"/>
    <p:sldId id="529" r:id="rId54"/>
    <p:sldId id="530" r:id="rId55"/>
    <p:sldId id="531" r:id="rId56"/>
    <p:sldId id="589" r:id="rId57"/>
    <p:sldId id="591" r:id="rId58"/>
    <p:sldId id="592" r:id="rId59"/>
    <p:sldId id="593" r:id="rId60"/>
    <p:sldId id="594" r:id="rId61"/>
    <p:sldId id="595" r:id="rId62"/>
    <p:sldId id="596" r:id="rId63"/>
    <p:sldId id="301" r:id="rId64"/>
    <p:sldId id="304" r:id="rId65"/>
    <p:sldId id="305" r:id="rId66"/>
    <p:sldId id="533" r:id="rId67"/>
    <p:sldId id="534" r:id="rId68"/>
    <p:sldId id="535" r:id="rId69"/>
    <p:sldId id="590" r:id="rId70"/>
    <p:sldId id="465" r:id="rId71"/>
    <p:sldId id="597" r:id="rId72"/>
    <p:sldId id="598" r:id="rId73"/>
    <p:sldId id="536" r:id="rId74"/>
    <p:sldId id="537" r:id="rId75"/>
    <p:sldId id="538" r:id="rId76"/>
    <p:sldId id="599" r:id="rId77"/>
    <p:sldId id="600" r:id="rId78"/>
    <p:sldId id="601" r:id="rId79"/>
    <p:sldId id="602" r:id="rId80"/>
    <p:sldId id="603" r:id="rId81"/>
    <p:sldId id="604" r:id="rId82"/>
    <p:sldId id="605" r:id="rId83"/>
    <p:sldId id="273" r:id="rId84"/>
    <p:sldId id="274" r:id="rId85"/>
    <p:sldId id="275" r:id="rId86"/>
    <p:sldId id="539" r:id="rId87"/>
    <p:sldId id="540" r:id="rId88"/>
    <p:sldId id="571" r:id="rId89"/>
    <p:sldId id="532" r:id="rId90"/>
    <p:sldId id="313" r:id="rId91"/>
    <p:sldId id="308" r:id="rId92"/>
    <p:sldId id="307" r:id="rId93"/>
    <p:sldId id="306" r:id="rId94"/>
    <p:sldId id="315" r:id="rId95"/>
    <p:sldId id="310" r:id="rId96"/>
    <p:sldId id="317" r:id="rId97"/>
    <p:sldId id="426" r:id="rId98"/>
    <p:sldId id="543" r:id="rId99"/>
    <p:sldId id="606" r:id="rId100"/>
    <p:sldId id="541" r:id="rId101"/>
    <p:sldId id="316" r:id="rId102"/>
    <p:sldId id="542" r:id="rId103"/>
    <p:sldId id="412" r:id="rId104"/>
    <p:sldId id="398" r:id="rId105"/>
    <p:sldId id="399" r:id="rId106"/>
    <p:sldId id="401" r:id="rId107"/>
    <p:sldId id="409" r:id="rId108"/>
    <p:sldId id="410" r:id="rId109"/>
    <p:sldId id="411" r:id="rId110"/>
    <p:sldId id="311" r:id="rId111"/>
    <p:sldId id="572" r:id="rId112"/>
    <p:sldId id="523" r:id="rId113"/>
    <p:sldId id="545" r:id="rId114"/>
    <p:sldId id="546" r:id="rId115"/>
    <p:sldId id="549" r:id="rId116"/>
    <p:sldId id="548" r:id="rId117"/>
    <p:sldId id="352" r:id="rId118"/>
    <p:sldId id="385" r:id="rId119"/>
    <p:sldId id="386" r:id="rId120"/>
    <p:sldId id="394" r:id="rId121"/>
    <p:sldId id="395" r:id="rId122"/>
    <p:sldId id="396" r:id="rId123"/>
    <p:sldId id="397" r:id="rId124"/>
    <p:sldId id="551" r:id="rId125"/>
    <p:sldId id="400" r:id="rId126"/>
    <p:sldId id="402" r:id="rId127"/>
    <p:sldId id="403" r:id="rId128"/>
    <p:sldId id="607" r:id="rId129"/>
    <p:sldId id="414" r:id="rId130"/>
    <p:sldId id="417" r:id="rId131"/>
    <p:sldId id="413" r:id="rId132"/>
    <p:sldId id="415" r:id="rId133"/>
    <p:sldId id="416" r:id="rId134"/>
    <p:sldId id="552" r:id="rId135"/>
    <p:sldId id="553" r:id="rId136"/>
    <p:sldId id="554" r:id="rId137"/>
    <p:sldId id="342" r:id="rId138"/>
    <p:sldId id="343" r:id="rId139"/>
    <p:sldId id="344" r:id="rId140"/>
    <p:sldId id="345" r:id="rId141"/>
    <p:sldId id="346" r:id="rId142"/>
    <p:sldId id="349" r:id="rId143"/>
    <p:sldId id="422" r:id="rId144"/>
    <p:sldId id="421" r:id="rId145"/>
    <p:sldId id="555" r:id="rId146"/>
    <p:sldId id="573" r:id="rId1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834" y="96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presProps" Target="presProps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viewProps" Target="viewProp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theme" Target="theme/theme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3F5DA-028E-4BBE-AA05-427BDEAFB9B6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4A500-18BC-4692-B685-69E8B94AEB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830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9B4D4-6005-4CF2-BB4E-D13988E5016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669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9B4D4-6005-4CF2-BB4E-D13988E5016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854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9B4D4-6005-4CF2-BB4E-D13988E5016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345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9B4D4-6005-4CF2-BB4E-D13988E5016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719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9B4D4-6005-4CF2-BB4E-D13988E5016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228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E3AD6-96D2-492D-86EF-C9F737BFF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0FD27B-0289-4751-9599-C7891E8DA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5A30E6-522B-4173-9084-B8077A15A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49E3-1925-47E2-84AF-A9C08C57E7BE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697836-A495-460A-9CE8-5D7858124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F45E49-D4CF-4063-89D7-C26275942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97280-8091-4BCA-8341-8D027BA58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732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954AA3-396F-4255-9090-44C801906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E09453A-2077-4F18-A7DB-C6B0856DC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26B0F2-3BBE-41E7-BF38-C97F57B1B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49E3-1925-47E2-84AF-A9C08C57E7BE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681BE7-5DCC-488D-A696-9923FB3C3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C0B9D5-71EE-4385-A0DB-9628806A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97280-8091-4BCA-8341-8D027BA58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804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35EAFC5-ABC1-4F57-AF6C-1B37EFD932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16EDE2-9241-470A-867A-BB878B3211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568986-2017-4BD2-8446-52C28A02E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49E3-1925-47E2-84AF-A9C08C57E7BE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80DB69-5D6C-47C0-95EA-F482040E9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372488-CBD4-460F-A60B-E42A4F2F9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97280-8091-4BCA-8341-8D027BA58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913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5F07-F028-4359-A841-D8456AA228B3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052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D3CCC-6FD2-4D84-8F11-6B40AEE5CC04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014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C09E-45EF-47FE-9C75-314AA5CA97A2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063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C90D1-8B21-4B58-AFFE-DD272E6B3A31}" type="datetime1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456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2C177-D0B6-4666-9D0D-F2C0F872EAA1}" type="datetime1">
              <a:rPr lang="ru-RU" smtClean="0"/>
              <a:t>12.09.2024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022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06788-20C9-4E6C-8FA3-73CA838A22AB}" type="datetime1">
              <a:rPr lang="ru-RU" smtClean="0"/>
              <a:t>12.09.2024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419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C4529-AD5D-4D1F-BE85-1C8BAC7D5E42}" type="datetime1">
              <a:rPr lang="ru-RU" smtClean="0"/>
              <a:t>12.09.2024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839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BC26D-3D4E-4AF5-B59B-86177CA1898C}" type="datetime1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046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D8C778-2598-471B-B5FA-1B95CDA6B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91412D-DC49-44D9-8361-028D7B639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27EB2D-A122-4D9B-8B1B-79AB42A1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49E3-1925-47E2-84AF-A9C08C57E7BE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89BA14-DD4C-4868-9225-175AB69DC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1B6EA6-5E8B-42D2-8D24-DD753BEC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97280-8091-4BCA-8341-8D027BA58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1884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0EF8-70ED-4F6D-8610-6A8FB4D78EBE}" type="datetime1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595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268-7D3A-4A8F-9907-BF65A0B6DE62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768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968C-CE2D-4B92-B12F-CAAA373525B1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557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F34D-1FBA-4C1E-9E18-B8A2B57A742D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817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15824-DAAE-4789-852A-54FBDEF22D9A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4140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8752E-5C50-469E-B40B-C46550A4FE64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3510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906DF-51B2-4E54-A14F-95B10E78E2D2}" type="datetime1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757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9601-9DD0-4B21-8B83-46EA68F51E7F}" type="datetime1">
              <a:rPr lang="ru-RU" smtClean="0"/>
              <a:t>12.09.2024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6550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3FC3-DBE6-49CB-A670-FE0A30A71EA1}" type="datetime1">
              <a:rPr lang="ru-RU" smtClean="0"/>
              <a:t>12.09.2024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790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A2DF-38C3-4DB8-8044-5715E29E0948}" type="datetime1">
              <a:rPr lang="ru-RU" smtClean="0"/>
              <a:t>12.09.2024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033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A7FD54-8605-493A-80AC-C2FD6596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61835E-614D-4950-A5A4-276BFF02E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59190A-D922-4273-8D8E-9DC09D110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49E3-1925-47E2-84AF-A9C08C57E7BE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05C71F-849F-44C1-8521-8098428C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2DA7C4-A41E-48B8-940A-3960C7525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97280-8091-4BCA-8341-8D027BA58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232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8703-2E47-4C64-A0FC-02C975DC1174}" type="datetime1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0095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5F2F-B2CB-4E37-849F-AA6F8CECE8B9}" type="datetime1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2818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F849-60C9-46E4-BE0B-2302E2BFF8BA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8603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8C2CE-6C96-4E83-A9D6-20516A16009B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2493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1096433" y="287338"/>
            <a:ext cx="1005840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1096433" y="1846263"/>
            <a:ext cx="10058400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dt" idx="10"/>
          </p:nvPr>
        </p:nvSpPr>
        <p:spPr>
          <a:xfrm>
            <a:off x="1096433" y="6459538"/>
            <a:ext cx="24722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ftr" idx="11"/>
          </p:nvPr>
        </p:nvSpPr>
        <p:spPr>
          <a:xfrm>
            <a:off x="3687234" y="6459538"/>
            <a:ext cx="4821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ldNum" idx="12"/>
          </p:nvPr>
        </p:nvSpPr>
        <p:spPr>
          <a:xfrm>
            <a:off x="9899650" y="6459538"/>
            <a:ext cx="13123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485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1096433" y="287338"/>
            <a:ext cx="1005840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 rot="5400000">
            <a:off x="4114272" y="-1171576"/>
            <a:ext cx="4022725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dt" idx="10"/>
          </p:nvPr>
        </p:nvSpPr>
        <p:spPr>
          <a:xfrm>
            <a:off x="1096433" y="6459538"/>
            <a:ext cx="24722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ftr" idx="11"/>
          </p:nvPr>
        </p:nvSpPr>
        <p:spPr>
          <a:xfrm>
            <a:off x="3687234" y="6459538"/>
            <a:ext cx="4821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9899650" y="6459538"/>
            <a:ext cx="13123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514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1096433" y="287338"/>
            <a:ext cx="1005840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dt" idx="10"/>
          </p:nvPr>
        </p:nvSpPr>
        <p:spPr>
          <a:xfrm>
            <a:off x="1096433" y="6459538"/>
            <a:ext cx="24722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>
            <a:off x="3687234" y="6459538"/>
            <a:ext cx="4821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9899650" y="6459538"/>
            <a:ext cx="13123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064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2"/>
          </p:nvPr>
        </p:nvSpPr>
        <p:spPr>
          <a:xfrm>
            <a:off x="1097280" y="2582334"/>
            <a:ext cx="4937760" cy="3286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3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4"/>
          </p:nvPr>
        </p:nvSpPr>
        <p:spPr>
          <a:xfrm>
            <a:off x="6217920" y="2582334"/>
            <a:ext cx="4937760" cy="3286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dt" idx="10"/>
          </p:nvPr>
        </p:nvSpPr>
        <p:spPr>
          <a:xfrm>
            <a:off x="1096433" y="6459538"/>
            <a:ext cx="24722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ftr" idx="11"/>
          </p:nvPr>
        </p:nvSpPr>
        <p:spPr>
          <a:xfrm>
            <a:off x="3687234" y="6459538"/>
            <a:ext cx="4821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9899650" y="6459538"/>
            <a:ext cx="13123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069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2"/>
          </p:nvPr>
        </p:nvSpPr>
        <p:spPr>
          <a:xfrm>
            <a:off x="6217920" y="1845737"/>
            <a:ext cx="4937760" cy="4023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dt" idx="10"/>
          </p:nvPr>
        </p:nvSpPr>
        <p:spPr>
          <a:xfrm>
            <a:off x="1096433" y="6459538"/>
            <a:ext cx="24722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ftr" idx="11"/>
          </p:nvPr>
        </p:nvSpPr>
        <p:spPr>
          <a:xfrm>
            <a:off x="3687234" y="6459538"/>
            <a:ext cx="4821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sldNum" idx="12"/>
          </p:nvPr>
        </p:nvSpPr>
        <p:spPr>
          <a:xfrm>
            <a:off x="9899650" y="6459538"/>
            <a:ext cx="13123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48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12E35-22FC-42BC-B5DE-D14FE0A6A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15FA84-50CF-456D-B4FC-1D081FBE0F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4AF78A-A22E-445D-B597-12B0EA63B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B74FAE-44D0-4590-8AB8-EF2C9BE9D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49E3-1925-47E2-84AF-A9C08C57E7BE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DBDACF-C093-4DCE-8FFC-B8A06FE24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A1B9D0-AD28-4068-A1E1-2092C8A32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97280-8091-4BCA-8341-8D027BA58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861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EC6E8B-E30E-4D93-891C-E78D7AF6B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FE6343-3070-4493-8DC8-B5A50CF81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F85CD0-4A27-4690-9F1A-12AB64387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8835D51-DA9B-4F42-BD19-7ADB1FF013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0935518-D1F5-417D-82C7-F933741C30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765D6A-20D6-4BBA-AC43-C4B3EEB11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49E3-1925-47E2-84AF-A9C08C57E7BE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DDABFB-3FD1-40AC-B099-1BB109ABB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A43CE4-FE2B-4139-A9F1-0AC621425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97280-8091-4BCA-8341-8D027BA58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476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C7B398-6563-4331-9FF4-EC0A46CF4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E13001-F377-437D-A54B-88E764547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49E3-1925-47E2-84AF-A9C08C57E7BE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A6D34A-A603-4615-92B4-A8EA57C4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BEE4B1-2165-4824-997A-BFBB5C012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97280-8091-4BCA-8341-8D027BA58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867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C9C35B-1E2E-47A3-9BFD-AC3FB9D15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49E3-1925-47E2-84AF-A9C08C57E7BE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2CDEDE-7F5D-4AEE-9187-754737CBB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229D5C7-2CEE-4CD6-84CF-FEAFC8914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97280-8091-4BCA-8341-8D027BA58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033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5046DD-3C2B-4D94-AFE1-9F1BDF71D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DFC022-81E9-409A-817E-24D96F3A1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FDD4FF-A764-4B24-A2B7-D3EF2EEBE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4D7D59-8C8E-4617-AAC9-DADFF9358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49E3-1925-47E2-84AF-A9C08C57E7BE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D50015-CA0E-4AE4-B72A-9E9A3F076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778BEE-7842-4EE3-BCDE-6FDFEBCD8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97280-8091-4BCA-8341-8D027BA58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366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8822D1-4B99-46AF-992B-FBB3EDE69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578E762-CE82-4A54-A220-81BE6BEB2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943C61-4217-41BA-95C8-AD81AF45B9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4A994A-F29B-483E-B00A-F46764C33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49E3-1925-47E2-84AF-A9C08C57E7BE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6FE389-DF30-4773-A10B-759757C79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4255A8-DAB4-4908-B793-B4273E0B4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97280-8091-4BCA-8341-8D027BA58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752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91498-8DC2-482A-A17C-F29417FF9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38D363-A6B5-4090-88B3-A17BA6A4A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44483B-D51D-4ADF-9EEC-9BB40A0EE6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549E3-1925-47E2-84AF-A9C08C57E7BE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6C8182-B2DF-4AB4-AD43-4384646104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248ACE-6BE3-49C6-8B19-A30EBA10D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97280-8091-4BCA-8341-8D027BA58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89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7091B-8776-455E-975F-E0E9D35B6119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53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AED25-22CF-4B3A-AC3E-98D38B994049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Дисциплина: ЭКОНОМИКА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288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0" y="6334126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1096433" y="287338"/>
            <a:ext cx="1005840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1096433" y="1846263"/>
            <a:ext cx="10058400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Char char="◦"/>
              <a:defRPr sz="28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1096433" y="6459538"/>
            <a:ext cx="24722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>
            <a:off x="3687234" y="6459538"/>
            <a:ext cx="4821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9899650" y="6459538"/>
            <a:ext cx="13123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cxnSp>
        <p:nvCxnSpPr>
          <p:cNvPr id="29" name="Google Shape;29;p3"/>
          <p:cNvCxnSpPr/>
          <p:nvPr/>
        </p:nvCxnSpPr>
        <p:spPr>
          <a:xfrm>
            <a:off x="1193801" y="1738312"/>
            <a:ext cx="9967383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358411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hyperlink" Target="mailto:naukaservis@rambler.r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9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hyperlink" Target="mailto:naukaservis@rambler.ru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9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9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9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9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9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9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9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9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9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9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9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9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9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9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9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9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9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9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9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9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9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9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hyperlink" Target="mailto:naukaservis@rambler.ru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hyperlink" Target="mailto:naukaservis@rambler.ru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hyperlink" Target="mailto:naukaservis@rambler.ru" TargetMode="Externa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WordPictureWatermark1674174671">
            <a:extLst>
              <a:ext uri="{FF2B5EF4-FFF2-40B4-BE49-F238E27FC236}">
                <a16:creationId xmlns:a16="http://schemas.microsoft.com/office/drawing/2014/main" id="{9612D52C-0ADB-4228-B689-DED6846B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861" y="24807"/>
            <a:ext cx="2801259" cy="683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2CE011-A026-4495-91BC-C77ECACE08F2}"/>
              </a:ext>
            </a:extLst>
          </p:cNvPr>
          <p:cNvSpPr txBox="1"/>
          <p:nvPr/>
        </p:nvSpPr>
        <p:spPr>
          <a:xfrm>
            <a:off x="680721" y="604644"/>
            <a:ext cx="10993120" cy="6090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Уральский юридический институт МВД России.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4000" dirty="0">
                <a:solidFill>
                  <a:srgbClr val="C00000"/>
                </a:solidFill>
                <a:latin typeface="Calibri" panose="020F0502020204030204"/>
              </a:rPr>
              <a:t>ЭКОНОМИКА.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тема: </a:t>
            </a: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№ 1-4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КАФЕДРА СОЦИАЛЬНО-ЭКОНОМИЧЕСКИХ ДИСЦИПЛИН,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Баженов Сергей Иванович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Доктор экономических наук,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профессор, член-корреспондент МАНЕБ,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Президент фонда, центр «Региональной экономической безопасности: теоретические аспекты, практика.»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Email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naukaservis@rambler.ru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Тел.: 8 922-181-40-15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www.b-si.ru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 ГОД.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AF7F89-E487-AB22-C2FE-ADF2DB4761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023" y="5272972"/>
            <a:ext cx="1237607" cy="148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75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87A696A-A4FE-455E-9F98-E340A2DE9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7CDCB0-84FF-4FAA-BA18-26F98A41D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" y="0"/>
            <a:ext cx="12019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802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1\Downloads\slide-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64" y="0"/>
            <a:ext cx="9152536" cy="685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100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B0BD5B-6A6C-41AE-815A-4DAFCCD64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35426940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1\Downloads\screen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9153"/>
            <a:ext cx="9156204" cy="686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101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BCA9B61-A955-41A7-9E20-1A4E64F91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06440330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102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6386" name="Picture 2" descr="C:\Users\1\Downloads\image-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0"/>
          <a:stretch/>
        </p:blipFill>
        <p:spPr bwMode="auto">
          <a:xfrm>
            <a:off x="1524000" y="1"/>
            <a:ext cx="9144000" cy="587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14279C7-5FBB-46FD-941D-A3C540CFE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18751502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103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8434" name="Picture 2" descr="C:\Users\1\Downloads\screen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" t="7791" r="5373" b="16427"/>
          <a:stretch/>
        </p:blipFill>
        <p:spPr bwMode="auto">
          <a:xfrm>
            <a:off x="1524001" y="276498"/>
            <a:ext cx="9145936" cy="574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5D97E5D-77AA-44E1-A4FB-3F1C2604E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74154938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1\Downloads\img4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859DB48-55F8-499A-A0A8-24EDA0E69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58370095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7650" name="Picture 2" descr="C:\Users\1\Downloads\slide-2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4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35C1E3A-776A-4724-AE86-A8F2EC76F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6717456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106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8674" name="Picture 2" descr="C:\Users\1\Downloads\slide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564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2844B79-B708-4036-A03B-9934CC8F9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90667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0962" name="Picture 2" descr="C:\Users\1\Desktop\Новая папка\slide-4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" b="34355"/>
          <a:stretch/>
        </p:blipFill>
        <p:spPr bwMode="auto">
          <a:xfrm>
            <a:off x="1534081" y="992038"/>
            <a:ext cx="9133919" cy="441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9D33A3-7073-4F8B-88B0-64FF3E858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20265343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0E3F3B6-B490-4E25-9582-56EE3337D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" y="136524"/>
            <a:ext cx="11958320" cy="6584952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№2. Тема 3.Контрольные вопросы для самопроверки: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Calibri" panose="020F0502020204030204"/>
              </a:rPr>
              <a:t>1.Понятие и сущность общественных благ.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2.Производсво общественных благ.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Calibri" panose="020F0502020204030204"/>
              </a:rPr>
              <a:t>3.Виды общественных благ.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4.Бюджетная политика государства.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Calibri" panose="020F0502020204030204"/>
              </a:rPr>
              <a:t>5.Функции центрального банка.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6.Инструменты регулирования ликвидности банковской системы.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Calibri" panose="020F0502020204030204"/>
              </a:rPr>
              <a:t>7.Функции коммерческих банков.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8.Государственный бюджет.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Calibri" panose="020F0502020204030204"/>
              </a:rPr>
              <a:t>9.Государственнйы долг.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10.Бюджетный дефицит.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Calibri" panose="020F0502020204030204"/>
              </a:rPr>
              <a:t>11. Функции государства в рыночной экономике.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A626B5-0EAE-4AC6-82F9-A3736D47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0F5E0B2-81B8-4F97-9258-FBD03F0D5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13784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WordPictureWatermark1674174671">
            <a:extLst>
              <a:ext uri="{FF2B5EF4-FFF2-40B4-BE49-F238E27FC236}">
                <a16:creationId xmlns:a16="http://schemas.microsoft.com/office/drawing/2014/main" id="{9612D52C-0ADB-4228-B689-DED6846B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861" y="24807"/>
            <a:ext cx="2801259" cy="683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2CE011-A026-4495-91BC-C77ECACE08F2}"/>
              </a:ext>
            </a:extLst>
          </p:cNvPr>
          <p:cNvSpPr txBox="1"/>
          <p:nvPr/>
        </p:nvSpPr>
        <p:spPr>
          <a:xfrm>
            <a:off x="416559" y="0"/>
            <a:ext cx="11775441" cy="6155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Уральский юридический институт МВД России.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</a:t>
            </a:r>
            <a:r>
              <a:rPr lang="ru-RU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Тема №</a:t>
            </a:r>
            <a:r>
              <a:rPr lang="ru-RU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Цикличность развития экономики и кризисы.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КАФЕДРА СОЦИАЛЬНО-ЭКОНОМИЧЕСКИХ ДИСЦИПЛИН,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Баженов Сергей Иванович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Доктор экономических наук,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профессор, член-корреспондент МАНЕБ,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Президент фонда, центр «Региональной экономической безопасности: теоретические аспекты, практика.»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Email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naukaservis@rambler.ru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Тел.: 8 922-181-40-15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www.b-si.ru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 ГОД.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AF7F89-E487-AB22-C2FE-ADF2DB4761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023" y="5272972"/>
            <a:ext cx="1237607" cy="148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3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EF540F6-B41E-44A9-86AE-8EDDE6494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A70341-8C85-4E6C-9DBF-E4CC1776F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20880" cy="672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4279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1\Desktop\Новая папка\slid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81"/>
            <a:ext cx="9144000" cy="68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110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EE333E-1D78-4218-B004-EE3A37F4A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45021005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1\Desktop\Новая папка\3c6ac2ab2afceb96124decad1c9ad42d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641" y="-1"/>
            <a:ext cx="9144359" cy="685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111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73F2BE5-0DA8-463E-A2F5-E52DD6431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29281759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F020AC5A-434C-49B5-8CB4-F78DCF4E4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218002B-B0DE-402C-8BDB-3CEDDA9D4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112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1B729D-FEA9-4AD0-9822-22FEEE6B4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5"/>
            <a:ext cx="12039600" cy="67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2126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F020AC5A-434C-49B5-8CB4-F78DCF4E4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218002B-B0DE-402C-8BDB-3CEDDA9D4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113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5A2D9A-C015-4993-8768-6762926EC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136524"/>
            <a:ext cx="11958320" cy="662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078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1\Downloads\-39251535_96339917.pdf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FEEC19B-B6A9-4392-8F98-9D5038722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08338003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ownloads\slide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215306-9BF1-468B-A317-F6C6CE04B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30668921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ownloads\slide-5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53"/>
            <a:ext cx="9154879" cy="685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116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1B8D32E-9567-4360-91BE-6C6F300A2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47254508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266" name="Picture 2" descr="C:\Users\1\Downloads\image-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" b="17123"/>
          <a:stretch/>
        </p:blipFill>
        <p:spPr bwMode="auto">
          <a:xfrm>
            <a:off x="2855641" y="-3411"/>
            <a:ext cx="6493837" cy="686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CCE286-8E6D-44A0-8005-E3760BB8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92373317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Downloads\slide-1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"/>
            <a:ext cx="9144000" cy="68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DF784FB-EF63-408E-AF71-63F41522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28248334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\Downloads\image-1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491" y="359"/>
            <a:ext cx="9144509" cy="685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070F712-124A-4D05-9B42-D3C10AC68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437721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E5080C6-D15C-49E7-B4A2-3B5BD4C2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8C2991-1B8F-432E-A333-43262ABE4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79497"/>
            <a:ext cx="11684000" cy="635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7280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ownloads\img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" r="3640" b="8545"/>
          <a:stretch/>
        </p:blipFill>
        <p:spPr bwMode="auto">
          <a:xfrm>
            <a:off x="1524001" y="953"/>
            <a:ext cx="9158181" cy="681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120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6F325D3-8B04-490E-B143-45E3FEB9D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410075415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1\Downloads\screen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9153"/>
            <a:ext cx="9156204" cy="686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121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BCA9B61-A955-41A7-9E20-1A4E64F91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45405900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1\Downloads\slide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564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122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7A18B5E-1B37-4159-AD38-79E5C4AB0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06263681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1\Downloads\img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r="4529" b="8554"/>
          <a:stretch/>
        </p:blipFill>
        <p:spPr bwMode="auto">
          <a:xfrm>
            <a:off x="1524000" y="0"/>
            <a:ext cx="9144000" cy="686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123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6C256CE-F210-40FD-82E1-CCA65E982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25629437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1\Downloads\slide-9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04"/>
            <a:ext cx="9144000" cy="684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840416" y="6453336"/>
            <a:ext cx="36004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ED2F2E-60F2-4DAD-B8AE-157C4ADD3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7734140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A435692-7016-433A-A5B6-31CB41DA99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080" y="136524"/>
            <a:ext cx="11958320" cy="6584952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№1.Тема 4.Контрольные вопросы для самопроверки: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Calibri" panose="020F0502020204030204"/>
              </a:rPr>
              <a:t>1.Понятие и сущность цикличности экономики.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2.Экономические циклы.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Calibri" panose="020F0502020204030204"/>
              </a:rPr>
              <a:t>3.Антикризисное регулирование.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4.Механизм государственного </a:t>
            </a: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а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нтикризисного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регулирования.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5.Преодоление кризиса не платежей.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6.Сущность финансовой системы страны.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7.Понятие финансового рынка.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8.Сущность кредита и кредитных ресурсов.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9.Анализ структуры кредитных ресурсов.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10.Функции центрального банка.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11.Кредитная эмиссия.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12.Классификация банковских операций.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13.Виды банковских операций.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6B135D-1279-4658-BE52-5EC579874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Дисциплина: ЭКОНОМИКА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4440D43-E0F0-47BE-87F9-DDEFD9B5A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7129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1\Downloads\d9aa6f0235b5035ef3370364ce01b66c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126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70674E3-9240-46D4-924F-C025A1343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17459111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1\Downloads\nalogi__lekciya_4.1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" t="22641" r="7430"/>
          <a:stretch/>
        </p:blipFill>
        <p:spPr bwMode="auto">
          <a:xfrm>
            <a:off x="1559496" y="332656"/>
            <a:ext cx="9013855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3426C80-C5B5-43B9-A722-823228934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45060779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1\Downloads\img8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224" y="-180"/>
            <a:ext cx="9152776" cy="686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9CC8748-E982-4C07-923F-81D0B91DD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64615487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1\Downloads\139487361_159592246.pdf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3DFDAD-45BF-46F9-9767-81F3BA580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348918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4C6C2EA0-A161-4B90-8007-9E837FA5B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272650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1\Downloads\Kakie-byvayut-vidy-nalog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130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68BD3BA-7F9A-431F-8C3A-6215E2CA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51216381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1\Downloads\slide-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4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131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DEEBDBC-CE10-4E7D-8675-63116D5F8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69703025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1\Downloads\slide-2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50" y="1"/>
            <a:ext cx="9143850" cy="685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132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9B6CA39-8BE7-486A-A88C-594E520CA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51007381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1\Downloads\pic4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586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133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E1E8CC-95E8-4487-9431-036A86974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89742878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1\Downloads\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5E57D9-BF3C-468A-B36C-4795DF4B2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8763510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1\Downloads\007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1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84A686-041C-48D7-BCDF-9BB915FD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79759160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1\Downloads\319cc6d2243b7a24813fea43adbb05ad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136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0F451F4-5BF6-41BA-9492-8017D668A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95681420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1\Downloads\slide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564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8C41169-0BF8-4965-88D5-1F42B492A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75001453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1\Downloads\105050547_11659856.pdf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59AF11B-1A5D-46B3-816B-79C8CDE86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37513225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1\Downloads\slide-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"/>
            <a:ext cx="9144000" cy="68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2515B63-8044-490C-B061-AEAAEA38F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328587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5F9229C0-7CC7-4F80-BC34-80E26273FE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t="1871" r="1963" b="4671"/>
          <a:stretch/>
        </p:blipFill>
        <p:spPr>
          <a:xfrm>
            <a:off x="1560485" y="92960"/>
            <a:ext cx="9071031" cy="667208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614536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презентация\img1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140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06AD0AD-3A3D-43D6-A41B-5F36E29E1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64187105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141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2050" name="Picture 2" descr="C:\Users\1\Desktop\презентация\slide_2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6660232" y="5949280"/>
              <a:ext cx="2232248" cy="72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71BB4B-3F32-4D34-8205-210853563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56651508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презентация\img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142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29701E-9118-45A3-B4BC-FE2EA4D7A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97106015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A435692-7016-433A-A5B6-31CB41DA99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080" y="136524"/>
            <a:ext cx="11958320" cy="6584952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№2. Тема 4.Контрольные вопросы для самопроверки: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solidFill>
                  <a:schemeClr val="tx1"/>
                </a:solidFill>
                <a:latin typeface="Calibri" panose="020F0502020204030204"/>
              </a:rPr>
              <a:t>1.Налоги их сущность 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2.Налоговый механизм.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solidFill>
                  <a:schemeClr val="tx1"/>
                </a:solidFill>
                <a:latin typeface="Calibri" panose="020F0502020204030204"/>
              </a:rPr>
              <a:t>3.Налоговые функции.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4.Элементы налоговой системы.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solidFill>
                  <a:schemeClr val="tx1"/>
                </a:solidFill>
                <a:latin typeface="Calibri" panose="020F0502020204030204"/>
              </a:rPr>
              <a:t>5. Виды налогов.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6.Понятия и сущность инфляции.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solidFill>
                  <a:schemeClr val="tx1"/>
                </a:solidFill>
                <a:latin typeface="Calibri" panose="020F0502020204030204"/>
              </a:rPr>
              <a:t>7.Виды инфляции.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8. Виды инфляции по темпам.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solidFill>
                  <a:schemeClr val="tx1"/>
                </a:solidFill>
                <a:latin typeface="Calibri" panose="020F0502020204030204"/>
              </a:rPr>
              <a:t>9.Темпы инфляции.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10. Виды </a:t>
            </a:r>
            <a:r>
              <a:rPr lang="ru-RU" sz="2000" dirty="0">
                <a:solidFill>
                  <a:schemeClr val="tx1"/>
                </a:solidFill>
                <a:latin typeface="Calibri" panose="020F0502020204030204"/>
              </a:rPr>
              <a:t>п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ричины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инфляции.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solidFill>
                  <a:schemeClr val="tx1"/>
                </a:solidFill>
                <a:latin typeface="Calibri" panose="020F0502020204030204"/>
              </a:rPr>
              <a:t>11.Темпы инфляционных ожиданий.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12.Социально-экономические последствия инфляции.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solidFill>
                  <a:schemeClr val="tx1"/>
                </a:solidFill>
                <a:latin typeface="Calibri" panose="020F0502020204030204"/>
              </a:rPr>
              <a:t>13.Занятость и безработица.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14.Политика на рынке труда по усилению спроса и предложения.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solidFill>
                  <a:schemeClr val="tx1"/>
                </a:solidFill>
                <a:latin typeface="Calibri" panose="020F0502020204030204"/>
              </a:rPr>
              <a:t>15. Государственные виды политики.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6B135D-1279-4658-BE52-5EC579874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4440D43-E0F0-47BE-87F9-DDEFD9B5A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644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ownloads\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C0C3512-D4A5-4C54-9756-D30B03920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52324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ownloads\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6525"/>
            <a:ext cx="99715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659BF7-7A2E-4348-90FC-59C8D13DA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928874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ownloads\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5E0270E-B366-4AAA-968A-D4097304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946011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ownloads\slide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E4C763B-CBED-44CE-ABB1-91972A057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713470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B8AE9ED4-DAD0-4B92-94DA-E6F1FED7C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" y="0"/>
            <a:ext cx="11907520" cy="6685279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№1. Тема1. Контрольные вопросы для самопроверки:</a:t>
            </a:r>
          </a:p>
          <a:p>
            <a:pPr marL="457200" indent="-457200">
              <a:buAutoNum type="arabicPeriod"/>
            </a:pPr>
            <a:r>
              <a:rPr lang="ru-RU" dirty="0"/>
              <a:t>Сущность экономики. Предмет экономической теории.</a:t>
            </a:r>
          </a:p>
          <a:p>
            <a:pPr marL="457200" indent="-457200">
              <a:buAutoNum type="arabicPeriod"/>
            </a:pPr>
            <a:r>
              <a:rPr lang="ru-RU" dirty="0"/>
              <a:t>Функции экономической теории.</a:t>
            </a:r>
          </a:p>
          <a:p>
            <a:pPr marL="457200" indent="-457200">
              <a:buAutoNum type="arabicPeriod"/>
            </a:pPr>
            <a:r>
              <a:rPr lang="ru-RU" dirty="0"/>
              <a:t>Экономический закон. Основные экономические категории.</a:t>
            </a:r>
          </a:p>
          <a:p>
            <a:pPr marL="457200" indent="-457200">
              <a:buAutoNum type="arabicPeriod"/>
            </a:pPr>
            <a:r>
              <a:rPr lang="ru-RU" dirty="0"/>
              <a:t>Взаимосвязь экономики и права.</a:t>
            </a:r>
          </a:p>
          <a:p>
            <a:pPr marL="457200" indent="-457200">
              <a:buAutoNum type="arabicPeriod"/>
            </a:pPr>
            <a:r>
              <a:rPr lang="ru-RU" dirty="0"/>
              <a:t>Методы экономической теории.</a:t>
            </a:r>
          </a:p>
          <a:p>
            <a:pPr marL="457200" indent="-457200">
              <a:buAutoNum type="arabicPeriod"/>
            </a:pPr>
            <a:r>
              <a:rPr lang="ru-RU" dirty="0"/>
              <a:t>Достоинства и недостатки рыночной экономики.</a:t>
            </a:r>
          </a:p>
          <a:p>
            <a:pPr marL="457200" indent="-457200">
              <a:buAutoNum type="arabicPeriod"/>
            </a:pPr>
            <a:r>
              <a:rPr lang="ru-RU" dirty="0"/>
              <a:t>Экономика как система общественных отношений.</a:t>
            </a:r>
          </a:p>
          <a:p>
            <a:pPr marL="457200" indent="-457200">
              <a:buAutoNum type="arabicPeriod"/>
            </a:pPr>
            <a:r>
              <a:rPr lang="ru-RU" dirty="0"/>
              <a:t>Происхождение и эволюция денег.</a:t>
            </a:r>
          </a:p>
          <a:p>
            <a:pPr marL="457200" indent="-457200">
              <a:buAutoNum type="arabicPeriod"/>
            </a:pPr>
            <a:r>
              <a:rPr lang="ru-RU" dirty="0"/>
              <a:t>Сущность и функции денег.</a:t>
            </a:r>
          </a:p>
          <a:p>
            <a:pPr marL="457200" indent="-457200">
              <a:buAutoNum type="arabicPeriod"/>
            </a:pPr>
            <a:r>
              <a:rPr lang="ru-RU" dirty="0"/>
              <a:t>Ликвидность денег.</a:t>
            </a:r>
          </a:p>
          <a:p>
            <a:pPr marL="457200" indent="-457200">
              <a:buAutoNum type="arabicPeriod"/>
            </a:pPr>
            <a:r>
              <a:rPr lang="ru-RU" dirty="0"/>
              <a:t>Экономические агенты и рыночный спрос.</a:t>
            </a:r>
          </a:p>
          <a:p>
            <a:pPr marL="457200" indent="-457200">
              <a:buAutoNum type="arabicPeriod"/>
            </a:pPr>
            <a:r>
              <a:rPr lang="ru-RU" dirty="0"/>
              <a:t>Функция балансирования спроса и предложения.</a:t>
            </a:r>
          </a:p>
          <a:p>
            <a:pPr marL="457200" indent="-457200">
              <a:buAutoNum type="arabicPeriod"/>
            </a:pPr>
            <a:r>
              <a:rPr lang="ru-RU" dirty="0"/>
              <a:t>Поведение экономических агентов.</a:t>
            </a:r>
          </a:p>
          <a:p>
            <a:pPr marL="457200" indent="-457200">
              <a:buAutoNum type="arabicPeriod"/>
            </a:pPr>
            <a:endParaRPr lang="ru-RU" dirty="0"/>
          </a:p>
          <a:p>
            <a:pPr marL="457200" indent="-457200">
              <a:buAutoNum type="arabicPeriod"/>
            </a:pPr>
            <a:endParaRPr lang="ru-RU" dirty="0"/>
          </a:p>
          <a:p>
            <a:pPr marL="457200" indent="-457200">
              <a:buAutoNum type="arabicPeriod"/>
            </a:pPr>
            <a:endParaRPr lang="ru-RU" dirty="0"/>
          </a:p>
          <a:p>
            <a:pPr marL="457200" indent="-457200">
              <a:buAutoNum type="arabicPeriod"/>
            </a:pPr>
            <a:endParaRPr lang="ru-RU" dirty="0"/>
          </a:p>
          <a:p>
            <a:pPr marL="457200" indent="-457200">
              <a:buAutoNum type="arabicPeriod"/>
            </a:pPr>
            <a:endParaRPr lang="ru-RU" dirty="0"/>
          </a:p>
          <a:p>
            <a:pPr marL="457200" indent="-457200">
              <a:buAutoNum type="arabicPeriod"/>
            </a:pPr>
            <a:endParaRPr lang="ru-RU" dirty="0"/>
          </a:p>
          <a:p>
            <a:pPr marL="457200" indent="-4572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0822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WordPictureWatermark1674174671">
            <a:extLst>
              <a:ext uri="{FF2B5EF4-FFF2-40B4-BE49-F238E27FC236}">
                <a16:creationId xmlns:a16="http://schemas.microsoft.com/office/drawing/2014/main" id="{9612D52C-0ADB-4228-B689-DED6846B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861" y="24807"/>
            <a:ext cx="2801259" cy="683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2CE011-A026-4495-91BC-C77ECACE08F2}"/>
              </a:ext>
            </a:extLst>
          </p:cNvPr>
          <p:cNvSpPr txBox="1"/>
          <p:nvPr/>
        </p:nvSpPr>
        <p:spPr>
          <a:xfrm>
            <a:off x="314960" y="-36340"/>
            <a:ext cx="11775441" cy="6653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Уральский юридический институт МВД России.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</a:t>
            </a:r>
            <a:r>
              <a:rPr lang="ru-RU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Тема №</a:t>
            </a:r>
            <a:r>
              <a:rPr lang="ru-RU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Экономические закономерности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и принципы принятия экономических решений.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КАФЕДРА СОЦИАЛЬНО-ЭКОНОМИЧЕСКИХ ДИСЦИПЛИН,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Баженов Сергей Иванович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Доктор экономических наук,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профессор, член-корреспондент МАНЕБ,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Президент фонда, центр «Региональной экономической безопасности: теоретические аспекты, практика.»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Email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naukaservis@rambler.ru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Тел.: 8 922-181-40-15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www.b-si.ru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 ГОД.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AF7F89-E487-AB22-C2FE-ADF2DB4761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023" y="5272972"/>
            <a:ext cx="1237607" cy="148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69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677A9A1-02CD-430F-9BE0-4198D61B3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5D75AEE-3018-4FF4-8C18-559FD06E3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B39F65-F21D-4BE8-AB9F-6828585AE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36524"/>
            <a:ext cx="11938000" cy="658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82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43D5B81-239C-4C9B-9F4D-D87D90118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1F70D18-E7D3-4B48-AFA8-A3EE30394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B8F55C-D895-4021-A981-D8F4A254C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39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89823378-1490-4748-8AFA-C96703D30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10B56C6-808E-4B4A-BAF7-85B3FA805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A797C7-B5AC-405F-91BF-FA92B2E46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4465"/>
            <a:ext cx="12070080" cy="68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06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ownloads\image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5BEEE4D-3CE2-45B9-A52B-67DDA4862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460936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1\Downloads\1598894087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127289"/>
            <a:ext cx="9144089" cy="684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E0EFA2-F4ED-456D-A5C9-22CD4B294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960885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1\Downloads\image-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ECD9921-57EB-4777-98C5-E29D25556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036960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Downloads\image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3361BF2-23E8-4287-8C38-CB928614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524914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Downloads\screen3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2"/>
          <a:stretch/>
        </p:blipFill>
        <p:spPr bwMode="auto">
          <a:xfrm>
            <a:off x="1525266" y="1"/>
            <a:ext cx="9142734" cy="651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64DE581-7AD1-44DF-8B42-F6BBD16E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5961755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ownloads\img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94"/>
          <a:stretch/>
        </p:blipFill>
        <p:spPr bwMode="auto">
          <a:xfrm>
            <a:off x="71120" y="0"/>
            <a:ext cx="12120880" cy="672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D939AAF-8E61-4F30-87E8-7BFF7CC2D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6657801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985C319-E82E-4C87-8029-9E98DD3D0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359C553-FE3B-40E4-9580-079EB954F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29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326C8F-DE67-4777-88A5-C2B6929F9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36524"/>
            <a:ext cx="1180592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73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:a16="http://schemas.microsoft.com/office/drawing/2014/main" id="{E2981BFD-5AD2-4022-8562-E1CEBF529EC3}"/>
              </a:ext>
            </a:extLst>
          </p:cNvPr>
          <p:cNvSpPr txBox="1">
            <a:spLocks/>
          </p:cNvSpPr>
          <p:nvPr/>
        </p:nvSpPr>
        <p:spPr>
          <a:xfrm>
            <a:off x="1775520" y="1124744"/>
            <a:ext cx="8784976" cy="60486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– совокупность производственных отношений, складывающихся в сфере производства, распределения, обмена и потребления продуктов труда на определенной ступени общественного развития.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9678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8B430CEC-4C03-41FC-9315-F03BE5142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58528CC-E5D5-42EC-BF92-93B72C1BD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30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F49FF1-B242-47DA-ABC7-4612ED9E7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-45720"/>
            <a:ext cx="12110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856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82B0C55-DAD6-4C9C-AAD4-5FFC5D53D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6C8200D-0266-447C-BC8D-3709FC0D3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31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128F42-65A9-4355-8812-9518240AE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0"/>
            <a:ext cx="12171680" cy="69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98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3063902-FA97-4021-9636-3EC3084A1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16846BB-FAB2-4786-9E3A-A332A89F8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32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12E1C4-61C0-4D55-A958-E7506142D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0"/>
            <a:ext cx="11998960" cy="681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85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9EC420E-7412-4FD4-A5F5-D91D6D451E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40" y="91440"/>
            <a:ext cx="11877040" cy="662432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№2. Тема 1.Контрольные вопросы для самопроверки: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1.Рациональность экономических агентов.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 startAt="2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Потребительские предпочтения и предельная полезность.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 startAt="2"/>
              <a:tabLst/>
              <a:defRPr/>
            </a:pPr>
            <a:r>
              <a:rPr lang="ru-RU" dirty="0">
                <a:latin typeface="Calibri" panose="020F0502020204030204"/>
              </a:rPr>
              <a:t>Модели принятия решений.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 startAt="2"/>
              <a:tabLst/>
              <a:defRPr/>
            </a:pPr>
            <a:r>
              <a:rPr lang="ru-RU" dirty="0">
                <a:latin typeface="Calibri" panose="020F0502020204030204"/>
              </a:rPr>
              <a:t>Количество денег в обращении.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 startAt="2"/>
              <a:tabLst/>
              <a:defRPr/>
            </a:pPr>
            <a:r>
              <a:rPr lang="ru-RU" dirty="0">
                <a:latin typeface="Calibri" panose="020F0502020204030204"/>
              </a:rPr>
              <a:t>Денежный агрегатор.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 startAt="2"/>
              <a:tabLst/>
              <a:defRPr/>
            </a:pPr>
            <a:r>
              <a:rPr lang="ru-RU" dirty="0">
                <a:latin typeface="Calibri" panose="020F0502020204030204"/>
              </a:rPr>
              <a:t>Спрос и предложение на деньги.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 startAt="2"/>
              <a:tabLst/>
              <a:defRPr/>
            </a:pPr>
            <a:r>
              <a:rPr lang="ru-RU" dirty="0">
                <a:latin typeface="Calibri" panose="020F0502020204030204"/>
              </a:rPr>
              <a:t>Количественная теория денег.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 startAt="2"/>
              <a:tabLst/>
              <a:defRPr/>
            </a:pPr>
            <a:r>
              <a:rPr lang="ru-RU" dirty="0">
                <a:latin typeface="Calibri" panose="020F0502020204030204"/>
              </a:rPr>
              <a:t>Экономическая оценка принятия решений.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 startAt="2"/>
              <a:tabLst/>
              <a:defRPr/>
            </a:pPr>
            <a:r>
              <a:rPr lang="ru-RU" dirty="0">
                <a:latin typeface="Calibri" panose="020F0502020204030204"/>
              </a:rPr>
              <a:t>Альтернативные издержки.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 startAt="2"/>
              <a:tabLst/>
              <a:defRPr/>
            </a:pPr>
            <a:r>
              <a:rPr lang="ru-RU" dirty="0">
                <a:latin typeface="Calibri" panose="020F0502020204030204"/>
              </a:rPr>
              <a:t>Трансакционные издержки.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 startAt="2"/>
              <a:tabLst/>
              <a:defRPr/>
            </a:pPr>
            <a:r>
              <a:rPr lang="ru-RU" dirty="0">
                <a:latin typeface="Calibri" panose="020F0502020204030204"/>
              </a:rPr>
              <a:t>Метод сопоставления предельных показателей.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 startAt="2"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 startAt="2"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72326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E3A0CC-9B28-4C1C-A57F-38393C161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45720"/>
            <a:ext cx="11948160" cy="680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774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B020F7-584F-40DB-94DB-32F864C47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70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643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знак, еда, телефон&#10;&#10;Автоматически созданное описание">
            <a:extLst>
              <a:ext uri="{FF2B5EF4-FFF2-40B4-BE49-F238E27FC236}">
                <a16:creationId xmlns:a16="http://schemas.microsoft.com/office/drawing/2014/main" id="{DCC9CE2F-E044-42B8-B771-158F95527E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192000" cy="6857990"/>
          </a:xfrm>
          <a:prstGeom prst="rect">
            <a:avLst/>
          </a:prstGeom>
          <a:noFill/>
        </p:spPr>
      </p:pic>
      <p:sp>
        <p:nvSpPr>
          <p:cNvPr id="2" name="Номер слайда 1" hidden="1">
            <a:extLst>
              <a:ext uri="{FF2B5EF4-FFF2-40B4-BE49-F238E27FC236}">
                <a16:creationId xmlns:a16="http://schemas.microsoft.com/office/drawing/2014/main" id="{41AF211E-7EEF-43A2-9A38-0CE7B2938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spcAft>
                  <a:spcPts val="600"/>
                </a:spcAft>
              </a:pPr>
              <a:t>36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23397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бутылка, газет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BF921844-9FD0-47AA-B4A8-0BD0032D0F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20" y="10"/>
            <a:ext cx="12120880" cy="6857990"/>
          </a:xfrm>
          <a:prstGeom prst="rect">
            <a:avLst/>
          </a:prstGeom>
          <a:noFill/>
        </p:spPr>
      </p:pic>
      <p:sp>
        <p:nvSpPr>
          <p:cNvPr id="2" name="Номер слайда 1" hidden="1">
            <a:extLst>
              <a:ext uri="{FF2B5EF4-FFF2-40B4-BE49-F238E27FC236}">
                <a16:creationId xmlns:a16="http://schemas.microsoft.com/office/drawing/2014/main" id="{7EA3BDB2-D774-4E2E-9A1E-35527F734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spcAft>
                  <a:spcPts val="600"/>
                </a:spcAft>
              </a:pPr>
              <a:t>37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00555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тол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89B0CB33-8C10-4A37-AF56-245B375CD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192000" cy="6857990"/>
          </a:xfrm>
          <a:prstGeom prst="rect">
            <a:avLst/>
          </a:prstGeom>
          <a:noFill/>
        </p:spPr>
      </p:pic>
      <p:sp>
        <p:nvSpPr>
          <p:cNvPr id="2" name="Номер слайда 1" hidden="1">
            <a:extLst>
              <a:ext uri="{FF2B5EF4-FFF2-40B4-BE49-F238E27FC236}">
                <a16:creationId xmlns:a16="http://schemas.microsoft.com/office/drawing/2014/main" id="{5C265A1A-027E-49B9-85D5-6136A3989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spcAft>
                  <a:spcPts val="600"/>
                </a:spcAft>
              </a:pPr>
              <a:t>38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36596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F15F902-94CD-4A52-8F39-06353F77C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9536E138-1657-4724-87AF-FC9BE271A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287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E51DE9D-49DC-463E-A83F-6965F0CCB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55922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70465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5213A30-E428-4665-9EA6-CA2E69D5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F062A6A-D7B1-44D9-9484-674E0E90F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40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1FDDD2-46F9-477E-97C1-E57D02A5B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843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92930702-5080-4CEC-8711-18C3FC022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E50C83D-737D-423E-9877-3A6C70B2C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41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560D83-B7AB-47B6-B903-58ACA95E2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5422"/>
            <a:ext cx="12191999" cy="65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403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9EC420E-7412-4FD4-A5F5-D91D6D451E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40" y="91440"/>
            <a:ext cx="11877040" cy="662432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№3. Тема 1.Контрольные вопросы для самопроверки:</a:t>
            </a:r>
          </a:p>
          <a:p>
            <a:pPr algn="l"/>
            <a:r>
              <a:rPr lang="ru-RU" dirty="0"/>
              <a:t>1.Характеристики рынка.</a:t>
            </a:r>
          </a:p>
          <a:p>
            <a:pPr algn="l"/>
            <a:r>
              <a:rPr lang="ru-RU" dirty="0"/>
              <a:t>2.Рыночные барьеры. ( входа и выхода).</a:t>
            </a:r>
          </a:p>
          <a:p>
            <a:pPr algn="l"/>
            <a:r>
              <a:rPr lang="ru-RU" dirty="0"/>
              <a:t>3.Сущность и виды конкуренции.</a:t>
            </a:r>
          </a:p>
          <a:p>
            <a:pPr algn="l"/>
            <a:r>
              <a:rPr lang="ru-RU" dirty="0"/>
              <a:t>4.Методы конкурентной борьбы.</a:t>
            </a:r>
          </a:p>
          <a:p>
            <a:pPr algn="l"/>
            <a:r>
              <a:rPr lang="ru-RU" dirty="0"/>
              <a:t>5. Формы конкуренции.</a:t>
            </a:r>
          </a:p>
          <a:p>
            <a:pPr algn="l"/>
            <a:r>
              <a:rPr lang="ru-RU" dirty="0"/>
              <a:t>6 Сущность несовершенной конкуренции.</a:t>
            </a:r>
          </a:p>
          <a:p>
            <a:pPr algn="l"/>
            <a:r>
              <a:rPr lang="ru-RU" dirty="0"/>
              <a:t>7.Сущность монополии.</a:t>
            </a:r>
          </a:p>
          <a:p>
            <a:pPr algn="l"/>
            <a:r>
              <a:rPr lang="ru-RU" dirty="0"/>
              <a:t>8.Сущность олигополии.</a:t>
            </a:r>
          </a:p>
          <a:p>
            <a:pPr algn="l"/>
            <a:r>
              <a:rPr lang="ru-RU" dirty="0"/>
              <a:t>9.Монополистическая конкуренция.</a:t>
            </a:r>
          </a:p>
          <a:p>
            <a:pPr algn="l"/>
            <a:r>
              <a:rPr lang="ru-RU" dirty="0"/>
              <a:t>10 Регулирование рынка.</a:t>
            </a:r>
          </a:p>
          <a:p>
            <a:pPr algn="l"/>
            <a:r>
              <a:rPr lang="ru-RU" dirty="0"/>
              <a:t>11.Эффективность конкуренции.</a:t>
            </a:r>
          </a:p>
          <a:p>
            <a:pPr algn="l"/>
            <a:endParaRPr lang="ru-RU" dirty="0"/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94895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WordPictureWatermark1674174671">
            <a:extLst>
              <a:ext uri="{FF2B5EF4-FFF2-40B4-BE49-F238E27FC236}">
                <a16:creationId xmlns:a16="http://schemas.microsoft.com/office/drawing/2014/main" id="{9612D52C-0ADB-4228-B689-DED6846B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861" y="24807"/>
            <a:ext cx="2801259" cy="683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2CE011-A026-4495-91BC-C77ECACE08F2}"/>
              </a:ext>
            </a:extLst>
          </p:cNvPr>
          <p:cNvSpPr txBox="1"/>
          <p:nvPr/>
        </p:nvSpPr>
        <p:spPr>
          <a:xfrm>
            <a:off x="314960" y="-36340"/>
            <a:ext cx="11775441" cy="6155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Уральский юридический институт МВД России.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</a:t>
            </a:r>
            <a:r>
              <a:rPr lang="ru-RU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Тема №</a:t>
            </a:r>
            <a:r>
              <a:rPr lang="ru-RU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Э</a:t>
            </a:r>
            <a:r>
              <a:rPr lang="ru-RU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волюция экономических систем и развитие.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КАФЕДРА СОЦИАЛЬНО-ЭКОНОМИЧЕСКИХ ДИСЦИПЛИН,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Баженов Сергей Иванович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Доктор экономических наук,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профессор, член-корреспондент МАНЕБ,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Президент фонда, центр «Региональной экономической безопасности: теоретические аспекты, практика.»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Email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naukaservis@rambler.ru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Тел.: 8 922-181-40-15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www.b-si.ru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 ГОД.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AF7F89-E487-AB22-C2FE-ADF2DB4761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023" y="5272972"/>
            <a:ext cx="1237607" cy="148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464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BED666-689B-447B-8679-9B94CBB17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2088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141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B3E69F-7ECB-42AF-84BB-3358EDDD2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" y="0"/>
            <a:ext cx="12080240" cy="677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195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AAC3A4-0A2C-44EA-BE01-79493CF61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111760"/>
            <a:ext cx="12110720" cy="674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434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583E9A6-AD1C-430B-A22D-6E2996FBC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14D6FE8-70BC-434A-AFE0-7C23DE888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47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B15AEB-074F-486E-80AA-E41802DA7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" y="0"/>
            <a:ext cx="11846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356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2B5535-C018-46CC-9D52-7BC8B6C03326}"/>
              </a:ext>
            </a:extLst>
          </p:cNvPr>
          <p:cNvSpPr txBox="1"/>
          <p:nvPr/>
        </p:nvSpPr>
        <p:spPr>
          <a:xfrm>
            <a:off x="670560" y="101600"/>
            <a:ext cx="1126744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600" dirty="0">
                <a:solidFill>
                  <a:srgbClr val="FF0000"/>
                </a:solidFill>
                <a:latin typeface="YS Text"/>
              </a:rPr>
              <a:t>Научный с</a:t>
            </a:r>
            <a:r>
              <a:rPr lang="ru-RU" sz="3600" b="0" i="0" dirty="0">
                <a:solidFill>
                  <a:srgbClr val="FF0000"/>
                </a:solidFill>
                <a:effectLst/>
                <a:latin typeface="YS Text"/>
              </a:rPr>
              <a:t>интез</a:t>
            </a:r>
            <a:r>
              <a:rPr lang="ru-RU" sz="3600" b="0" i="0" dirty="0">
                <a:solidFill>
                  <a:srgbClr val="333333"/>
                </a:solidFill>
                <a:effectLst/>
                <a:latin typeface="YS Text"/>
              </a:rPr>
              <a:t> (от греч. </a:t>
            </a:r>
            <a:r>
              <a:rPr lang="ru-RU" sz="3600" b="0" i="0" dirty="0" err="1">
                <a:solidFill>
                  <a:srgbClr val="333333"/>
                </a:solidFill>
                <a:effectLst/>
                <a:latin typeface="YS Text"/>
              </a:rPr>
              <a:t>σύνθεσις</a:t>
            </a:r>
            <a:r>
              <a:rPr lang="ru-RU" sz="3600" b="0" i="0" dirty="0">
                <a:solidFill>
                  <a:srgbClr val="333333"/>
                </a:solidFill>
                <a:effectLst/>
                <a:latin typeface="YS Text"/>
              </a:rPr>
              <a:t> — соединение, сочетание, составление) — соединение различных элементов, сторон предмета в единое целое (систему), которое осуществляется в процессе познания и в практической деятельности.</a:t>
            </a:r>
          </a:p>
          <a:p>
            <a:pPr algn="l"/>
            <a:r>
              <a:rPr lang="ru-RU" sz="3600" b="0" i="0" dirty="0">
                <a:solidFill>
                  <a:srgbClr val="333333"/>
                </a:solidFill>
                <a:effectLst/>
                <a:latin typeface="YS Text"/>
              </a:rPr>
              <a:t>В научном знании синтез может проявляться в следующих формах:</a:t>
            </a:r>
          </a:p>
          <a:p>
            <a:pPr algn="l">
              <a:buFont typeface="+mj-lt"/>
              <a:buAutoNum type="arabicPeriod"/>
            </a:pPr>
            <a:r>
              <a:rPr lang="ru-RU" sz="3600" b="0" i="0" dirty="0">
                <a:solidFill>
                  <a:srgbClr val="333333"/>
                </a:solidFill>
                <a:effectLst/>
                <a:latin typeface="YS Text"/>
              </a:rPr>
              <a:t>Взаимосвязь теорий, относящихся к одной предметной области.</a:t>
            </a:r>
          </a:p>
          <a:p>
            <a:pPr algn="l">
              <a:buFont typeface="+mj-lt"/>
              <a:buAutoNum type="arabicPeriod" startAt="2"/>
            </a:pPr>
            <a:r>
              <a:rPr lang="ru-RU" sz="3600" b="0" i="0" dirty="0">
                <a:solidFill>
                  <a:srgbClr val="333333"/>
                </a:solidFill>
                <a:effectLst/>
                <a:latin typeface="YS Text"/>
              </a:rPr>
              <a:t>Объединение конкурирующих, в определённых аспектах противоположных теорий</a:t>
            </a:r>
          </a:p>
        </p:txBody>
      </p:sp>
    </p:spTree>
    <p:extLst>
      <p:ext uri="{BB962C8B-B14F-4D97-AF65-F5344CB8AC3E}">
        <p14:creationId xmlns:p14="http://schemas.microsoft.com/office/powerpoint/2010/main" val="320099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A04D90-B02A-4727-BA8E-16DF236D5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91" y="0"/>
            <a:ext cx="11972409" cy="673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19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бутылка, стол, рабочий стол, телефон&#10;&#10;Автоматически созданное описание">
            <a:extLst>
              <a:ext uri="{FF2B5EF4-FFF2-40B4-BE49-F238E27FC236}">
                <a16:creationId xmlns:a16="http://schemas.microsoft.com/office/drawing/2014/main" id="{ABBAD72C-9ACC-4E5C-AED2-790323601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33442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B54324-29A0-4BC8-89C3-791278CFD0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50125"/>
            <a:ext cx="11948160" cy="669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694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FEC0AC-CC05-467D-B1CD-6BFA68B51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" y="57489"/>
            <a:ext cx="11877040" cy="673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481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FF56C5-FEEB-40FD-B446-3B5B4A75B888}"/>
              </a:ext>
            </a:extLst>
          </p:cNvPr>
          <p:cNvSpPr txBox="1"/>
          <p:nvPr/>
        </p:nvSpPr>
        <p:spPr>
          <a:xfrm>
            <a:off x="792480" y="1997839"/>
            <a:ext cx="1103376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600" b="1" i="0" u="none" strike="noStrike" dirty="0">
                <a:solidFill>
                  <a:srgbClr val="FF0000"/>
                </a:solidFill>
                <a:effectLst/>
                <a:latin typeface="YS Text"/>
              </a:rPr>
              <a:t>Основные принципы цифровой экономики</a:t>
            </a:r>
          </a:p>
          <a:p>
            <a:pPr algn="l"/>
            <a:endParaRPr lang="ru-RU" sz="2800" b="1" i="0" u="none" strike="noStrike" dirty="0">
              <a:solidFill>
                <a:srgbClr val="333333"/>
              </a:solidFill>
              <a:effectLst/>
              <a:latin typeface="YS Text"/>
            </a:endParaRPr>
          </a:p>
          <a:p>
            <a:pPr algn="l"/>
            <a:r>
              <a:rPr lang="ru-RU" sz="2800" b="0" i="0" dirty="0">
                <a:solidFill>
                  <a:srgbClr val="333333"/>
                </a:solidFill>
                <a:effectLst/>
                <a:latin typeface="YS Text"/>
              </a:rPr>
              <a:t>Цифровая экономика сфокусирована на двух важных принципах – информации и сетевых технологиях. Электронные данные – это главный стратегический ресурс цифровизации.</a:t>
            </a:r>
          </a:p>
          <a:p>
            <a:pPr algn="l"/>
            <a:r>
              <a:rPr lang="ru-RU" sz="2800" b="0" i="0" dirty="0">
                <a:solidFill>
                  <a:srgbClr val="333333"/>
                </a:solidFill>
                <a:effectLst/>
                <a:latin typeface="YS Text"/>
              </a:rPr>
              <a:t> Для пользования информацией разрабатываются и развиваются современные IT-инструменты, включая бизнес-модели. </a:t>
            </a:r>
          </a:p>
          <a:p>
            <a:pPr algn="l"/>
            <a:r>
              <a:rPr lang="ru-RU" sz="2800" b="0" i="0" dirty="0">
                <a:solidFill>
                  <a:srgbClr val="333333"/>
                </a:solidFill>
                <a:effectLst/>
                <a:latin typeface="YS Text"/>
              </a:rPr>
              <a:t>Суть и значение цифровой экономики в ускорении механизма обмена большими объемами электронной информации между участниками, упрощении рутинных процессов.</a:t>
            </a:r>
          </a:p>
        </p:txBody>
      </p:sp>
    </p:spTree>
    <p:extLst>
      <p:ext uri="{BB962C8B-B14F-4D97-AF65-F5344CB8AC3E}">
        <p14:creationId xmlns:p14="http://schemas.microsoft.com/office/powerpoint/2010/main" val="40134335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9EC420E-7412-4FD4-A5F5-D91D6D451E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40" y="91440"/>
            <a:ext cx="11877040" cy="662432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№1 Тема 2.Контрольные вопросы для самопроверки:</a:t>
            </a:r>
          </a:p>
          <a:p>
            <a:pPr algn="l"/>
            <a:r>
              <a:rPr lang="ru-RU" dirty="0"/>
              <a:t>1.Типы экономических систем.</a:t>
            </a:r>
          </a:p>
          <a:p>
            <a:pPr algn="l"/>
            <a:r>
              <a:rPr lang="ru-RU" dirty="0"/>
              <a:t>2.Эконмическое содержание собственности.</a:t>
            </a:r>
          </a:p>
          <a:p>
            <a:pPr algn="l"/>
            <a:r>
              <a:rPr lang="ru-RU" dirty="0"/>
              <a:t>3.Современный капитализм как сложная современная система.</a:t>
            </a:r>
          </a:p>
          <a:p>
            <a:pPr algn="l"/>
            <a:r>
              <a:rPr lang="ru-RU" dirty="0"/>
              <a:t>4. Характеристика основных моделей капитализма.</a:t>
            </a:r>
          </a:p>
          <a:p>
            <a:pPr algn="l"/>
            <a:r>
              <a:rPr lang="ru-RU" dirty="0"/>
              <a:t>5.Сущность научного синтеза.</a:t>
            </a:r>
          </a:p>
          <a:p>
            <a:pPr algn="l"/>
            <a:r>
              <a:rPr lang="ru-RU" dirty="0"/>
              <a:t>6.Основы технического и технологического прогресса.</a:t>
            </a:r>
          </a:p>
          <a:p>
            <a:pPr algn="l"/>
            <a:r>
              <a:rPr lang="ru-RU" dirty="0"/>
              <a:t>7.Индустриальное производство.</a:t>
            </a:r>
          </a:p>
          <a:p>
            <a:pPr algn="l"/>
            <a:r>
              <a:rPr lang="ru-RU" dirty="0"/>
              <a:t>8.Экономика знаний.</a:t>
            </a:r>
          </a:p>
          <a:p>
            <a:pPr algn="l"/>
            <a:r>
              <a:rPr lang="ru-RU" dirty="0"/>
              <a:t>9. Основные принципы цифровой экономики.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19871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62D91B-4996-46F3-943B-7351CC271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71120"/>
            <a:ext cx="12090400" cy="6786880"/>
          </a:xfrm>
        </p:spPr>
        <p:txBody>
          <a:bodyPr/>
          <a:lstStyle/>
          <a:p>
            <a:pPr algn="l"/>
            <a:r>
              <a:rPr lang="ru-RU" sz="3200" b="0" i="0" dirty="0">
                <a:solidFill>
                  <a:srgbClr val="FF0000"/>
                </a:solidFill>
                <a:effectLst/>
                <a:latin typeface="-apple-system"/>
              </a:rPr>
              <a:t>Важнейшими показателями для определения социально-экономического развития государства являются:</a:t>
            </a:r>
          </a:p>
          <a:p>
            <a:pPr algn="l"/>
            <a:endParaRPr lang="ru-RU" sz="3200" b="0" i="0" dirty="0">
              <a:solidFill>
                <a:srgbClr val="FF0000"/>
              </a:solidFill>
              <a:effectLst/>
              <a:latin typeface="-apple-system"/>
            </a:endParaRPr>
          </a:p>
          <a:p>
            <a:pPr marL="342900" indent="-342900" algn="l">
              <a:buFontTx/>
              <a:buChar char="-"/>
            </a:pPr>
            <a:r>
              <a:rPr lang="ru-RU" b="0" i="0" dirty="0">
                <a:solidFill>
                  <a:srgbClr val="333333"/>
                </a:solidFill>
                <a:effectLst/>
                <a:latin typeface="-apple-system"/>
              </a:rPr>
              <a:t>Валовой внутренний продукт (ВВП)-</a:t>
            </a:r>
          </a:p>
          <a:p>
            <a:pPr marL="342900" indent="-342900" algn="l">
              <a:buFontTx/>
              <a:buChar char="-"/>
            </a:pPr>
            <a:r>
              <a:rPr lang="ru-RU" b="0" i="0" dirty="0">
                <a:solidFill>
                  <a:srgbClr val="333333"/>
                </a:solidFill>
                <a:effectLst/>
                <a:latin typeface="-apple-system"/>
              </a:rPr>
              <a:t>Индекс развития человеческого потенциала (ИРЧП)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-apple-system"/>
              </a:rPr>
              <a:t>- Валовой национальный продукт (ВНП)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-apple-system"/>
              </a:rPr>
              <a:t>- Валовой национальный продукт на одного человека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-apple-system"/>
              </a:rPr>
              <a:t>- Валовой внутренний продукт на одного человека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-apple-system"/>
              </a:rPr>
              <a:t>- Статистические показатели миграции населения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-apple-system"/>
              </a:rPr>
              <a:t>- Уровень реальных доходов населения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14085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0725CE-D89C-4B9F-9C9A-A4A02556A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1120"/>
            <a:ext cx="12192000" cy="672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036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F802F0-0B91-4A77-B0B3-92121BB1B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1" y="91441"/>
            <a:ext cx="11795760" cy="657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773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E05186-A63D-431B-A5E8-6E6F29535BAF}"/>
              </a:ext>
            </a:extLst>
          </p:cNvPr>
          <p:cNvSpPr txBox="1"/>
          <p:nvPr/>
        </p:nvSpPr>
        <p:spPr>
          <a:xfrm>
            <a:off x="167640" y="1582340"/>
            <a:ext cx="11856720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0" i="0" dirty="0">
                <a:solidFill>
                  <a:srgbClr val="FF0000"/>
                </a:solidFill>
                <a:effectLst/>
                <a:latin typeface="YS Text"/>
              </a:rPr>
              <a:t>Статистические показатели миграции населения делятся на </a:t>
            </a:r>
            <a:r>
              <a:rPr lang="ru-RU" sz="2800" b="1" i="0" dirty="0">
                <a:solidFill>
                  <a:srgbClr val="FF0000"/>
                </a:solidFill>
                <a:effectLst/>
                <a:latin typeface="YS Text"/>
              </a:rPr>
              <a:t>абсолютные и относительные</a:t>
            </a:r>
            <a:r>
              <a:rPr lang="ru-RU" sz="2800" b="0" i="0" dirty="0">
                <a:solidFill>
                  <a:srgbClr val="FF0000"/>
                </a:solidFill>
                <a:effectLst/>
                <a:latin typeface="YS Text"/>
              </a:rPr>
              <a:t>. </a:t>
            </a:r>
          </a:p>
          <a:p>
            <a:pPr algn="l"/>
            <a:r>
              <a:rPr lang="ru-RU" sz="2000" b="1" i="0" dirty="0">
                <a:solidFill>
                  <a:srgbClr val="7030A0"/>
                </a:solidFill>
                <a:effectLst/>
                <a:latin typeface="YS Text"/>
              </a:rPr>
              <a:t>Абсолютные показатели</a:t>
            </a:r>
            <a:r>
              <a:rPr lang="ru-RU" sz="2000" b="0" i="0" dirty="0">
                <a:solidFill>
                  <a:srgbClr val="7030A0"/>
                </a:solidFill>
                <a:effectLst/>
                <a:latin typeface="YS Text"/>
              </a:rPr>
              <a:t> отражают масштабы миграции</a:t>
            </a:r>
            <a:r>
              <a:rPr lang="ru-RU" b="0" i="0" dirty="0">
                <a:effectLst/>
                <a:latin typeface="YS Text"/>
              </a:rPr>
              <a:t>: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effectLst/>
                <a:latin typeface="YS Text"/>
              </a:rPr>
              <a:t>число прибывших — количество мигрантов, прибывших на постоянное место жительства за определённый период;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effectLst/>
                <a:latin typeface="YS Text"/>
              </a:rPr>
              <a:t>число выбывших — число мигрантов, убывших на постоянное место жительства за определённый период;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effectLst/>
                <a:latin typeface="YS Text"/>
              </a:rPr>
              <a:t>миграционный оборот, миграционный объём (брутто), валовая миграция — сумма прибывших и выбывших;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effectLst/>
                <a:latin typeface="YS Text"/>
              </a:rPr>
              <a:t>миграционное сальдо (нетто), чистая миграция, миграционный прирост — разница между прибывшими и выбывшими с конкретной территории за определённый период. </a:t>
            </a:r>
          </a:p>
        </p:txBody>
      </p:sp>
    </p:spTree>
    <p:extLst>
      <p:ext uri="{BB962C8B-B14F-4D97-AF65-F5344CB8AC3E}">
        <p14:creationId xmlns:p14="http://schemas.microsoft.com/office/powerpoint/2010/main" val="27823952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D17253-2DDF-4651-80E1-7B02EB0C0804}"/>
              </a:ext>
            </a:extLst>
          </p:cNvPr>
          <p:cNvSpPr txBox="1"/>
          <p:nvPr/>
        </p:nvSpPr>
        <p:spPr>
          <a:xfrm>
            <a:off x="71120" y="197346"/>
            <a:ext cx="1212088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i="0" dirty="0">
                <a:solidFill>
                  <a:srgbClr val="FF0000"/>
                </a:solidFill>
                <a:effectLst/>
                <a:latin typeface="YS Text"/>
              </a:rPr>
              <a:t>Относительные показатели</a:t>
            </a:r>
            <a:r>
              <a:rPr lang="ru-RU" sz="2400" b="0" i="0" dirty="0">
                <a:solidFill>
                  <a:srgbClr val="FF0000"/>
                </a:solidFill>
                <a:effectLst/>
                <a:latin typeface="YS Text"/>
              </a:rPr>
              <a:t> отображают интенсивность миграционных процессов, результативность миграции</a:t>
            </a:r>
            <a:r>
              <a:rPr lang="ru-RU" b="0" i="0" dirty="0">
                <a:effectLst/>
                <a:latin typeface="YS Text"/>
              </a:rPr>
              <a:t>: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effectLst/>
                <a:latin typeface="YS Text"/>
              </a:rPr>
              <a:t>коэффициент прибытия — отношение числа прибывших к средней численности населения;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effectLst/>
                <a:latin typeface="YS Text"/>
              </a:rPr>
              <a:t>коэффициент убытия — отношение числа выбывших к средней численности населения;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effectLst/>
                <a:latin typeface="YS Text"/>
              </a:rPr>
              <a:t>коэффициент миграционного прироста — отношение абсолютного показателя миграционного прироста к среднегодовой численности населения;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effectLst/>
                <a:latin typeface="YS Text"/>
              </a:rPr>
              <a:t>коэффициент миграционного оборота — отношение миграционного оборота к средней численности населения;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effectLst/>
                <a:latin typeface="YS Text"/>
              </a:rPr>
              <a:t>коэффициент эффективности миграционного оборота — отношение миграционного сальдо к миграционному обороту (в процентах);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effectLst/>
                <a:latin typeface="YS Text"/>
              </a:rPr>
              <a:t>относительное сальдо миграции — отношение числа прибывших к выбывшим (в процентах);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effectLst/>
                <a:latin typeface="YS Text"/>
              </a:rPr>
              <a:t>коэффициент приживаемости — отношение миграционного прироста к валовой миграции за год. </a:t>
            </a:r>
          </a:p>
          <a:p>
            <a:pPr algn="l"/>
            <a:r>
              <a:rPr lang="ru-RU" sz="2400" b="0" i="0" dirty="0">
                <a:effectLst/>
                <a:latin typeface="YS Text"/>
              </a:rPr>
              <a:t>Абсолютные и относительные показатели рассчитываются для отдельных групп населения (мужчины, женщины, по национальности, городские или сельские жители) и для всего населения. </a:t>
            </a:r>
          </a:p>
        </p:txBody>
      </p:sp>
    </p:spTree>
    <p:extLst>
      <p:ext uri="{BB962C8B-B14F-4D97-AF65-F5344CB8AC3E}">
        <p14:creationId xmlns:p14="http://schemas.microsoft.com/office/powerpoint/2010/main" val="14869013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E693D3-D2C4-4ACA-BD42-1CA75F3B7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" y="0"/>
            <a:ext cx="1180592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D32632-EC3E-4226-8B10-4B94B14C7171}"/>
              </a:ext>
            </a:extLst>
          </p:cNvPr>
          <p:cNvSpPr txBox="1"/>
          <p:nvPr/>
        </p:nvSpPr>
        <p:spPr>
          <a:xfrm>
            <a:off x="3048000" y="3216634"/>
            <a:ext cx="60960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Уровень реальных доходов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3890138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CDA4D2B-B3C6-4C86-B353-096335302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44167"/>
            <a:ext cx="8676456" cy="676966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81131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1\Desktop\Новая папка\slide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"/>
            <a:ext cx="12191999" cy="685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60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F11488C-AA7E-453E-B8DE-8869D1E52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5167445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1\Desktop\Новая папка\image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80" y="0"/>
            <a:ext cx="122732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61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40D6A99-1224-4459-BD29-13B58A149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2473856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62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4818" name="Picture 2" descr="C:\Users\1\Desktop\Новая папка\0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7"/>
          <a:stretch/>
        </p:blipFill>
        <p:spPr bwMode="auto">
          <a:xfrm>
            <a:off x="1539348" y="1"/>
            <a:ext cx="9128653" cy="646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C778BEC-3C97-4577-8179-10244878B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0225964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109F31B-F429-4608-BADA-2E1CA20AA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13E56B1-7BF1-4675-ADEA-1A29B2BEB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63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F6C4EC-8205-4C2E-8E29-CCF62AAC9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" y="137160"/>
            <a:ext cx="11460480" cy="656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857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A2DEC4B-E98D-4B7F-89F7-EB48282A0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4D6FC2-0E4A-4118-8FA9-442A80697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64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26DC26-D3B3-41C8-8F8F-B1D7C0484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" y="0"/>
            <a:ext cx="11816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08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1CEF63D-7113-42EA-9E2C-5CA567BCA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FF14A8B-FE08-461B-A23D-B88091EEB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65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647378-7EF4-4A2E-9166-806F434F7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0"/>
            <a:ext cx="10231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928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9EC420E-7412-4FD4-A5F5-D91D6D451E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40" y="91440"/>
            <a:ext cx="11877040" cy="662432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№2 Тема 2.Контрольные вопросы для самопроверки:</a:t>
            </a:r>
          </a:p>
          <a:p>
            <a:pPr algn="l"/>
            <a:r>
              <a:rPr lang="ru-RU" dirty="0"/>
              <a:t>1.Показатели уровня социально-экономического развития</a:t>
            </a:r>
          </a:p>
          <a:p>
            <a:pPr algn="l"/>
            <a:r>
              <a:rPr lang="ru-RU" dirty="0"/>
              <a:t>2.Валовый внутренний продукт и валовый национальный продукт.</a:t>
            </a:r>
          </a:p>
          <a:p>
            <a:pPr algn="l"/>
            <a:r>
              <a:rPr lang="ru-RU" dirty="0"/>
              <a:t>3.Индекс развития человечества.</a:t>
            </a:r>
          </a:p>
          <a:p>
            <a:pPr algn="l"/>
            <a:r>
              <a:rPr lang="ru-RU" dirty="0"/>
              <a:t>4. Показатели миграции населения.</a:t>
            </a:r>
          </a:p>
          <a:p>
            <a:pPr algn="l"/>
            <a:r>
              <a:rPr lang="ru-RU" dirty="0"/>
              <a:t>5.Классификация по уровню социально-экономического развития стран.</a:t>
            </a:r>
          </a:p>
          <a:p>
            <a:pPr algn="l"/>
            <a:r>
              <a:rPr lang="ru-RU" dirty="0"/>
              <a:t>6.Экономический рост.</a:t>
            </a:r>
          </a:p>
          <a:p>
            <a:pPr algn="l"/>
            <a:r>
              <a:rPr lang="ru-RU" dirty="0"/>
              <a:t>7. Теория экономического роста.</a:t>
            </a:r>
          </a:p>
          <a:p>
            <a:pPr algn="l"/>
            <a:r>
              <a:rPr lang="ru-RU" dirty="0"/>
              <a:t>8.Важность теории экономического роста.</a:t>
            </a:r>
          </a:p>
          <a:p>
            <a:pPr algn="l"/>
            <a:r>
              <a:rPr lang="ru-RU" dirty="0"/>
              <a:t>9.Выход из индустриальной ловушки.(</a:t>
            </a:r>
            <a:r>
              <a:rPr lang="ru-RU" dirty="0" err="1"/>
              <a:t>институциоальная</a:t>
            </a:r>
            <a:r>
              <a:rPr lang="ru-RU" dirty="0"/>
              <a:t> колея.)</a:t>
            </a:r>
          </a:p>
          <a:p>
            <a:pPr algn="l"/>
            <a:r>
              <a:rPr lang="ru-RU" dirty="0"/>
              <a:t>10.Модель экономического развития.</a:t>
            </a:r>
          </a:p>
          <a:p>
            <a:pPr algn="l"/>
            <a:r>
              <a:rPr lang="ru-RU" dirty="0"/>
              <a:t>11.Проблема устойчивого развития экономики страны.</a:t>
            </a:r>
          </a:p>
        </p:txBody>
      </p:sp>
    </p:spTree>
    <p:extLst>
      <p:ext uri="{BB962C8B-B14F-4D97-AF65-F5344CB8AC3E}">
        <p14:creationId xmlns:p14="http://schemas.microsoft.com/office/powerpoint/2010/main" val="33616798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43FFF0B-D77B-4695-9DB8-6EAEBCC7C5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11427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>
            <a:spLocks noGrp="1"/>
          </p:cNvSpPr>
          <p:nvPr>
            <p:ph type="title"/>
          </p:nvPr>
        </p:nvSpPr>
        <p:spPr>
          <a:xfrm>
            <a:off x="2346325" y="287338"/>
            <a:ext cx="754380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Clr>
                <a:schemeClr val="dk1"/>
              </a:buClr>
              <a:buSzPts val="3600"/>
            </a:pPr>
            <a:r>
              <a:rPr lang="en-US" sz="3600" b="1" dirty="0">
                <a:solidFill>
                  <a:schemeClr val="dk1"/>
                </a:solidFill>
              </a:rPr>
              <a:t>    </a:t>
            </a:r>
            <a:br>
              <a:rPr lang="en-US" sz="3600" b="1" dirty="0">
                <a:solidFill>
                  <a:schemeClr val="dk1"/>
                </a:solidFill>
              </a:rPr>
            </a:br>
            <a:br>
              <a:rPr lang="en-US" sz="3600" b="1" dirty="0">
                <a:solidFill>
                  <a:schemeClr val="dk1"/>
                </a:solidFill>
              </a:rPr>
            </a:br>
            <a:br>
              <a:rPr lang="en-US" sz="3600" b="1" dirty="0">
                <a:solidFill>
                  <a:schemeClr val="dk1"/>
                </a:solidFill>
              </a:rPr>
            </a:br>
            <a:br>
              <a:rPr lang="en-US" sz="3600" b="1" dirty="0">
                <a:solidFill>
                  <a:schemeClr val="dk1"/>
                </a:solidFill>
              </a:rPr>
            </a:br>
            <a:r>
              <a:rPr lang="en-US" sz="3600" b="1" dirty="0">
                <a:solidFill>
                  <a:schemeClr val="dk1"/>
                </a:solidFill>
              </a:rPr>
              <a:t>               </a:t>
            </a:r>
            <a:r>
              <a:rPr lang="en-US" sz="3600" b="1" dirty="0" err="1">
                <a:solidFill>
                  <a:schemeClr val="dk1"/>
                </a:solidFill>
              </a:rPr>
              <a:t>Этапы</a:t>
            </a:r>
            <a:r>
              <a:rPr lang="en-US" sz="3600" b="1" dirty="0">
                <a:solidFill>
                  <a:schemeClr val="dk1"/>
                </a:solidFill>
              </a:rPr>
              <a:t> </a:t>
            </a:r>
            <a:r>
              <a:rPr lang="en-US" sz="3600" b="1" dirty="0" err="1">
                <a:solidFill>
                  <a:schemeClr val="dk1"/>
                </a:solidFill>
              </a:rPr>
              <a:t>развития</a:t>
            </a:r>
            <a:r>
              <a:rPr lang="en-US" sz="3600" b="1" dirty="0">
                <a:solidFill>
                  <a:schemeClr val="dk1"/>
                </a:solidFill>
              </a:rPr>
              <a:t> </a:t>
            </a:r>
            <a:r>
              <a:rPr lang="en-US" sz="3600" b="1" dirty="0" err="1">
                <a:solidFill>
                  <a:schemeClr val="dk1"/>
                </a:solidFill>
              </a:rPr>
              <a:t>ученья</a:t>
            </a:r>
            <a:r>
              <a:rPr lang="en-US" sz="3600" b="1" dirty="0">
                <a:solidFill>
                  <a:schemeClr val="dk1"/>
                </a:solidFill>
              </a:rPr>
              <a:t> о  </a:t>
            </a:r>
            <a:br>
              <a:rPr lang="en-US" sz="3600" b="1" dirty="0">
                <a:solidFill>
                  <a:schemeClr val="dk1"/>
                </a:solidFill>
              </a:rPr>
            </a:br>
            <a:r>
              <a:rPr lang="en-US" sz="3600" b="1" dirty="0">
                <a:solidFill>
                  <a:schemeClr val="dk1"/>
                </a:solidFill>
              </a:rPr>
              <a:t>                 </a:t>
            </a:r>
            <a:r>
              <a:rPr lang="en-US" sz="3600" b="1" dirty="0" err="1">
                <a:solidFill>
                  <a:schemeClr val="dk1"/>
                </a:solidFill>
              </a:rPr>
              <a:t>предпринимательстве</a:t>
            </a:r>
            <a:endParaRPr dirty="0"/>
          </a:p>
        </p:txBody>
      </p:sp>
      <p:sp>
        <p:nvSpPr>
          <p:cNvPr id="160" name="Google Shape;160;p22"/>
          <p:cNvSpPr txBox="1">
            <a:spLocks noGrp="1"/>
          </p:cNvSpPr>
          <p:nvPr>
            <p:ph type="body" idx="1"/>
          </p:nvPr>
        </p:nvSpPr>
        <p:spPr>
          <a:xfrm>
            <a:off x="2346325" y="1846263"/>
            <a:ext cx="7543800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0487" indent="-203200">
              <a:spcBef>
                <a:spcPts val="0"/>
              </a:spcBef>
              <a:buSzPts val="3200"/>
            </a:pPr>
            <a:r>
              <a:rPr lang="en-US" sz="3200" b="1"/>
              <a:t>1-ый этап: </a:t>
            </a:r>
            <a:r>
              <a:rPr lang="en-US" sz="3200"/>
              <a:t>середина 18 века. Р.Кантильон </a:t>
            </a:r>
            <a:endParaRPr/>
          </a:p>
          <a:p>
            <a:pPr marL="90487" indent="-203200">
              <a:spcBef>
                <a:spcPts val="0"/>
              </a:spcBef>
              <a:buSzPts val="3200"/>
            </a:pPr>
            <a:r>
              <a:rPr lang="en-US" sz="3200"/>
              <a:t>  (1680-1734гг.). «Очерк о торговле»;</a:t>
            </a:r>
            <a:endParaRPr/>
          </a:p>
          <a:p>
            <a:pPr marL="90487" indent="-203200">
              <a:spcBef>
                <a:spcPts val="0"/>
              </a:spcBef>
              <a:buSzPts val="3200"/>
            </a:pPr>
            <a:r>
              <a:rPr lang="en-US" sz="3200" b="1"/>
              <a:t>2-ой этап: </a:t>
            </a:r>
            <a:r>
              <a:rPr lang="en-US" sz="3200"/>
              <a:t>конец 18 – начало 19 веков.</a:t>
            </a:r>
            <a:endParaRPr/>
          </a:p>
          <a:p>
            <a:pPr marL="90487" indent="-203200">
              <a:spcBef>
                <a:spcPts val="0"/>
              </a:spcBef>
              <a:buSzPts val="3200"/>
            </a:pPr>
            <a:r>
              <a:rPr lang="en-US" sz="3200"/>
              <a:t>   А.Смит (1723-1790гг.). Основной</a:t>
            </a:r>
            <a:endParaRPr/>
          </a:p>
          <a:p>
            <a:pPr marL="90487" indent="-203200">
              <a:spcBef>
                <a:spcPts val="0"/>
              </a:spcBef>
              <a:buSzPts val="3200"/>
            </a:pPr>
            <a:r>
              <a:rPr lang="en-US" sz="3200"/>
              <a:t> функцией предпринимателя </a:t>
            </a:r>
            <a:r>
              <a:rPr lang="en-US" sz="3200" b="1"/>
              <a:t>является получение предпринимательского дохода (прибыли) в результате реализации какой-то коммерческой идеи </a:t>
            </a:r>
            <a:endParaRPr/>
          </a:p>
          <a:p>
            <a:pPr marL="90488" indent="0">
              <a:buSzPts val="3200"/>
              <a:buNone/>
            </a:pPr>
            <a:endParaRPr sz="3200" b="1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4"/>
          <p:cNvSpPr txBox="1">
            <a:spLocks noGrp="1"/>
          </p:cNvSpPr>
          <p:nvPr>
            <p:ph type="title"/>
          </p:nvPr>
        </p:nvSpPr>
        <p:spPr>
          <a:xfrm>
            <a:off x="2346325" y="287338"/>
            <a:ext cx="754380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Clr>
                <a:schemeClr val="dk1"/>
              </a:buClr>
              <a:buSzPts val="3600"/>
            </a:pPr>
            <a:r>
              <a:rPr lang="en-US" sz="3600" b="1">
                <a:solidFill>
                  <a:schemeClr val="dk1"/>
                </a:solidFill>
              </a:rPr>
              <a:t>    </a:t>
            </a:r>
            <a:br>
              <a:rPr lang="en-US" sz="3600" b="1">
                <a:solidFill>
                  <a:schemeClr val="dk1"/>
                </a:solidFill>
              </a:rPr>
            </a:br>
            <a:br>
              <a:rPr lang="en-US" sz="3600" b="1">
                <a:solidFill>
                  <a:schemeClr val="dk1"/>
                </a:solidFill>
              </a:rPr>
            </a:br>
            <a:br>
              <a:rPr lang="en-US" sz="3600" b="1">
                <a:solidFill>
                  <a:schemeClr val="dk1"/>
                </a:solidFill>
              </a:rPr>
            </a:br>
            <a:br>
              <a:rPr lang="en-US" sz="3600" b="1">
                <a:solidFill>
                  <a:schemeClr val="dk1"/>
                </a:solidFill>
              </a:rPr>
            </a:br>
            <a:r>
              <a:rPr lang="en-US" sz="3600" b="1">
                <a:solidFill>
                  <a:schemeClr val="dk1"/>
                </a:solidFill>
              </a:rPr>
              <a:t>              </a:t>
            </a:r>
            <a:br>
              <a:rPr lang="en-US" sz="3600" b="1">
                <a:solidFill>
                  <a:schemeClr val="dk1"/>
                </a:solidFill>
              </a:rPr>
            </a:br>
            <a:r>
              <a:rPr lang="en-US" sz="3600" b="1">
                <a:solidFill>
                  <a:schemeClr val="dk1"/>
                </a:solidFill>
              </a:rPr>
              <a:t>         </a:t>
            </a:r>
            <a:br>
              <a:rPr lang="en-US" sz="3600" b="1">
                <a:solidFill>
                  <a:schemeClr val="dk1"/>
                </a:solidFill>
              </a:rPr>
            </a:br>
            <a:r>
              <a:rPr lang="en-US" sz="3600" b="1">
                <a:solidFill>
                  <a:schemeClr val="dk1"/>
                </a:solidFill>
              </a:rPr>
              <a:t>               Этапы развития  ученья о  </a:t>
            </a:r>
            <a:br>
              <a:rPr lang="en-US" sz="3600" b="1">
                <a:solidFill>
                  <a:schemeClr val="dk1"/>
                </a:solidFill>
              </a:rPr>
            </a:br>
            <a:r>
              <a:rPr lang="en-US" sz="3600" b="1">
                <a:solidFill>
                  <a:schemeClr val="dk1"/>
                </a:solidFill>
              </a:rPr>
              <a:t>   предпринимательстве </a:t>
            </a:r>
            <a:r>
              <a:rPr lang="en-US" sz="3200" b="1">
                <a:solidFill>
                  <a:schemeClr val="dk1"/>
                </a:solidFill>
              </a:rPr>
              <a:t>(продолжение) </a:t>
            </a:r>
            <a:endParaRPr/>
          </a:p>
        </p:txBody>
      </p:sp>
      <p:sp>
        <p:nvSpPr>
          <p:cNvPr id="172" name="Google Shape;172;p24"/>
          <p:cNvSpPr txBox="1">
            <a:spLocks noGrp="1"/>
          </p:cNvSpPr>
          <p:nvPr>
            <p:ph type="body" idx="1"/>
          </p:nvPr>
        </p:nvSpPr>
        <p:spPr>
          <a:xfrm>
            <a:off x="2346325" y="1846263"/>
            <a:ext cx="7543800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0487" indent="-203200">
              <a:spcBef>
                <a:spcPts val="0"/>
              </a:spcBef>
              <a:buSzPts val="3200"/>
            </a:pPr>
            <a:r>
              <a:rPr lang="en-US" sz="3200" b="1"/>
              <a:t>4-ый этап. </a:t>
            </a:r>
            <a:r>
              <a:rPr lang="en-US" sz="3200"/>
              <a:t>Связан с именем австрийского экономиста Й.Шумпетером (1883-1950гг.). Предпринимательская деятельность основывается на </a:t>
            </a:r>
            <a:r>
              <a:rPr lang="en-US" sz="3200" b="1"/>
              <a:t>инновациях, развитии НТП, внедрении в производство новых технологий, новых источников сырья, новых форм организации труда и производства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97FCF9E-8366-468D-8B00-5CBA7F991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64238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>
            <a:spLocks noGrp="1"/>
          </p:cNvSpPr>
          <p:nvPr>
            <p:ph type="title"/>
          </p:nvPr>
        </p:nvSpPr>
        <p:spPr>
          <a:xfrm>
            <a:off x="2208212" y="1889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Clr>
                <a:schemeClr val="dk1"/>
              </a:buClr>
              <a:buSzPts val="3600"/>
            </a:pPr>
            <a:r>
              <a:rPr lang="en-US" sz="3600" b="1">
                <a:solidFill>
                  <a:schemeClr val="dk1"/>
                </a:solidFill>
              </a:rPr>
              <a:t>             </a:t>
            </a:r>
            <a:br>
              <a:rPr lang="en-US" sz="3600" b="1">
                <a:solidFill>
                  <a:schemeClr val="dk1"/>
                </a:solidFill>
              </a:rPr>
            </a:br>
            <a:br>
              <a:rPr lang="en-US" sz="3600" b="1">
                <a:solidFill>
                  <a:schemeClr val="dk1"/>
                </a:solidFill>
              </a:rPr>
            </a:br>
            <a:r>
              <a:rPr lang="en-US" sz="3600" b="1">
                <a:solidFill>
                  <a:schemeClr val="dk1"/>
                </a:solidFill>
              </a:rPr>
              <a:t>             Качества предпринимателя</a:t>
            </a:r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body" idx="1"/>
          </p:nvPr>
        </p:nvSpPr>
        <p:spPr>
          <a:xfrm>
            <a:off x="2346325" y="1846263"/>
            <a:ext cx="7543800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0487" indent="-203200">
              <a:spcBef>
                <a:spcPts val="0"/>
              </a:spcBef>
              <a:buSzPts val="3200"/>
            </a:pPr>
            <a:r>
              <a:rPr lang="en-US" sz="3200" dirty="0"/>
              <a:t>- </a:t>
            </a:r>
            <a:r>
              <a:rPr lang="en-US" sz="3200" dirty="0" err="1"/>
              <a:t>принимает</a:t>
            </a:r>
            <a:r>
              <a:rPr lang="en-US" sz="3200" dirty="0"/>
              <a:t> </a:t>
            </a:r>
            <a:r>
              <a:rPr lang="en-US" sz="3200" dirty="0" err="1"/>
              <a:t>нестандартные</a:t>
            </a:r>
            <a:r>
              <a:rPr lang="en-US" sz="3200" dirty="0"/>
              <a:t> </a:t>
            </a:r>
            <a:r>
              <a:rPr lang="en-US" sz="3200" dirty="0" err="1"/>
              <a:t>новаторские</a:t>
            </a:r>
            <a:endParaRPr dirty="0"/>
          </a:p>
          <a:p>
            <a:pPr marL="90487" indent="-203200">
              <a:spcBef>
                <a:spcPts val="0"/>
              </a:spcBef>
              <a:buSzPts val="3200"/>
            </a:pPr>
            <a:r>
              <a:rPr lang="en-US" sz="3200" dirty="0"/>
              <a:t>    </a:t>
            </a:r>
            <a:r>
              <a:rPr lang="en-US" sz="3200" dirty="0" err="1"/>
              <a:t>решения</a:t>
            </a:r>
            <a:r>
              <a:rPr lang="en-US" sz="3200" dirty="0"/>
              <a:t> в </a:t>
            </a:r>
            <a:r>
              <a:rPr lang="en-US" sz="3200" dirty="0" err="1"/>
              <a:t>стандартных</a:t>
            </a:r>
            <a:r>
              <a:rPr lang="en-US" sz="3200" dirty="0"/>
              <a:t> и </a:t>
            </a:r>
            <a:endParaRPr dirty="0"/>
          </a:p>
          <a:p>
            <a:pPr marL="90487" indent="-203200">
              <a:spcBef>
                <a:spcPts val="0"/>
              </a:spcBef>
              <a:buSzPts val="3200"/>
            </a:pPr>
            <a:r>
              <a:rPr lang="en-US" sz="3200" dirty="0"/>
              <a:t>    </a:t>
            </a:r>
            <a:r>
              <a:rPr lang="en-US" sz="3200" dirty="0" err="1"/>
              <a:t>неопределенных</a:t>
            </a:r>
            <a:r>
              <a:rPr lang="en-US" sz="3200" dirty="0"/>
              <a:t> </a:t>
            </a:r>
            <a:r>
              <a:rPr lang="en-US" sz="3200" dirty="0" err="1"/>
              <a:t>ситуациях</a:t>
            </a:r>
            <a:r>
              <a:rPr lang="en-US" sz="3200" dirty="0"/>
              <a:t>;</a:t>
            </a:r>
            <a:endParaRPr dirty="0"/>
          </a:p>
          <a:p>
            <a:pPr marL="90487" indent="-203200">
              <a:spcBef>
                <a:spcPts val="0"/>
              </a:spcBef>
              <a:buSzPts val="3200"/>
            </a:pPr>
            <a:r>
              <a:rPr lang="en-US" sz="3200" dirty="0"/>
              <a:t>-  </a:t>
            </a:r>
            <a:r>
              <a:rPr lang="en-US" sz="3200" dirty="0" err="1"/>
              <a:t>генерирует</a:t>
            </a:r>
            <a:r>
              <a:rPr lang="en-US" sz="3200" dirty="0"/>
              <a:t> </a:t>
            </a:r>
            <a:r>
              <a:rPr lang="en-US" sz="3200" dirty="0" err="1"/>
              <a:t>новые</a:t>
            </a:r>
            <a:r>
              <a:rPr lang="en-US" sz="3200" dirty="0"/>
              <a:t> </a:t>
            </a:r>
            <a:r>
              <a:rPr lang="en-US" sz="3200" dirty="0" err="1"/>
              <a:t>производственные</a:t>
            </a:r>
            <a:endParaRPr dirty="0"/>
          </a:p>
          <a:p>
            <a:pPr marL="90487" indent="-203200">
              <a:spcBef>
                <a:spcPts val="0"/>
              </a:spcBef>
              <a:buSzPts val="3200"/>
            </a:pPr>
            <a:r>
              <a:rPr lang="en-US" sz="3200" dirty="0"/>
              <a:t>    </a:t>
            </a:r>
            <a:r>
              <a:rPr lang="en-US" sz="3200" dirty="0" err="1"/>
              <a:t>идеи</a:t>
            </a:r>
            <a:r>
              <a:rPr lang="en-US" sz="3200" dirty="0"/>
              <a:t>;</a:t>
            </a:r>
            <a:endParaRPr dirty="0"/>
          </a:p>
          <a:p>
            <a:pPr marL="90487" indent="-203200">
              <a:spcBef>
                <a:spcPts val="0"/>
              </a:spcBef>
              <a:buSzPts val="3200"/>
            </a:pPr>
            <a:r>
              <a:rPr lang="en-US" sz="3200" dirty="0"/>
              <a:t>- </a:t>
            </a:r>
            <a:r>
              <a:rPr lang="en-US" sz="3200" dirty="0" err="1"/>
              <a:t>оперативно</a:t>
            </a:r>
            <a:r>
              <a:rPr lang="en-US" sz="3200" dirty="0"/>
              <a:t> </a:t>
            </a:r>
            <a:r>
              <a:rPr lang="en-US" sz="3200" dirty="0" err="1"/>
              <a:t>оценивает</a:t>
            </a:r>
            <a:r>
              <a:rPr lang="en-US" sz="3200" dirty="0"/>
              <a:t> </a:t>
            </a:r>
            <a:r>
              <a:rPr lang="en-US" sz="3200" dirty="0" err="1"/>
              <a:t>рыночную</a:t>
            </a:r>
            <a:endParaRPr dirty="0"/>
          </a:p>
          <a:p>
            <a:pPr marL="90487" indent="-203200">
              <a:spcBef>
                <a:spcPts val="0"/>
              </a:spcBef>
              <a:buSzPts val="3200"/>
            </a:pPr>
            <a:r>
              <a:rPr lang="en-US" sz="3200" dirty="0"/>
              <a:t>   </a:t>
            </a:r>
            <a:r>
              <a:rPr lang="en-US" sz="3200" dirty="0" err="1"/>
              <a:t>конъюнктуру</a:t>
            </a:r>
            <a:r>
              <a:rPr lang="en-US" sz="3200" dirty="0"/>
              <a:t> с </a:t>
            </a:r>
            <a:r>
              <a:rPr lang="en-US" sz="3200" dirty="0" err="1"/>
              <a:t>позиции</a:t>
            </a:r>
            <a:r>
              <a:rPr lang="en-US" sz="3200" dirty="0"/>
              <a:t> </a:t>
            </a:r>
            <a:r>
              <a:rPr lang="en-US" sz="3200" dirty="0" err="1"/>
              <a:t>получения</a:t>
            </a:r>
            <a:r>
              <a:rPr lang="en-US" sz="3200" dirty="0"/>
              <a:t> </a:t>
            </a:r>
            <a:endParaRPr dirty="0"/>
          </a:p>
          <a:p>
            <a:pPr marL="90487" indent="-203200">
              <a:spcBef>
                <a:spcPts val="0"/>
              </a:spcBef>
              <a:buSzPts val="3200"/>
            </a:pPr>
            <a:r>
              <a:rPr lang="en-US" sz="3200" dirty="0"/>
              <a:t>   </a:t>
            </a:r>
            <a:r>
              <a:rPr lang="en-US" sz="3200" dirty="0" err="1"/>
              <a:t>дополнительной</a:t>
            </a:r>
            <a:r>
              <a:rPr lang="en-US" sz="3200" dirty="0"/>
              <a:t> </a:t>
            </a:r>
            <a:r>
              <a:rPr lang="en-US" sz="3200" dirty="0" err="1"/>
              <a:t>прибыли</a:t>
            </a:r>
            <a:r>
              <a:rPr lang="en-US" sz="3200" dirty="0"/>
              <a:t>;</a:t>
            </a:r>
            <a:endParaRPr dirty="0"/>
          </a:p>
          <a:p>
            <a:pPr marL="90487" indent="-203200">
              <a:spcBef>
                <a:spcPts val="0"/>
              </a:spcBef>
              <a:buSzPts val="3200"/>
            </a:pPr>
            <a:r>
              <a:rPr lang="en-US" sz="3200" dirty="0"/>
              <a:t>- </a:t>
            </a:r>
            <a:r>
              <a:rPr lang="en-US" sz="3200" dirty="0" err="1"/>
              <a:t>рискует</a:t>
            </a:r>
            <a:r>
              <a:rPr lang="en-US" sz="3200" dirty="0"/>
              <a:t> </a:t>
            </a:r>
            <a:r>
              <a:rPr lang="en-US" sz="3200" dirty="0" err="1"/>
              <a:t>ради</a:t>
            </a:r>
            <a:r>
              <a:rPr lang="en-US" sz="3200" dirty="0"/>
              <a:t> </a:t>
            </a:r>
            <a:r>
              <a:rPr lang="en-US" sz="3200" dirty="0" err="1"/>
              <a:t>достижения</a:t>
            </a:r>
            <a:r>
              <a:rPr lang="en-US" sz="3200" dirty="0"/>
              <a:t> </a:t>
            </a:r>
            <a:r>
              <a:rPr lang="en-US" sz="3200" dirty="0" err="1"/>
              <a:t>цели</a:t>
            </a:r>
            <a:r>
              <a:rPr lang="en-US" sz="3200" dirty="0"/>
              <a:t>.</a:t>
            </a:r>
            <a:endParaRPr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 txBox="1">
            <a:spLocks noGrp="1"/>
          </p:cNvSpPr>
          <p:nvPr>
            <p:ph type="title"/>
          </p:nvPr>
        </p:nvSpPr>
        <p:spPr>
          <a:xfrm>
            <a:off x="2208212" y="1889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Clr>
                <a:schemeClr val="dk1"/>
              </a:buClr>
              <a:buSzPts val="3600"/>
            </a:pPr>
            <a:r>
              <a:rPr lang="en-US" sz="3600" b="1">
                <a:solidFill>
                  <a:schemeClr val="dk1"/>
                </a:solidFill>
              </a:rPr>
              <a:t>               </a:t>
            </a:r>
            <a:br>
              <a:rPr lang="en-US" sz="3600" b="1">
                <a:solidFill>
                  <a:schemeClr val="dk1"/>
                </a:solidFill>
              </a:rPr>
            </a:br>
            <a:r>
              <a:rPr lang="en-US" sz="3600" b="1">
                <a:solidFill>
                  <a:schemeClr val="dk1"/>
                </a:solidFill>
              </a:rPr>
              <a:t> Качества предпринимателя </a:t>
            </a:r>
            <a:r>
              <a:rPr lang="en-US" sz="3200" b="1">
                <a:solidFill>
                  <a:schemeClr val="dk1"/>
                </a:solidFill>
              </a:rPr>
              <a:t>(продолжение) </a:t>
            </a:r>
            <a:endParaRPr/>
          </a:p>
        </p:txBody>
      </p:sp>
      <p:sp>
        <p:nvSpPr>
          <p:cNvPr id="184" name="Google Shape;184;p26"/>
          <p:cNvSpPr txBox="1">
            <a:spLocks noGrp="1"/>
          </p:cNvSpPr>
          <p:nvPr>
            <p:ph type="body" idx="1"/>
          </p:nvPr>
        </p:nvSpPr>
        <p:spPr>
          <a:xfrm>
            <a:off x="2346325" y="1846263"/>
            <a:ext cx="7543800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0487" indent="-203200">
              <a:spcBef>
                <a:spcPts val="0"/>
              </a:spcBef>
              <a:buSzPts val="3200"/>
            </a:pPr>
            <a:r>
              <a:rPr lang="en-US" sz="3200"/>
              <a:t>- берет на себя инициативу соединения </a:t>
            </a:r>
            <a:endParaRPr/>
          </a:p>
          <a:p>
            <a:pPr marL="90487" indent="-203200">
              <a:spcBef>
                <a:spcPts val="0"/>
              </a:spcBef>
              <a:buSzPts val="3200"/>
            </a:pPr>
            <a:r>
              <a:rPr lang="en-US" sz="3200"/>
              <a:t>факторов производства в единый процесс;</a:t>
            </a:r>
            <a:endParaRPr/>
          </a:p>
          <a:p>
            <a:pPr marL="90487" indent="-203200">
              <a:spcBef>
                <a:spcPts val="0"/>
              </a:spcBef>
              <a:buSzPts val="3200"/>
            </a:pPr>
            <a:r>
              <a:rPr lang="en-US" sz="3200"/>
              <a:t>- определяет стратегию и тактику </a:t>
            </a:r>
            <a:endParaRPr/>
          </a:p>
          <a:p>
            <a:pPr marL="90487" indent="-203200">
              <a:spcBef>
                <a:spcPts val="0"/>
              </a:spcBef>
              <a:buSzPts val="3200"/>
            </a:pPr>
            <a:r>
              <a:rPr lang="en-US" sz="3200"/>
              <a:t>  поведения предприятия;</a:t>
            </a:r>
            <a:endParaRPr/>
          </a:p>
          <a:p>
            <a:pPr marL="90487" indent="-203200">
              <a:spcBef>
                <a:spcPts val="0"/>
              </a:spcBef>
              <a:buSzPts val="3200"/>
            </a:pPr>
            <a:r>
              <a:rPr lang="en-US" sz="3200"/>
              <a:t>- внедряет в процесс производства</a:t>
            </a:r>
            <a:endParaRPr/>
          </a:p>
          <a:p>
            <a:pPr marL="90487" indent="-203200">
              <a:spcBef>
                <a:spcPts val="0"/>
              </a:spcBef>
              <a:buSzPts val="3200"/>
            </a:pPr>
            <a:r>
              <a:rPr lang="en-US" sz="3200"/>
              <a:t>  новаторские идеи, новые продукты,</a:t>
            </a:r>
            <a:endParaRPr/>
          </a:p>
          <a:p>
            <a:pPr marL="90487" indent="-203200">
              <a:spcBef>
                <a:spcPts val="0"/>
              </a:spcBef>
              <a:buSzPts val="3200"/>
            </a:pPr>
            <a:r>
              <a:rPr lang="en-US" sz="3200"/>
              <a:t>  новые технологии, новые формы </a:t>
            </a:r>
            <a:endParaRPr/>
          </a:p>
          <a:p>
            <a:pPr marL="90487" indent="-203200">
              <a:spcBef>
                <a:spcPts val="0"/>
              </a:spcBef>
              <a:buSzPts val="3200"/>
            </a:pPr>
            <a:r>
              <a:rPr lang="en-US" sz="3200"/>
              <a:t>  организации труда</a:t>
            </a:r>
            <a:endParaRPr/>
          </a:p>
          <a:p>
            <a:pPr marL="90488" indent="0">
              <a:buSzPts val="3200"/>
              <a:buNone/>
            </a:pPr>
            <a:endParaRPr sz="320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 txBox="1">
            <a:spLocks noGrp="1"/>
          </p:cNvSpPr>
          <p:nvPr>
            <p:ph type="title"/>
          </p:nvPr>
        </p:nvSpPr>
        <p:spPr>
          <a:xfrm>
            <a:off x="2346325" y="287338"/>
            <a:ext cx="754380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Clr>
                <a:schemeClr val="dk1"/>
              </a:buClr>
              <a:buSzPts val="3200"/>
            </a:pPr>
            <a:r>
              <a:rPr lang="en-US" sz="3200" b="1">
                <a:solidFill>
                  <a:schemeClr val="dk1"/>
                </a:solidFill>
              </a:rPr>
              <a:t>               </a:t>
            </a:r>
            <a:r>
              <a:rPr lang="en-US" sz="3600" b="1">
                <a:solidFill>
                  <a:schemeClr val="dk1"/>
                </a:solidFill>
              </a:rPr>
              <a:t>   </a:t>
            </a:r>
            <a:br>
              <a:rPr lang="en-US" sz="3600" b="1">
                <a:solidFill>
                  <a:schemeClr val="dk1"/>
                </a:solidFill>
              </a:rPr>
            </a:br>
            <a:r>
              <a:rPr lang="en-US" sz="3600" b="1">
                <a:solidFill>
                  <a:schemeClr val="dk1"/>
                </a:solidFill>
              </a:rPr>
              <a:t>                </a:t>
            </a:r>
            <a:br>
              <a:rPr lang="en-US" sz="3600" b="1">
                <a:solidFill>
                  <a:schemeClr val="dk1"/>
                </a:solidFill>
              </a:rPr>
            </a:br>
            <a:r>
              <a:rPr lang="en-US" sz="3600" b="1">
                <a:solidFill>
                  <a:schemeClr val="dk1"/>
                </a:solidFill>
              </a:rPr>
              <a:t>               Предпринимательская </a:t>
            </a:r>
            <a:br>
              <a:rPr lang="en-US" sz="3600" b="1">
                <a:solidFill>
                  <a:schemeClr val="dk1"/>
                </a:solidFill>
              </a:rPr>
            </a:br>
            <a:r>
              <a:rPr lang="en-US" sz="3600" b="1">
                <a:solidFill>
                  <a:schemeClr val="dk1"/>
                </a:solidFill>
              </a:rPr>
              <a:t>                         деятельность</a:t>
            </a:r>
            <a:endParaRPr/>
          </a:p>
        </p:txBody>
      </p:sp>
      <p:sp>
        <p:nvSpPr>
          <p:cNvPr id="190" name="Google Shape;190;p27"/>
          <p:cNvSpPr txBox="1">
            <a:spLocks noGrp="1"/>
          </p:cNvSpPr>
          <p:nvPr>
            <p:ph type="body" idx="1"/>
          </p:nvPr>
        </p:nvSpPr>
        <p:spPr>
          <a:xfrm>
            <a:off x="2346325" y="1846263"/>
            <a:ext cx="7543800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0487" indent="-177800">
              <a:spcBef>
                <a:spcPts val="0"/>
              </a:spcBef>
              <a:buSzPts val="2800"/>
            </a:pPr>
            <a:r>
              <a:rPr lang="en-US" sz="2800"/>
              <a:t> </a:t>
            </a:r>
            <a:r>
              <a:rPr lang="en-US" sz="3200"/>
              <a:t>- это самостоятельная, осуществляемая на свой риск деятельность, направленная на систематическое получение прибыли от пользования имуществом, продажи товаров, выполнения работ или оказание услуг лицам, зарегистрированным в установленном законом порядке.</a:t>
            </a:r>
            <a:endParaRPr/>
          </a:p>
          <a:p>
            <a:pPr marL="90487" indent="-203200">
              <a:spcBef>
                <a:spcPts val="0"/>
              </a:spcBef>
              <a:buSzPts val="3200"/>
            </a:pPr>
            <a:r>
              <a:rPr lang="en-US" sz="3200"/>
              <a:t> </a:t>
            </a:r>
            <a:r>
              <a:rPr lang="en-US" sz="3200" b="1"/>
              <a:t>(ГК РФ (ст. 2)). </a:t>
            </a:r>
            <a:endParaRPr/>
          </a:p>
          <a:p>
            <a:pPr marL="90488" indent="0">
              <a:buSzPts val="3200"/>
              <a:buNone/>
            </a:pPr>
            <a:endParaRPr sz="3200" b="1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 txBox="1">
            <a:spLocks noGrp="1"/>
          </p:cNvSpPr>
          <p:nvPr>
            <p:ph type="title"/>
          </p:nvPr>
        </p:nvSpPr>
        <p:spPr>
          <a:xfrm>
            <a:off x="2346325" y="287338"/>
            <a:ext cx="754380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Clr>
                <a:schemeClr val="dk1"/>
              </a:buClr>
              <a:buSzPts val="3600"/>
            </a:pPr>
            <a:r>
              <a:rPr lang="en-US" sz="3600" b="1">
                <a:solidFill>
                  <a:schemeClr val="dk1"/>
                </a:solidFill>
              </a:rPr>
              <a:t>          </a:t>
            </a:r>
            <a:br>
              <a:rPr lang="en-US" sz="3600" b="1">
                <a:solidFill>
                  <a:schemeClr val="dk1"/>
                </a:solidFill>
              </a:rPr>
            </a:br>
            <a:r>
              <a:rPr lang="en-US" sz="3600" b="1">
                <a:solidFill>
                  <a:schemeClr val="dk1"/>
                </a:solidFill>
              </a:rPr>
              <a:t>     </a:t>
            </a:r>
            <a:br>
              <a:rPr lang="en-US" sz="3600" b="1">
                <a:solidFill>
                  <a:schemeClr val="dk1"/>
                </a:solidFill>
              </a:rPr>
            </a:br>
            <a:r>
              <a:rPr lang="en-US" sz="3600" b="1">
                <a:solidFill>
                  <a:schemeClr val="dk1"/>
                </a:solidFill>
              </a:rPr>
              <a:t>   Организационно-правовые формы </a:t>
            </a:r>
            <a:br>
              <a:rPr lang="en-US" sz="3600" b="1">
                <a:solidFill>
                  <a:schemeClr val="dk1"/>
                </a:solidFill>
              </a:rPr>
            </a:br>
            <a:r>
              <a:rPr lang="en-US" sz="3600" b="1">
                <a:solidFill>
                  <a:schemeClr val="dk1"/>
                </a:solidFill>
              </a:rPr>
              <a:t>                         предприятий</a:t>
            </a:r>
            <a:endParaRPr/>
          </a:p>
        </p:txBody>
      </p:sp>
      <p:sp>
        <p:nvSpPr>
          <p:cNvPr id="202" name="Google Shape;202;p29"/>
          <p:cNvSpPr txBox="1">
            <a:spLocks noGrp="1"/>
          </p:cNvSpPr>
          <p:nvPr>
            <p:ph type="body" idx="1"/>
          </p:nvPr>
        </p:nvSpPr>
        <p:spPr>
          <a:xfrm>
            <a:off x="2346325" y="1846263"/>
            <a:ext cx="7543800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0487" indent="-203200">
              <a:spcBef>
                <a:spcPts val="0"/>
              </a:spcBef>
              <a:buSzPts val="3200"/>
            </a:pPr>
            <a:r>
              <a:rPr lang="en-US" sz="3200" b="1"/>
              <a:t> - </a:t>
            </a:r>
            <a:r>
              <a:rPr lang="en-US" sz="3200"/>
              <a:t>индивидуальные (единоличные) </a:t>
            </a:r>
            <a:endParaRPr/>
          </a:p>
          <a:p>
            <a:pPr marL="90487" indent="-203200">
              <a:spcBef>
                <a:spcPts val="0"/>
              </a:spcBef>
              <a:buSzPts val="3200"/>
            </a:pPr>
            <a:r>
              <a:rPr lang="en-US" sz="3200"/>
              <a:t>   предприятия;</a:t>
            </a:r>
            <a:endParaRPr/>
          </a:p>
          <a:p>
            <a:pPr marL="90487" indent="-203200">
              <a:spcBef>
                <a:spcPts val="0"/>
              </a:spcBef>
              <a:buSzPts val="3200"/>
            </a:pPr>
            <a:r>
              <a:rPr lang="en-US" sz="3200"/>
              <a:t>- хозяйственные товарищества</a:t>
            </a:r>
            <a:endParaRPr/>
          </a:p>
          <a:p>
            <a:pPr marL="90487" indent="-203200">
              <a:spcBef>
                <a:spcPts val="0"/>
              </a:spcBef>
              <a:buSzPts val="3200"/>
            </a:pPr>
            <a:r>
              <a:rPr lang="en-US" sz="3200"/>
              <a:t>  (партнерства);</a:t>
            </a:r>
            <a:endParaRPr/>
          </a:p>
          <a:p>
            <a:pPr marL="90487" indent="-203200">
              <a:spcBef>
                <a:spcPts val="0"/>
              </a:spcBef>
              <a:buSzPts val="3200"/>
            </a:pPr>
            <a:r>
              <a:rPr lang="en-US" sz="3200"/>
              <a:t>- хозяйственные общества;</a:t>
            </a:r>
            <a:endParaRPr/>
          </a:p>
          <a:p>
            <a:pPr marL="90487" indent="-203200">
              <a:spcBef>
                <a:spcPts val="0"/>
              </a:spcBef>
              <a:buSzPts val="3200"/>
            </a:pPr>
            <a:r>
              <a:rPr lang="en-US" sz="3200"/>
              <a:t>- акционерные общества  (корпорации);</a:t>
            </a:r>
            <a:endParaRPr/>
          </a:p>
          <a:p>
            <a:pPr marL="90487" indent="-203200">
              <a:spcBef>
                <a:spcPts val="0"/>
              </a:spcBef>
              <a:buSzPts val="3200"/>
            </a:pPr>
            <a:r>
              <a:rPr lang="en-US" sz="3200"/>
              <a:t>- государственные предприятия.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>
            <a:spLocks noGrp="1"/>
          </p:cNvSpPr>
          <p:nvPr>
            <p:ph type="title"/>
          </p:nvPr>
        </p:nvSpPr>
        <p:spPr>
          <a:xfrm>
            <a:off x="2346325" y="287338"/>
            <a:ext cx="754380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Clr>
                <a:schemeClr val="dk1"/>
              </a:buClr>
              <a:buSzPts val="3600"/>
            </a:pPr>
            <a:r>
              <a:rPr lang="en-US" sz="3600" b="1">
                <a:solidFill>
                  <a:schemeClr val="dk1"/>
                </a:solidFill>
              </a:rPr>
              <a:t>   </a:t>
            </a:r>
            <a:br>
              <a:rPr lang="en-US" sz="3600" b="1">
                <a:solidFill>
                  <a:schemeClr val="dk1"/>
                </a:solidFill>
              </a:rPr>
            </a:br>
            <a:r>
              <a:rPr lang="en-US" sz="3600" b="1">
                <a:solidFill>
                  <a:schemeClr val="dk1"/>
                </a:solidFill>
              </a:rPr>
              <a:t>                      </a:t>
            </a:r>
            <a:br>
              <a:rPr lang="en-US" sz="3600" b="1">
                <a:solidFill>
                  <a:schemeClr val="dk1"/>
                </a:solidFill>
              </a:rPr>
            </a:br>
            <a:r>
              <a:rPr lang="en-US" sz="3600" b="1">
                <a:solidFill>
                  <a:schemeClr val="dk1"/>
                </a:solidFill>
              </a:rPr>
              <a:t>        Индивидуальные (единоличные)</a:t>
            </a:r>
            <a:br>
              <a:rPr lang="en-US" sz="3600" b="1">
                <a:solidFill>
                  <a:schemeClr val="dk1"/>
                </a:solidFill>
              </a:rPr>
            </a:br>
            <a:r>
              <a:rPr lang="en-US" sz="3600" b="1">
                <a:solidFill>
                  <a:schemeClr val="dk1"/>
                </a:solidFill>
              </a:rPr>
              <a:t>                         предприятий              </a:t>
            </a:r>
            <a:endParaRPr/>
          </a:p>
        </p:txBody>
      </p:sp>
      <p:sp>
        <p:nvSpPr>
          <p:cNvPr id="208" name="Google Shape;208;p30"/>
          <p:cNvSpPr txBox="1">
            <a:spLocks noGrp="1"/>
          </p:cNvSpPr>
          <p:nvPr>
            <p:ph type="body" idx="1"/>
          </p:nvPr>
        </p:nvSpPr>
        <p:spPr>
          <a:xfrm>
            <a:off x="1992312" y="1846263"/>
            <a:ext cx="8424862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0487" indent="-90487">
              <a:spcBef>
                <a:spcPts val="0"/>
              </a:spcBef>
              <a:buSzPts val="3200"/>
              <a:buNone/>
            </a:pPr>
            <a:r>
              <a:rPr lang="en-US" sz="3200">
                <a:solidFill>
                  <a:schemeClr val="dk1"/>
                </a:solidFill>
              </a:rPr>
              <a:t>       - это форма, которая связана только с</a:t>
            </a:r>
            <a:endParaRPr/>
          </a:p>
          <a:p>
            <a:pPr marL="90487" indent="-90487">
              <a:spcBef>
                <a:spcPts val="0"/>
              </a:spcBef>
              <a:buSzPts val="3200"/>
              <a:buNone/>
            </a:pPr>
            <a:r>
              <a:rPr lang="en-US" sz="3200">
                <a:solidFill>
                  <a:schemeClr val="dk1"/>
                </a:solidFill>
              </a:rPr>
              <a:t>   одним собственником предприятия.    </a:t>
            </a:r>
            <a:endParaRPr/>
          </a:p>
          <a:p>
            <a:pPr marL="90487" indent="-90487">
              <a:spcBef>
                <a:spcPts val="0"/>
              </a:spcBef>
              <a:buSzPts val="3200"/>
              <a:buNone/>
            </a:pPr>
            <a:r>
              <a:rPr lang="en-US" sz="3200">
                <a:solidFill>
                  <a:schemeClr val="dk1"/>
                </a:solidFill>
              </a:rPr>
              <a:t>                               </a:t>
            </a:r>
            <a:r>
              <a:rPr lang="en-US" sz="3200" b="1">
                <a:solidFill>
                  <a:schemeClr val="dk1"/>
                </a:solidFill>
              </a:rPr>
              <a:t>Недостатки:</a:t>
            </a:r>
            <a:endParaRPr/>
          </a:p>
          <a:p>
            <a:pPr marL="90487" indent="-90487">
              <a:spcBef>
                <a:spcPts val="0"/>
              </a:spcBef>
              <a:buSzPts val="3200"/>
              <a:buNone/>
            </a:pPr>
            <a:r>
              <a:rPr lang="en-US" sz="3200">
                <a:solidFill>
                  <a:schemeClr val="dk1"/>
                </a:solidFill>
              </a:rPr>
              <a:t> - </a:t>
            </a:r>
            <a:r>
              <a:rPr lang="en-US" sz="3200"/>
              <a:t>ограниченность финансовых ресурсов; </a:t>
            </a:r>
            <a:endParaRPr/>
          </a:p>
          <a:p>
            <a:pPr marL="90487" indent="-90487">
              <a:spcBef>
                <a:spcPts val="0"/>
              </a:spcBef>
              <a:buSzPts val="3200"/>
              <a:buNone/>
            </a:pPr>
            <a:r>
              <a:rPr lang="en-US" sz="3200"/>
              <a:t> - недоступность выгоды от специализации </a:t>
            </a:r>
            <a:endParaRPr/>
          </a:p>
          <a:p>
            <a:pPr marL="90487" indent="-90487">
              <a:spcBef>
                <a:spcPts val="0"/>
              </a:spcBef>
              <a:buSzPts val="3200"/>
              <a:buNone/>
            </a:pPr>
            <a:r>
              <a:rPr lang="en-US" sz="3200"/>
              <a:t>    функций производства, управления и сбыта;</a:t>
            </a:r>
            <a:endParaRPr/>
          </a:p>
          <a:p>
            <a:pPr marL="90487" indent="-90487">
              <a:spcBef>
                <a:spcPts val="0"/>
              </a:spcBef>
              <a:buSzPts val="3200"/>
              <a:buNone/>
            </a:pPr>
            <a:r>
              <a:rPr lang="en-US" sz="3200"/>
              <a:t> - неограниченная ответственность;</a:t>
            </a:r>
            <a:endParaRPr/>
          </a:p>
          <a:p>
            <a:pPr marL="90487" indent="-90487">
              <a:spcBef>
                <a:spcPts val="0"/>
              </a:spcBef>
              <a:buSzPts val="3200"/>
              <a:buNone/>
            </a:pPr>
            <a:r>
              <a:rPr lang="en-US" sz="3200"/>
              <a:t> - предприниматель рискует не только активами</a:t>
            </a:r>
            <a:endParaRPr/>
          </a:p>
          <a:p>
            <a:pPr marL="90487" indent="-90487">
              <a:spcBef>
                <a:spcPts val="0"/>
              </a:spcBef>
              <a:buSzPts val="3200"/>
              <a:buNone/>
            </a:pPr>
            <a:r>
              <a:rPr lang="en-US" sz="3200"/>
              <a:t>   фирмы, но и своими личными 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>
            <a:spLocks noGrp="1"/>
          </p:cNvSpPr>
          <p:nvPr>
            <p:ph type="title"/>
          </p:nvPr>
        </p:nvSpPr>
        <p:spPr>
          <a:xfrm>
            <a:off x="2346325" y="287338"/>
            <a:ext cx="754380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Clr>
                <a:schemeClr val="dk1"/>
              </a:buClr>
              <a:buSzPts val="4000"/>
            </a:pPr>
            <a:r>
              <a:rPr lang="en-US" sz="4000" b="1">
                <a:solidFill>
                  <a:schemeClr val="dk1"/>
                </a:solidFill>
              </a:rPr>
              <a:t>        </a:t>
            </a:r>
            <a:r>
              <a:rPr lang="en-US" sz="3600" b="1">
                <a:solidFill>
                  <a:schemeClr val="dk1"/>
                </a:solidFill>
              </a:rPr>
              <a:t>Хозяйственные товарищества </a:t>
            </a:r>
            <a:br>
              <a:rPr lang="en-US" sz="3600" b="1">
                <a:solidFill>
                  <a:schemeClr val="dk1"/>
                </a:solidFill>
              </a:rPr>
            </a:br>
            <a:r>
              <a:rPr lang="en-US" sz="3600" b="1">
                <a:solidFill>
                  <a:schemeClr val="dk1"/>
                </a:solidFill>
              </a:rPr>
              <a:t>                        (партнерства)</a:t>
            </a:r>
            <a:endParaRPr/>
          </a:p>
        </p:txBody>
      </p:sp>
      <p:sp>
        <p:nvSpPr>
          <p:cNvPr id="214" name="Google Shape;214;p31"/>
          <p:cNvSpPr txBox="1">
            <a:spLocks noGrp="1"/>
          </p:cNvSpPr>
          <p:nvPr>
            <p:ph type="body" idx="1"/>
          </p:nvPr>
        </p:nvSpPr>
        <p:spPr>
          <a:xfrm>
            <a:off x="2346325" y="1846263"/>
            <a:ext cx="7543800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0487" indent="-90487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2800" dirty="0"/>
              <a:t>   - </a:t>
            </a:r>
            <a:r>
              <a:rPr lang="en-US" sz="2800" dirty="0" err="1"/>
              <a:t>это</a:t>
            </a:r>
            <a:r>
              <a:rPr lang="en-US" sz="2800" dirty="0"/>
              <a:t> </a:t>
            </a:r>
            <a:r>
              <a:rPr lang="en-US" sz="2800" dirty="0" err="1"/>
              <a:t>форма</a:t>
            </a:r>
            <a:r>
              <a:rPr lang="en-US" sz="2800" dirty="0"/>
              <a:t>, </a:t>
            </a:r>
            <a:r>
              <a:rPr lang="en-US" sz="2800" dirty="0" err="1"/>
              <a:t>когда</a:t>
            </a:r>
            <a:r>
              <a:rPr lang="en-US" sz="2800" dirty="0"/>
              <a:t> </a:t>
            </a:r>
            <a:r>
              <a:rPr lang="en-US" sz="2800" dirty="0" err="1"/>
              <a:t>два</a:t>
            </a:r>
            <a:r>
              <a:rPr lang="en-US" sz="2800" dirty="0"/>
              <a:t> </a:t>
            </a:r>
            <a:r>
              <a:rPr lang="en-US" sz="2800" dirty="0" err="1"/>
              <a:t>или</a:t>
            </a:r>
            <a:r>
              <a:rPr lang="en-US" sz="2800" dirty="0"/>
              <a:t> </a:t>
            </a:r>
            <a:r>
              <a:rPr lang="en-US" sz="2800" dirty="0" err="1"/>
              <a:t>более</a:t>
            </a:r>
            <a:r>
              <a:rPr lang="en-US" sz="2800" dirty="0"/>
              <a:t> </a:t>
            </a:r>
            <a:r>
              <a:rPr lang="en-US" sz="2800" dirty="0" err="1"/>
              <a:t>отдельных</a:t>
            </a:r>
            <a:r>
              <a:rPr lang="en-US" sz="2800" dirty="0"/>
              <a:t> </a:t>
            </a:r>
            <a:endParaRPr dirty="0"/>
          </a:p>
          <a:p>
            <a:pPr marL="90487" indent="-90487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2800" dirty="0"/>
              <a:t>   </a:t>
            </a:r>
            <a:r>
              <a:rPr lang="en-US" sz="2800" dirty="0" err="1"/>
              <a:t>лиц</a:t>
            </a:r>
            <a:r>
              <a:rPr lang="en-US" sz="2800" dirty="0"/>
              <a:t> </a:t>
            </a:r>
            <a:r>
              <a:rPr lang="en-US" sz="2800" dirty="0" err="1"/>
              <a:t>договариваются</a:t>
            </a:r>
            <a:r>
              <a:rPr lang="en-US" sz="2800" dirty="0"/>
              <a:t> о </a:t>
            </a:r>
            <a:r>
              <a:rPr lang="en-US" sz="2800" dirty="0" err="1"/>
              <a:t>владении</a:t>
            </a:r>
            <a:r>
              <a:rPr lang="en-US" sz="2800" dirty="0"/>
              <a:t> и </a:t>
            </a:r>
            <a:r>
              <a:rPr lang="en-US" sz="2800" dirty="0" err="1"/>
              <a:t>управлении</a:t>
            </a:r>
            <a:endParaRPr dirty="0"/>
          </a:p>
          <a:p>
            <a:pPr marL="90487" indent="-90487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2800" dirty="0"/>
              <a:t>    </a:t>
            </a:r>
            <a:r>
              <a:rPr lang="en-US" sz="2800" dirty="0" err="1"/>
              <a:t>предприятием</a:t>
            </a:r>
            <a:r>
              <a:rPr lang="en-US" sz="2800" dirty="0"/>
              <a:t>.  </a:t>
            </a:r>
            <a:r>
              <a:rPr lang="en-US" sz="2800" b="1" dirty="0" err="1"/>
              <a:t>Разновидности</a:t>
            </a:r>
            <a:r>
              <a:rPr lang="en-US" sz="2800" b="1" dirty="0"/>
              <a:t>:</a:t>
            </a:r>
            <a:endParaRPr dirty="0"/>
          </a:p>
          <a:p>
            <a:pPr marL="90487" indent="-90487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2800" dirty="0"/>
              <a:t> - </a:t>
            </a:r>
            <a:r>
              <a:rPr lang="en-US" sz="2800" dirty="0" err="1"/>
              <a:t>полное</a:t>
            </a:r>
            <a:r>
              <a:rPr lang="en-US" sz="2800" dirty="0"/>
              <a:t> </a:t>
            </a:r>
            <a:r>
              <a:rPr lang="en-US" sz="2800" dirty="0" err="1"/>
              <a:t>товарищество</a:t>
            </a:r>
            <a:r>
              <a:rPr lang="en-US" sz="2800" dirty="0"/>
              <a:t> </a:t>
            </a:r>
            <a:r>
              <a:rPr lang="en-US" sz="2800" dirty="0" err="1"/>
              <a:t>или</a:t>
            </a:r>
            <a:r>
              <a:rPr lang="en-US" sz="2800" dirty="0"/>
              <a:t> </a:t>
            </a:r>
            <a:r>
              <a:rPr lang="en-US" sz="2800" dirty="0" err="1"/>
              <a:t>товарищество</a:t>
            </a:r>
            <a:r>
              <a:rPr lang="en-US" sz="2800" dirty="0"/>
              <a:t> с </a:t>
            </a:r>
            <a:endParaRPr dirty="0"/>
          </a:p>
          <a:p>
            <a:pPr marL="90487" indent="-90487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2800" dirty="0"/>
              <a:t>    </a:t>
            </a:r>
            <a:r>
              <a:rPr lang="en-US" sz="2800" dirty="0" err="1"/>
              <a:t>полной</a:t>
            </a:r>
            <a:r>
              <a:rPr lang="en-US" sz="2800" dirty="0"/>
              <a:t> </a:t>
            </a:r>
            <a:r>
              <a:rPr lang="en-US" sz="2800" dirty="0" err="1"/>
              <a:t>ответственностью</a:t>
            </a:r>
            <a:r>
              <a:rPr lang="en-US" sz="2800" dirty="0"/>
              <a:t>;</a:t>
            </a:r>
            <a:endParaRPr dirty="0"/>
          </a:p>
          <a:p>
            <a:pPr marL="90487" indent="-90487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2800" b="1" dirty="0"/>
              <a:t> - </a:t>
            </a:r>
            <a:r>
              <a:rPr lang="en-US" sz="2800" dirty="0" err="1"/>
              <a:t>смешанное</a:t>
            </a:r>
            <a:r>
              <a:rPr lang="en-US" sz="2800" dirty="0"/>
              <a:t> </a:t>
            </a:r>
            <a:r>
              <a:rPr lang="en-US" sz="2800" dirty="0" err="1"/>
              <a:t>товарищество</a:t>
            </a:r>
            <a:r>
              <a:rPr lang="en-US" sz="2800" dirty="0"/>
              <a:t>, </a:t>
            </a:r>
            <a:r>
              <a:rPr lang="en-US" sz="2800" dirty="0" err="1"/>
              <a:t>или</a:t>
            </a:r>
            <a:r>
              <a:rPr lang="en-US" sz="2800" dirty="0"/>
              <a:t> </a:t>
            </a:r>
            <a:r>
              <a:rPr lang="en-US" sz="2800" dirty="0" err="1"/>
              <a:t>товарищество</a:t>
            </a:r>
            <a:endParaRPr dirty="0"/>
          </a:p>
          <a:p>
            <a:pPr marL="90487" indent="-90487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2800" dirty="0"/>
              <a:t>    </a:t>
            </a:r>
            <a:r>
              <a:rPr lang="en-US" sz="2800" dirty="0" err="1"/>
              <a:t>на</a:t>
            </a:r>
            <a:r>
              <a:rPr lang="en-US" sz="2800" dirty="0"/>
              <a:t> </a:t>
            </a:r>
            <a:r>
              <a:rPr lang="en-US" sz="2800" dirty="0" err="1"/>
              <a:t>вере</a:t>
            </a:r>
            <a:r>
              <a:rPr lang="en-US" sz="2800" dirty="0"/>
              <a:t> (</a:t>
            </a:r>
            <a:r>
              <a:rPr lang="en-US" sz="2800" dirty="0" err="1"/>
              <a:t>товарищество</a:t>
            </a:r>
            <a:r>
              <a:rPr lang="en-US" sz="2800" dirty="0"/>
              <a:t> с </a:t>
            </a:r>
            <a:r>
              <a:rPr lang="en-US" sz="2800" dirty="0" err="1"/>
              <a:t>ограниченной</a:t>
            </a:r>
            <a:endParaRPr dirty="0"/>
          </a:p>
          <a:p>
            <a:pPr marL="90487" indent="-90487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2800" dirty="0"/>
              <a:t>    </a:t>
            </a:r>
            <a:r>
              <a:rPr lang="en-US" sz="2800" dirty="0" err="1"/>
              <a:t>ответственностью</a:t>
            </a:r>
            <a:r>
              <a:rPr lang="en-US" sz="2800" dirty="0"/>
              <a:t> </a:t>
            </a:r>
            <a:r>
              <a:rPr lang="en-US" sz="2800" dirty="0" err="1"/>
              <a:t>или</a:t>
            </a:r>
            <a:r>
              <a:rPr lang="en-US" sz="2800" dirty="0"/>
              <a:t> </a:t>
            </a:r>
            <a:r>
              <a:rPr lang="en-US" sz="2800" dirty="0" err="1"/>
              <a:t>коммандитное</a:t>
            </a:r>
            <a:r>
              <a:rPr lang="en-US" sz="2800" dirty="0"/>
              <a:t> </a:t>
            </a:r>
            <a:endParaRPr dirty="0"/>
          </a:p>
          <a:p>
            <a:pPr marL="90487" indent="-90487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2800" dirty="0"/>
              <a:t>    </a:t>
            </a:r>
            <a:r>
              <a:rPr lang="en-US" sz="2800" dirty="0" err="1"/>
              <a:t>товарищество</a:t>
            </a:r>
            <a:r>
              <a:rPr lang="en-US" sz="2800" dirty="0"/>
              <a:t>).</a:t>
            </a:r>
            <a:endParaRPr dirty="0"/>
          </a:p>
          <a:p>
            <a:pPr marL="90488" indent="0">
              <a:buSzPts val="2800"/>
              <a:buNone/>
            </a:pPr>
            <a:endParaRPr sz="2800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 txBox="1">
            <a:spLocks noGrp="1"/>
          </p:cNvSpPr>
          <p:nvPr>
            <p:ph type="title"/>
          </p:nvPr>
        </p:nvSpPr>
        <p:spPr>
          <a:xfrm>
            <a:off x="2346325" y="287338"/>
            <a:ext cx="754380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Clr>
                <a:schemeClr val="dk1"/>
              </a:buClr>
              <a:buSzPts val="4000"/>
            </a:pPr>
            <a:r>
              <a:rPr lang="en-US" sz="4000" b="1">
                <a:solidFill>
                  <a:schemeClr val="dk1"/>
                </a:solidFill>
              </a:rPr>
              <a:t>             </a:t>
            </a:r>
            <a:r>
              <a:rPr lang="en-US" sz="3600" b="1">
                <a:solidFill>
                  <a:schemeClr val="dk1"/>
                </a:solidFill>
              </a:rPr>
              <a:t>Хозяйственные общества</a:t>
            </a:r>
            <a:endParaRPr/>
          </a:p>
        </p:txBody>
      </p:sp>
      <p:sp>
        <p:nvSpPr>
          <p:cNvPr id="220" name="Google Shape;220;p32"/>
          <p:cNvSpPr txBox="1">
            <a:spLocks noGrp="1"/>
          </p:cNvSpPr>
          <p:nvPr>
            <p:ph type="body" idx="1"/>
          </p:nvPr>
        </p:nvSpPr>
        <p:spPr>
          <a:xfrm>
            <a:off x="2346325" y="1846263"/>
            <a:ext cx="7543800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0487" indent="-90487">
              <a:lnSpc>
                <a:spcPct val="100000"/>
              </a:lnSpc>
              <a:spcBef>
                <a:spcPts val="0"/>
              </a:spcBef>
              <a:buSzPts val="3200"/>
              <a:buNone/>
            </a:pPr>
            <a:r>
              <a:rPr lang="en-US" sz="3200"/>
              <a:t> </a:t>
            </a:r>
            <a:r>
              <a:rPr lang="en-US" sz="2800"/>
              <a:t>-  это форма, которая объединяет </a:t>
            </a:r>
            <a:endParaRPr/>
          </a:p>
          <a:p>
            <a:pPr marL="90487" indent="-90487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2800"/>
              <a:t>     индивидуальные капиталы для достижения</a:t>
            </a:r>
            <a:endParaRPr/>
          </a:p>
          <a:p>
            <a:pPr marL="90487" indent="-90487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2800"/>
              <a:t>     коммерческих целей.  </a:t>
            </a:r>
            <a:endParaRPr/>
          </a:p>
          <a:p>
            <a:pPr marL="90487" indent="-90487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2800"/>
              <a:t>      Разновидности</a:t>
            </a:r>
            <a:r>
              <a:rPr lang="en-US" sz="2800" b="1"/>
              <a:t>:  - общество с ограниченной </a:t>
            </a:r>
            <a:endParaRPr/>
          </a:p>
          <a:p>
            <a:pPr marL="90487" indent="-90487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2800" b="1"/>
              <a:t>    ответственностью  </a:t>
            </a:r>
            <a:r>
              <a:rPr lang="en-US" sz="2800"/>
              <a:t>- </a:t>
            </a:r>
            <a:r>
              <a:rPr lang="en-US" sz="2800" b="1"/>
              <a:t> </a:t>
            </a:r>
            <a:r>
              <a:rPr lang="en-US" sz="2800"/>
              <a:t>формируется за счет</a:t>
            </a:r>
            <a:endParaRPr/>
          </a:p>
          <a:p>
            <a:pPr marL="90487" indent="-90487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2800"/>
              <a:t>    вкладов физических и юридических лиц;</a:t>
            </a:r>
            <a:endParaRPr/>
          </a:p>
          <a:p>
            <a:pPr marL="90487" indent="-90487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2800"/>
              <a:t> </a:t>
            </a:r>
            <a:r>
              <a:rPr lang="en-US" sz="2800" b="1"/>
              <a:t>- общество с дополнительной ответственностью</a:t>
            </a:r>
            <a:endParaRPr/>
          </a:p>
          <a:p>
            <a:pPr marL="90487" indent="-90487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2800"/>
              <a:t>     - состоит из капитала, разделенного на доли</a:t>
            </a:r>
            <a:endParaRPr/>
          </a:p>
          <a:p>
            <a:pPr marL="90487" indent="-90487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2800"/>
              <a:t>     между его участниками, 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3"/>
          <p:cNvSpPr txBox="1">
            <a:spLocks noGrp="1"/>
          </p:cNvSpPr>
          <p:nvPr>
            <p:ph type="title"/>
          </p:nvPr>
        </p:nvSpPr>
        <p:spPr>
          <a:xfrm>
            <a:off x="2381250" y="285751"/>
            <a:ext cx="754380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Clr>
                <a:schemeClr val="dk1"/>
              </a:buClr>
              <a:buSzPts val="4000"/>
            </a:pPr>
            <a:r>
              <a:rPr lang="en-US" sz="4000" b="1">
                <a:solidFill>
                  <a:schemeClr val="dk1"/>
                </a:solidFill>
              </a:rPr>
              <a:t>        </a:t>
            </a:r>
            <a:r>
              <a:rPr lang="en-US" sz="3600" b="1">
                <a:solidFill>
                  <a:schemeClr val="dk1"/>
                </a:solidFill>
              </a:rPr>
              <a:t>Недостатки  </a:t>
            </a:r>
            <a:r>
              <a:rPr lang="en-US" sz="3600" b="1"/>
              <a:t>хозяйственных </a:t>
            </a:r>
            <a:br>
              <a:rPr lang="en-US" sz="3600" b="1"/>
            </a:br>
            <a:r>
              <a:rPr lang="en-US" sz="3600" b="1"/>
              <a:t>            товариществ и обществ </a:t>
            </a:r>
            <a:endParaRPr/>
          </a:p>
        </p:txBody>
      </p:sp>
      <p:sp>
        <p:nvSpPr>
          <p:cNvPr id="226" name="Google Shape;226;p33"/>
          <p:cNvSpPr txBox="1">
            <a:spLocks noGrp="1"/>
          </p:cNvSpPr>
          <p:nvPr>
            <p:ph type="body" idx="1"/>
          </p:nvPr>
        </p:nvSpPr>
        <p:spPr>
          <a:xfrm>
            <a:off x="2346325" y="1846263"/>
            <a:ext cx="7543800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0487" indent="-90487">
              <a:lnSpc>
                <a:spcPct val="100000"/>
              </a:lnSpc>
              <a:spcBef>
                <a:spcPts val="0"/>
              </a:spcBef>
              <a:buSzPts val="3200"/>
              <a:buNone/>
            </a:pPr>
            <a:r>
              <a:rPr lang="en-US" sz="3200"/>
              <a:t> - несовместимость в некоторых случаях </a:t>
            </a:r>
            <a:endParaRPr/>
          </a:p>
          <a:p>
            <a:pPr marL="90487" indent="-90487">
              <a:lnSpc>
                <a:spcPct val="100000"/>
              </a:lnSpc>
              <a:spcBef>
                <a:spcPts val="0"/>
              </a:spcBef>
              <a:buSzPts val="3200"/>
              <a:buNone/>
            </a:pPr>
            <a:r>
              <a:rPr lang="en-US" sz="3200"/>
              <a:t>    интересов партнёров;</a:t>
            </a:r>
            <a:endParaRPr/>
          </a:p>
          <a:p>
            <a:pPr marL="90487" indent="-90487">
              <a:lnSpc>
                <a:spcPct val="100000"/>
              </a:lnSpc>
              <a:spcBef>
                <a:spcPts val="0"/>
              </a:spcBef>
              <a:buSzPts val="3200"/>
              <a:buNone/>
            </a:pPr>
            <a:r>
              <a:rPr lang="en-US" sz="3200">
                <a:solidFill>
                  <a:schemeClr val="dk1"/>
                </a:solidFill>
              </a:rPr>
              <a:t> - недостаточность финансовых ресурсов;</a:t>
            </a:r>
            <a:endParaRPr/>
          </a:p>
          <a:p>
            <a:pPr marL="90487" indent="-90487">
              <a:lnSpc>
                <a:spcPct val="100000"/>
              </a:lnSpc>
              <a:spcBef>
                <a:spcPts val="0"/>
              </a:spcBef>
              <a:buSzPts val="3200"/>
              <a:buNone/>
            </a:pPr>
            <a:r>
              <a:rPr lang="en-US" sz="3200"/>
              <a:t> - каждый партнёр несёт ответственность</a:t>
            </a:r>
            <a:endParaRPr/>
          </a:p>
          <a:p>
            <a:pPr marL="90487" indent="-90487">
              <a:lnSpc>
                <a:spcPct val="100000"/>
              </a:lnSpc>
              <a:spcBef>
                <a:spcPts val="0"/>
              </a:spcBef>
              <a:buSzPts val="3200"/>
              <a:buNone/>
            </a:pPr>
            <a:r>
              <a:rPr lang="en-US" sz="3200"/>
              <a:t>   не только за результат собственных </a:t>
            </a:r>
            <a:endParaRPr/>
          </a:p>
          <a:p>
            <a:pPr marL="90487" indent="-90487">
              <a:lnSpc>
                <a:spcPct val="100000"/>
              </a:lnSpc>
              <a:spcBef>
                <a:spcPts val="0"/>
              </a:spcBef>
              <a:buSzPts val="3200"/>
              <a:buNone/>
            </a:pPr>
            <a:r>
              <a:rPr lang="en-US" sz="3200"/>
              <a:t>   управленческих решений, но и за </a:t>
            </a:r>
            <a:endParaRPr/>
          </a:p>
          <a:p>
            <a:pPr marL="90487" indent="-90487">
              <a:lnSpc>
                <a:spcPct val="100000"/>
              </a:lnSpc>
              <a:spcBef>
                <a:spcPts val="0"/>
              </a:spcBef>
              <a:buSzPts val="3200"/>
              <a:buNone/>
            </a:pPr>
            <a:r>
              <a:rPr lang="en-US" sz="3200"/>
              <a:t>   последствия действий любого другого </a:t>
            </a:r>
            <a:endParaRPr/>
          </a:p>
          <a:p>
            <a:pPr marL="90487" indent="-90487">
              <a:lnSpc>
                <a:spcPct val="100000"/>
              </a:lnSpc>
              <a:spcBef>
                <a:spcPts val="0"/>
              </a:spcBef>
              <a:buSzPts val="3200"/>
              <a:buNone/>
            </a:pPr>
            <a:r>
              <a:rPr lang="en-US" sz="3200"/>
              <a:t>   партнёра</a:t>
            </a:r>
            <a:endParaRPr/>
          </a:p>
          <a:p>
            <a:pPr marL="90488" indent="0">
              <a:buSzPts val="3200"/>
              <a:buNone/>
            </a:pPr>
            <a:endParaRPr sz="32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4"/>
          <p:cNvSpPr txBox="1">
            <a:spLocks noGrp="1"/>
          </p:cNvSpPr>
          <p:nvPr>
            <p:ph type="title"/>
          </p:nvPr>
        </p:nvSpPr>
        <p:spPr>
          <a:xfrm>
            <a:off x="2346325" y="287338"/>
            <a:ext cx="754380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Clr>
                <a:schemeClr val="dk1"/>
              </a:buClr>
              <a:buSzPts val="4000"/>
            </a:pPr>
            <a:r>
              <a:rPr lang="en-US" sz="4000" b="1">
                <a:solidFill>
                  <a:schemeClr val="dk1"/>
                </a:solidFill>
              </a:rPr>
              <a:t>           </a:t>
            </a:r>
            <a:r>
              <a:rPr lang="en-US" sz="3600" b="1">
                <a:solidFill>
                  <a:schemeClr val="dk1"/>
                </a:solidFill>
              </a:rPr>
              <a:t>Акционерные общества </a:t>
            </a:r>
            <a:br>
              <a:rPr lang="en-US" sz="3600" b="1">
                <a:solidFill>
                  <a:schemeClr val="dk1"/>
                </a:solidFill>
              </a:rPr>
            </a:br>
            <a:r>
              <a:rPr lang="en-US" sz="3600" b="1">
                <a:solidFill>
                  <a:schemeClr val="dk1"/>
                </a:solidFill>
              </a:rPr>
              <a:t>                       (корпорации)</a:t>
            </a:r>
            <a:endParaRPr/>
          </a:p>
        </p:txBody>
      </p:sp>
      <p:sp>
        <p:nvSpPr>
          <p:cNvPr id="232" name="Google Shape;232;p34"/>
          <p:cNvSpPr txBox="1">
            <a:spLocks noGrp="1"/>
          </p:cNvSpPr>
          <p:nvPr>
            <p:ph type="body" idx="1"/>
          </p:nvPr>
        </p:nvSpPr>
        <p:spPr>
          <a:xfrm>
            <a:off x="2346325" y="1846263"/>
            <a:ext cx="7543800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0487" indent="-90487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2800" b="1">
                <a:solidFill>
                  <a:schemeClr val="dk1"/>
                </a:solidFill>
              </a:rPr>
              <a:t>  </a:t>
            </a:r>
            <a:r>
              <a:rPr lang="en-US" sz="3200">
                <a:solidFill>
                  <a:schemeClr val="dk1"/>
                </a:solidFill>
              </a:rPr>
              <a:t>- э</a:t>
            </a:r>
            <a:r>
              <a:rPr lang="en-US" sz="3200"/>
              <a:t>то такая правовая форма организации бизнеса, в которой основные признаки хозяйственной деятельности (труд, управление и распоряжение ее результатами) разъединены между собой </a:t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5"/>
          <p:cNvSpPr txBox="1">
            <a:spLocks noGrp="1"/>
          </p:cNvSpPr>
          <p:nvPr>
            <p:ph type="title"/>
          </p:nvPr>
        </p:nvSpPr>
        <p:spPr>
          <a:xfrm>
            <a:off x="2346325" y="287338"/>
            <a:ext cx="754380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Clr>
                <a:schemeClr val="dk1"/>
              </a:buClr>
              <a:buSzPts val="3600"/>
            </a:pPr>
            <a:r>
              <a:rPr lang="en-US" sz="3600" b="1">
                <a:solidFill>
                  <a:schemeClr val="dk1"/>
                </a:solidFill>
              </a:rPr>
              <a:t>     </a:t>
            </a:r>
            <a:br>
              <a:rPr lang="en-US" sz="3600" b="1">
                <a:solidFill>
                  <a:schemeClr val="dk1"/>
                </a:solidFill>
              </a:rPr>
            </a:br>
            <a:r>
              <a:rPr lang="en-US" sz="3600" b="1">
                <a:solidFill>
                  <a:schemeClr val="dk1"/>
                </a:solidFill>
              </a:rPr>
              <a:t> </a:t>
            </a:r>
            <a:br>
              <a:rPr lang="en-US" sz="3600" b="1">
                <a:solidFill>
                  <a:schemeClr val="dk1"/>
                </a:solidFill>
              </a:rPr>
            </a:br>
            <a:br>
              <a:rPr lang="en-US" sz="3600" b="1">
                <a:solidFill>
                  <a:schemeClr val="dk1"/>
                </a:solidFill>
              </a:rPr>
            </a:br>
            <a:br>
              <a:rPr lang="en-US" sz="3600" b="1">
                <a:solidFill>
                  <a:schemeClr val="dk1"/>
                </a:solidFill>
              </a:rPr>
            </a:br>
            <a:br>
              <a:rPr lang="en-US" sz="3600" b="1">
                <a:solidFill>
                  <a:schemeClr val="dk1"/>
                </a:solidFill>
              </a:rPr>
            </a:br>
            <a:br>
              <a:rPr lang="en-US" sz="3600" b="1">
                <a:solidFill>
                  <a:schemeClr val="dk1"/>
                </a:solidFill>
              </a:rPr>
            </a:br>
            <a:br>
              <a:rPr lang="en-US" sz="3600" b="1">
                <a:solidFill>
                  <a:schemeClr val="dk1"/>
                </a:solidFill>
              </a:rPr>
            </a:br>
            <a:br>
              <a:rPr lang="en-US" sz="3600" b="1">
                <a:solidFill>
                  <a:schemeClr val="dk1"/>
                </a:solidFill>
              </a:rPr>
            </a:br>
            <a:br>
              <a:rPr lang="en-US" sz="3600" b="1">
                <a:solidFill>
                  <a:schemeClr val="dk1"/>
                </a:solidFill>
              </a:rPr>
            </a:br>
            <a:br>
              <a:rPr lang="en-US" sz="3600" b="1">
                <a:solidFill>
                  <a:schemeClr val="dk1"/>
                </a:solidFill>
              </a:rPr>
            </a:br>
            <a:br>
              <a:rPr lang="en-US" sz="3600" b="1">
                <a:solidFill>
                  <a:schemeClr val="dk1"/>
                </a:solidFill>
              </a:rPr>
            </a:br>
            <a:br>
              <a:rPr lang="en-US" sz="3600" b="1">
                <a:solidFill>
                  <a:schemeClr val="dk1"/>
                </a:solidFill>
              </a:rPr>
            </a:br>
            <a:br>
              <a:rPr lang="en-US" sz="3600" b="1">
                <a:solidFill>
                  <a:schemeClr val="dk1"/>
                </a:solidFill>
              </a:rPr>
            </a:br>
            <a:r>
              <a:rPr lang="en-US" sz="3600" b="1">
                <a:solidFill>
                  <a:schemeClr val="dk1"/>
                </a:solidFill>
              </a:rPr>
              <a:t>                      Разновидности </a:t>
            </a:r>
            <a:br>
              <a:rPr lang="en-US" sz="3600" b="1">
                <a:solidFill>
                  <a:schemeClr val="dk1"/>
                </a:solidFill>
              </a:rPr>
            </a:br>
            <a:r>
              <a:rPr lang="en-US" sz="3600" b="1">
                <a:solidFill>
                  <a:schemeClr val="dk1"/>
                </a:solidFill>
              </a:rPr>
              <a:t>                 акционерных обществ                          </a:t>
            </a:r>
            <a:endParaRPr/>
          </a:p>
        </p:txBody>
      </p:sp>
      <p:sp>
        <p:nvSpPr>
          <p:cNvPr id="238" name="Google Shape;238;p35"/>
          <p:cNvSpPr txBox="1">
            <a:spLocks noGrp="1"/>
          </p:cNvSpPr>
          <p:nvPr>
            <p:ph type="body" idx="1"/>
          </p:nvPr>
        </p:nvSpPr>
        <p:spPr>
          <a:xfrm>
            <a:off x="2135188" y="1846263"/>
            <a:ext cx="7754937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0487" indent="-90487">
              <a:lnSpc>
                <a:spcPct val="100000"/>
              </a:lnSpc>
              <a:spcBef>
                <a:spcPts val="0"/>
              </a:spcBef>
              <a:buSzPts val="3200"/>
              <a:buNone/>
            </a:pPr>
            <a:r>
              <a:rPr lang="en-US" sz="3200" b="1">
                <a:solidFill>
                  <a:schemeClr val="dk1"/>
                </a:solidFill>
              </a:rPr>
              <a:t> - публичные (о</a:t>
            </a:r>
            <a:r>
              <a:rPr lang="en-US" sz="3200" b="1"/>
              <a:t>ткрытые) акционерные общества –</a:t>
            </a:r>
            <a:r>
              <a:rPr lang="en-US" sz="3200"/>
              <a:t> это объединение физических и юридических лиц для совместной  хозяйственной деятельности;</a:t>
            </a:r>
            <a:endParaRPr/>
          </a:p>
          <a:p>
            <a:pPr marL="90487" indent="-90487">
              <a:lnSpc>
                <a:spcPct val="100000"/>
              </a:lnSpc>
              <a:spcBef>
                <a:spcPts val="0"/>
              </a:spcBef>
              <a:buSzPts val="3200"/>
              <a:buNone/>
            </a:pPr>
            <a:r>
              <a:rPr lang="en-US" sz="3200" b="1"/>
              <a:t> - непубличные (закрытые) акционерные общества –</a:t>
            </a:r>
            <a:r>
              <a:rPr lang="en-US" sz="3200"/>
              <a:t> это такие общества, акции которых распределяются только среди его учредителей или заранее определённого круга лиц</a:t>
            </a:r>
            <a:endParaRPr/>
          </a:p>
          <a:p>
            <a:pPr marL="90487" indent="-90487">
              <a:lnSpc>
                <a:spcPct val="100000"/>
              </a:lnSpc>
              <a:spcBef>
                <a:spcPts val="0"/>
              </a:spcBef>
              <a:buSzPts val="3200"/>
              <a:buNone/>
            </a:pPr>
            <a:r>
              <a:rPr lang="en-US" sz="3200"/>
              <a:t>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985CB12D-B306-4766-A922-02CA351D91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4" r="6746" b="22774"/>
          <a:stretch/>
        </p:blipFill>
        <p:spPr>
          <a:xfrm>
            <a:off x="1524000" y="836712"/>
            <a:ext cx="9035752" cy="454636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93833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6"/>
          <p:cNvSpPr txBox="1">
            <a:spLocks noGrp="1"/>
          </p:cNvSpPr>
          <p:nvPr>
            <p:ph type="title"/>
          </p:nvPr>
        </p:nvSpPr>
        <p:spPr>
          <a:xfrm>
            <a:off x="2346325" y="287338"/>
            <a:ext cx="754380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Clr>
                <a:schemeClr val="dk1"/>
              </a:buClr>
              <a:buSzPts val="4400"/>
            </a:pPr>
            <a:r>
              <a:rPr lang="en-US" sz="4400" b="1">
                <a:solidFill>
                  <a:schemeClr val="dk1"/>
                </a:solidFill>
              </a:rPr>
              <a:t>      </a:t>
            </a:r>
            <a:br>
              <a:rPr lang="en-US" sz="3600" b="1">
                <a:solidFill>
                  <a:schemeClr val="dk1"/>
                </a:solidFill>
              </a:rPr>
            </a:br>
            <a:r>
              <a:rPr lang="en-US" sz="3600" b="1">
                <a:solidFill>
                  <a:schemeClr val="dk1"/>
                </a:solidFill>
              </a:rPr>
              <a:t>        Государственные предприятия    </a:t>
            </a:r>
            <a:endParaRPr/>
          </a:p>
        </p:txBody>
      </p:sp>
      <p:sp>
        <p:nvSpPr>
          <p:cNvPr id="244" name="Google Shape;244;p36"/>
          <p:cNvSpPr txBox="1">
            <a:spLocks noGrp="1"/>
          </p:cNvSpPr>
          <p:nvPr>
            <p:ph type="body" idx="1"/>
          </p:nvPr>
        </p:nvSpPr>
        <p:spPr>
          <a:xfrm>
            <a:off x="2346325" y="1846263"/>
            <a:ext cx="7543800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0487" indent="-90487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r>
              <a:rPr lang="en-US" sz="2800" b="1">
                <a:solidFill>
                  <a:schemeClr val="dk1"/>
                </a:solidFill>
              </a:rPr>
              <a:t> </a:t>
            </a:r>
            <a:r>
              <a:rPr lang="en-US" sz="3200">
                <a:solidFill>
                  <a:schemeClr val="dk1"/>
                </a:solidFill>
              </a:rPr>
              <a:t>- это такие </a:t>
            </a:r>
            <a:r>
              <a:rPr lang="en-US" sz="3200"/>
              <a:t>организационно-правовые формы хозяйственной деятельности (предприятия), которые создаются непосредственно государством за счет бюджетных средств. Их разновидностью  являются </a:t>
            </a:r>
            <a:r>
              <a:rPr lang="en-US" sz="3200" b="1"/>
              <a:t>муниципальные  предприятия</a:t>
            </a:r>
            <a:r>
              <a:rPr lang="en-US" sz="3200"/>
              <a:t>,  учреждаемые органами местного самоуправления (торговые, бытового обслуживания и т.д.).</a:t>
            </a:r>
            <a:endParaRPr/>
          </a:p>
          <a:p>
            <a:pPr marL="90488" indent="0">
              <a:buSzPts val="3200"/>
              <a:buNone/>
            </a:pPr>
            <a:endParaRPr sz="320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7"/>
          <p:cNvSpPr txBox="1">
            <a:spLocks noGrp="1"/>
          </p:cNvSpPr>
          <p:nvPr>
            <p:ph type="body" idx="1"/>
          </p:nvPr>
        </p:nvSpPr>
        <p:spPr>
          <a:xfrm>
            <a:off x="2346325" y="1846263"/>
            <a:ext cx="7543800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0487" indent="-177800">
              <a:spcBef>
                <a:spcPts val="0"/>
              </a:spcBef>
              <a:buSzPts val="2800"/>
            </a:pPr>
            <a:r>
              <a:rPr lang="en-US" sz="2800"/>
              <a:t> - </a:t>
            </a:r>
            <a:r>
              <a:rPr lang="en-US" sz="3200"/>
              <a:t>это предприятия, которые не наделены правом собственности на имущество.</a:t>
            </a:r>
            <a:endParaRPr/>
          </a:p>
          <a:p>
            <a:pPr marL="90487" indent="-203200">
              <a:spcBef>
                <a:spcPts val="0"/>
              </a:spcBef>
              <a:buSzPts val="3200"/>
            </a:pPr>
            <a:r>
              <a:rPr lang="en-US" sz="3200"/>
              <a:t>     В них все сотрудники - наемные лица.</a:t>
            </a:r>
            <a:r>
              <a:rPr lang="en-US" sz="3200" b="1"/>
              <a:t> </a:t>
            </a:r>
            <a:r>
              <a:rPr lang="en-US" sz="3200"/>
              <a:t>Различают унитарные предприятия трех уровней:</a:t>
            </a:r>
            <a:endParaRPr/>
          </a:p>
          <a:p>
            <a:pPr marL="90487" indent="-203200">
              <a:spcBef>
                <a:spcPts val="0"/>
              </a:spcBef>
              <a:buSzPts val="3200"/>
            </a:pPr>
            <a:r>
              <a:rPr lang="en-US" sz="3200"/>
              <a:t> - федерального;</a:t>
            </a:r>
            <a:endParaRPr/>
          </a:p>
          <a:p>
            <a:pPr marL="90487" indent="-203200">
              <a:spcBef>
                <a:spcPts val="0"/>
              </a:spcBef>
              <a:buSzPts val="3200"/>
            </a:pPr>
            <a:r>
              <a:rPr lang="en-US" sz="3200"/>
              <a:t> -  регионального;</a:t>
            </a:r>
            <a:endParaRPr/>
          </a:p>
          <a:p>
            <a:pPr marL="90487" indent="-203200">
              <a:spcBef>
                <a:spcPts val="0"/>
              </a:spcBef>
              <a:buSzPts val="3200"/>
            </a:pPr>
            <a:r>
              <a:rPr lang="en-US" sz="3200"/>
              <a:t> - муниципального. </a:t>
            </a:r>
            <a:endParaRPr/>
          </a:p>
          <a:p>
            <a:pPr marL="90488" indent="0">
              <a:buSzPts val="3200"/>
              <a:buNone/>
            </a:pPr>
            <a:endParaRPr sz="3200"/>
          </a:p>
        </p:txBody>
      </p:sp>
      <p:sp>
        <p:nvSpPr>
          <p:cNvPr id="250" name="Google Shape;250;p37"/>
          <p:cNvSpPr txBox="1">
            <a:spLocks noGrp="1"/>
          </p:cNvSpPr>
          <p:nvPr>
            <p:ph type="title"/>
          </p:nvPr>
        </p:nvSpPr>
        <p:spPr>
          <a:xfrm>
            <a:off x="2346325" y="287338"/>
            <a:ext cx="754380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lnSpc>
                <a:spcPct val="100000"/>
              </a:lnSpc>
              <a:buClr>
                <a:srgbClr val="404040"/>
              </a:buClr>
              <a:buSzPts val="3600"/>
            </a:pPr>
            <a:r>
              <a:rPr lang="en-US" sz="3600" b="1"/>
              <a:t>            </a:t>
            </a:r>
            <a:br>
              <a:rPr lang="en-US" sz="3600" b="1"/>
            </a:br>
            <a:r>
              <a:rPr lang="en-US" sz="3600" b="1"/>
              <a:t>          Государственные  унитарные</a:t>
            </a:r>
            <a:br>
              <a:rPr lang="en-US" sz="3600" b="1"/>
            </a:br>
            <a:r>
              <a:rPr lang="en-US" sz="3600" b="1"/>
              <a:t>                           предприятия</a:t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8"/>
          <p:cNvSpPr txBox="1">
            <a:spLocks noGrp="1"/>
          </p:cNvSpPr>
          <p:nvPr>
            <p:ph type="title"/>
          </p:nvPr>
        </p:nvSpPr>
        <p:spPr>
          <a:xfrm>
            <a:off x="2346325" y="287338"/>
            <a:ext cx="754380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Clr>
                <a:schemeClr val="dk1"/>
              </a:buClr>
              <a:buSzPts val="4800"/>
            </a:pPr>
            <a:r>
              <a:rPr lang="en-US" b="1">
                <a:solidFill>
                  <a:schemeClr val="dk1"/>
                </a:solidFill>
              </a:rPr>
              <a:t>           </a:t>
            </a:r>
            <a:r>
              <a:rPr lang="en-US" sz="4000" b="1">
                <a:solidFill>
                  <a:schemeClr val="dk1"/>
                </a:solidFill>
              </a:rPr>
              <a:t>Казенные предприятия</a:t>
            </a:r>
            <a:endParaRPr/>
          </a:p>
        </p:txBody>
      </p:sp>
      <p:sp>
        <p:nvSpPr>
          <p:cNvPr id="256" name="Google Shape;256;p38"/>
          <p:cNvSpPr txBox="1">
            <a:spLocks noGrp="1"/>
          </p:cNvSpPr>
          <p:nvPr>
            <p:ph type="body" idx="1"/>
          </p:nvPr>
        </p:nvSpPr>
        <p:spPr>
          <a:xfrm>
            <a:off x="2346325" y="1846263"/>
            <a:ext cx="7543800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0487" indent="-90487">
              <a:lnSpc>
                <a:spcPct val="100000"/>
              </a:lnSpc>
              <a:spcBef>
                <a:spcPts val="0"/>
              </a:spcBef>
              <a:buSzPts val="3200"/>
              <a:buNone/>
            </a:pPr>
            <a:r>
              <a:rPr lang="en-US" sz="3200" b="1">
                <a:solidFill>
                  <a:schemeClr val="dk1"/>
                </a:solidFill>
              </a:rPr>
              <a:t>  - это р</a:t>
            </a:r>
            <a:r>
              <a:rPr lang="en-US" sz="3200" b="1"/>
              <a:t>азновидность государственных унитарных предприятий.</a:t>
            </a:r>
            <a:endParaRPr/>
          </a:p>
          <a:p>
            <a:pPr marL="90487" indent="-90487">
              <a:lnSpc>
                <a:spcPct val="100000"/>
              </a:lnSpc>
              <a:spcBef>
                <a:spcPts val="0"/>
              </a:spcBef>
              <a:buSzPts val="3200"/>
              <a:buNone/>
            </a:pPr>
            <a:r>
              <a:rPr lang="en-US" sz="3200" b="1"/>
              <a:t>      </a:t>
            </a:r>
            <a:r>
              <a:rPr lang="en-US" sz="3200"/>
              <a:t> Они создаются непосредственно </a:t>
            </a:r>
            <a:r>
              <a:rPr lang="en-US" sz="3200" b="1"/>
              <a:t>Правительством РФ на федеральном уровне </a:t>
            </a:r>
            <a:r>
              <a:rPr lang="en-US" sz="3200"/>
              <a:t>и принадлежат только государству. </a:t>
            </a:r>
            <a:endParaRPr/>
          </a:p>
          <a:p>
            <a:pPr marL="90487" indent="-90487">
              <a:lnSpc>
                <a:spcPct val="100000"/>
              </a:lnSpc>
              <a:spcBef>
                <a:spcPts val="0"/>
              </a:spcBef>
              <a:buSzPts val="3200"/>
              <a:buNone/>
            </a:pPr>
            <a:r>
              <a:rPr lang="en-US" sz="3200"/>
              <a:t>      Им разрешается лишь оперативно управлять, но не заниматься хозяйственной деятельностью (предприятия обороны).</a:t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817DDB-0AC5-4B68-8487-336BF1E1D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99060"/>
            <a:ext cx="12181840" cy="660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832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06338E-A8F3-45BA-AA59-A7ED5794D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" y="38100"/>
            <a:ext cx="11704320" cy="661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172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9EC420E-7412-4FD4-A5F5-D91D6D451E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40" y="91440"/>
            <a:ext cx="11877040" cy="662432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№3. Тема 2Контрольные вопросы для самопроверки:</a:t>
            </a:r>
          </a:p>
          <a:p>
            <a:pPr algn="l"/>
            <a:r>
              <a:rPr lang="ru-RU" dirty="0"/>
              <a:t>1.Понятие и сущность предпринимательства.</a:t>
            </a:r>
          </a:p>
          <a:p>
            <a:pPr algn="l"/>
            <a:r>
              <a:rPr lang="ru-RU" dirty="0"/>
              <a:t>2.Этапы развития учения предпринимательства.</a:t>
            </a:r>
          </a:p>
          <a:p>
            <a:pPr algn="l"/>
            <a:r>
              <a:rPr lang="ru-RU" dirty="0"/>
              <a:t>3.Качество предпринимательства.</a:t>
            </a:r>
          </a:p>
          <a:p>
            <a:pPr algn="l"/>
            <a:r>
              <a:rPr lang="ru-RU" dirty="0"/>
              <a:t>4.Предпринимательская деятельность.</a:t>
            </a:r>
          </a:p>
          <a:p>
            <a:pPr algn="l"/>
            <a:r>
              <a:rPr lang="ru-RU" dirty="0"/>
              <a:t>5.Организционно-правовые формы предпринимательской деятельности.</a:t>
            </a:r>
          </a:p>
          <a:p>
            <a:pPr algn="l"/>
            <a:r>
              <a:rPr lang="ru-RU" dirty="0"/>
              <a:t>6.Индивидуальные предприятия.</a:t>
            </a:r>
          </a:p>
          <a:p>
            <a:pPr algn="l"/>
            <a:r>
              <a:rPr lang="ru-RU" dirty="0"/>
              <a:t>7.Хозяйственные товарищества.</a:t>
            </a:r>
          </a:p>
          <a:p>
            <a:pPr algn="l"/>
            <a:r>
              <a:rPr lang="ru-RU" dirty="0"/>
              <a:t>8. Хозяйственные общества.</a:t>
            </a:r>
          </a:p>
          <a:p>
            <a:pPr algn="l"/>
            <a:r>
              <a:rPr lang="ru-RU" dirty="0"/>
              <a:t>9.Акционереые общества.</a:t>
            </a:r>
          </a:p>
          <a:p>
            <a:pPr algn="l"/>
            <a:r>
              <a:rPr lang="ru-RU" dirty="0"/>
              <a:t>10.Государственные предприятия.</a:t>
            </a:r>
          </a:p>
          <a:p>
            <a:pPr algn="l"/>
            <a:r>
              <a:rPr lang="ru-RU" dirty="0"/>
              <a:t>11. Государственные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унитарные </a:t>
            </a:r>
            <a:r>
              <a:rPr lang="ru-RU" dirty="0"/>
              <a:t>предприятия.</a:t>
            </a:r>
          </a:p>
          <a:p>
            <a:pPr algn="l"/>
            <a:r>
              <a:rPr lang="ru-RU" dirty="0"/>
              <a:t>12.Казенные предприятия.</a:t>
            </a:r>
          </a:p>
          <a:p>
            <a:pPr algn="l"/>
            <a:r>
              <a:rPr lang="ru-RU" dirty="0"/>
              <a:t>13.Категории предпринимательского риска.</a:t>
            </a:r>
          </a:p>
        </p:txBody>
      </p:sp>
    </p:spTree>
    <p:extLst>
      <p:ext uri="{BB962C8B-B14F-4D97-AF65-F5344CB8AC3E}">
        <p14:creationId xmlns:p14="http://schemas.microsoft.com/office/powerpoint/2010/main" val="282075615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WordPictureWatermark1674174671">
            <a:extLst>
              <a:ext uri="{FF2B5EF4-FFF2-40B4-BE49-F238E27FC236}">
                <a16:creationId xmlns:a16="http://schemas.microsoft.com/office/drawing/2014/main" id="{9612D52C-0ADB-4228-B689-DED6846B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861" y="24807"/>
            <a:ext cx="2801259" cy="683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2CE011-A026-4495-91BC-C77ECACE08F2}"/>
              </a:ext>
            </a:extLst>
          </p:cNvPr>
          <p:cNvSpPr txBox="1"/>
          <p:nvPr/>
        </p:nvSpPr>
        <p:spPr>
          <a:xfrm>
            <a:off x="314960" y="-36340"/>
            <a:ext cx="11775441" cy="6155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Уральский юридический институт МВД России.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</a:t>
            </a:r>
            <a:r>
              <a:rPr lang="ru-RU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Тема №</a:t>
            </a:r>
            <a:r>
              <a:rPr lang="ru-RU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lang="ru-RU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Государство в современной экономике.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КАФЕДРА СОЦИАЛЬНО-ЭКОНОМИЧЕСКИХ ДИСЦИПЛИН,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Баженов Сергей Иванович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Доктор экономических наук,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профессор, член-корреспондент МАНЕБ,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Президент фонда, центр «Региональной экономической безопасности: теоретические аспекты, практика.»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Email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naukaservis@rambler.ru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Тел.: 8 922-181-40-15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www.b-si.ru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 ГОД.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AF7F89-E487-AB22-C2FE-ADF2DB4761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023" y="5272972"/>
            <a:ext cx="1237607" cy="148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438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3010" name="Picture 2" descr="C:\Users\1\Desktop\Новая папка\279973d77276c7e97257f46f3e780f6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5408" r="5661" b="9686"/>
          <a:stretch/>
        </p:blipFill>
        <p:spPr bwMode="auto">
          <a:xfrm>
            <a:off x="1938069" y="370936"/>
            <a:ext cx="8212347" cy="582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67608" y="476672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DDF09E3-6A8B-410E-967D-556ED5BEF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00059822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1\Desktop\Новая папка\slid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9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144D3BF-BFA7-4BA8-B665-441F0815D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419690189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1\Desktop\Новая папка\slide-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1" b="10891"/>
          <a:stretch/>
        </p:blipFill>
        <p:spPr bwMode="auto">
          <a:xfrm>
            <a:off x="1524000" y="554"/>
            <a:ext cx="9144000" cy="691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02F9BBA-911A-47B5-B1A6-F80374A54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907910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DD5E1062-395D-44CC-985F-BC7683394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67" y="-1"/>
            <a:ext cx="9142033" cy="684759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433251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1\Desktop\Новая папка\screen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90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23143B-4434-4A59-89C5-50466085D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65776123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1\Desktop\Новая папка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91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24000" y="44624"/>
            <a:ext cx="1115616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CC77D1A-3217-4F54-9C46-FCA2F1BA3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412752381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1\Desktop\Новая папка\slide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24"/>
            <a:ext cx="9144000" cy="684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92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5DDB5FE-EC96-4286-B992-67D4003B8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8685908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1\Desktop\Новая папка\d2c2555aa22982b017c87eebc75ea2ec-800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" t="2980" r="2443" b="3133"/>
          <a:stretch/>
        </p:blipFill>
        <p:spPr bwMode="auto">
          <a:xfrm>
            <a:off x="1524001" y="0"/>
            <a:ext cx="9146575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93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5B6D524-0049-419F-BC2A-4CA473C75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28875268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презентация\img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29701E-9118-45A3-B4BC-FE2EA4D7A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405021334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B5CD95D3-9193-4647-BC11-3E677B7FF4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Номер слайда 1" hidden="1">
            <a:extLst>
              <a:ext uri="{FF2B5EF4-FFF2-40B4-BE49-F238E27FC236}">
                <a16:creationId xmlns:a16="http://schemas.microsoft.com/office/drawing/2014/main" id="{5455469B-4E71-4887-A85C-54F80554B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spcAft>
                  <a:spcPts val="600"/>
                </a:spcAft>
              </a:pPr>
              <a:t>95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231802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0E3F3B6-B490-4E25-9582-56EE3337D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" y="136524"/>
            <a:ext cx="11958320" cy="6584952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№1. Тема 3.Контрольные вопросы для самопроверки: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Calibri" panose="020F0502020204030204"/>
              </a:rPr>
              <a:t>1.Роль государства современной экономике.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2.Факторы государственного вмешательства.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Calibri" panose="020F0502020204030204"/>
              </a:rPr>
              <a:t>3.Причины вмешательства государства в экономику.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4.Необходимость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вмешательства государства в экономику.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5. Функции государства в рыночной экономике.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6.Недостатки рыночного механизма.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7.Функции государственного вмешательства.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8.Виды государственной политики.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9. Антимонопольная политика государства.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ru-RU" sz="200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A626B5-0EAE-4AC6-82F9-A3736D47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Дисциплина: ЭКОНОМИКА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0F5E0B2-81B8-4F97-9258-FBD03F0D5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09264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CDA39C4-B0DD-4201-A544-25BD04948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F1CBBF6-36DD-44C2-B62A-AE452E6EF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97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64F260-C9D5-4A2F-B06E-E9AB4B1CE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" y="0"/>
            <a:ext cx="11667086" cy="681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2833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1\Desktop\Новая папка\img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630" y="1"/>
            <a:ext cx="9138370" cy="685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3C2CB4D-3E28-4222-AD20-5E214A61D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13766190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85D0B720-F14E-40DD-8BFD-F974FA64A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A21E095-1E4D-41FE-ABD6-E9403E00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99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6DCFD1-5ABF-4ACB-BCC8-DB76D4BC7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-33585"/>
            <a:ext cx="11917680" cy="681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568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</TotalTime>
  <Words>2248</Words>
  <Application>Microsoft Office PowerPoint</Application>
  <PresentationFormat>Широкоэкранный</PresentationFormat>
  <Paragraphs>527</Paragraphs>
  <Slides>143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143</vt:i4>
      </vt:variant>
    </vt:vector>
  </HeadingPairs>
  <TitlesOfParts>
    <vt:vector size="153" baseType="lpstr">
      <vt:lpstr>-apple-system</vt:lpstr>
      <vt:lpstr>Arial</vt:lpstr>
      <vt:lpstr>Calibri</vt:lpstr>
      <vt:lpstr>Calibri Light</vt:lpstr>
      <vt:lpstr>Times New Roman</vt:lpstr>
      <vt:lpstr>YS Text</vt:lpstr>
      <vt:lpstr>Тема Office</vt:lpstr>
      <vt:lpstr>1_Тема Office</vt:lpstr>
      <vt:lpstr>2_Тема Office</vt:lpstr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Этапы развития ученья о                    предпринимательстве</vt:lpstr>
      <vt:lpstr>                                                Этапы развития  ученья о      предпринимательстве (продолжение) </vt:lpstr>
      <vt:lpstr>                            Качества предпринимателя</vt:lpstr>
      <vt:lpstr>                 Качества предпринимателя (продолжение) </vt:lpstr>
      <vt:lpstr>                                                   Предпринимательская                           деятельность</vt:lpstr>
      <vt:lpstr>                    Организационно-правовые формы                           предприятий</vt:lpstr>
      <vt:lpstr>                                   Индивидуальные (единоличные)                          предприятий              </vt:lpstr>
      <vt:lpstr>        Хозяйственные товарищества                          (партнерства)</vt:lpstr>
      <vt:lpstr>             Хозяйственные общества</vt:lpstr>
      <vt:lpstr>        Недостатки  хозяйственных              товариществ и обществ </vt:lpstr>
      <vt:lpstr>           Акционерные общества                         (корпорации)</vt:lpstr>
      <vt:lpstr>                                         Разновидности                   акционерных обществ                          </vt:lpstr>
      <vt:lpstr>               Государственные предприятия    </vt:lpstr>
      <vt:lpstr>                       Государственные  унитарные                            предприятия</vt:lpstr>
      <vt:lpstr>           Казенные предприятия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Иван Лешуков</cp:lastModifiedBy>
  <cp:revision>87</cp:revision>
  <dcterms:created xsi:type="dcterms:W3CDTF">2024-07-03T05:51:50Z</dcterms:created>
  <dcterms:modified xsi:type="dcterms:W3CDTF">2024-09-12T11:21:25Z</dcterms:modified>
</cp:coreProperties>
</file>