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25"/>
  </p:notesMasterIdLst>
  <p:sldIdLst>
    <p:sldId id="268" r:id="rId4"/>
    <p:sldId id="544" r:id="rId5"/>
    <p:sldId id="615" r:id="rId6"/>
    <p:sldId id="609" r:id="rId7"/>
    <p:sldId id="610" r:id="rId8"/>
    <p:sldId id="490" r:id="rId9"/>
    <p:sldId id="491" r:id="rId10"/>
    <p:sldId id="492" r:id="rId11"/>
    <p:sldId id="493" r:id="rId12"/>
    <p:sldId id="494" r:id="rId13"/>
    <p:sldId id="495" r:id="rId14"/>
    <p:sldId id="496" r:id="rId15"/>
    <p:sldId id="616" r:id="rId16"/>
    <p:sldId id="617" r:id="rId17"/>
    <p:sldId id="618" r:id="rId18"/>
    <p:sldId id="619" r:id="rId19"/>
    <p:sldId id="608" r:id="rId20"/>
    <p:sldId id="512" r:id="rId21"/>
    <p:sldId id="513" r:id="rId22"/>
    <p:sldId id="620" r:id="rId23"/>
    <p:sldId id="514" r:id="rId24"/>
    <p:sldId id="611" r:id="rId25"/>
    <p:sldId id="550" r:id="rId26"/>
    <p:sldId id="561" r:id="rId27"/>
    <p:sldId id="559" r:id="rId28"/>
    <p:sldId id="560" r:id="rId29"/>
    <p:sldId id="612" r:id="rId30"/>
    <p:sldId id="562" r:id="rId31"/>
    <p:sldId id="574" r:id="rId32"/>
    <p:sldId id="556" r:id="rId33"/>
    <p:sldId id="557" r:id="rId34"/>
    <p:sldId id="558" r:id="rId35"/>
    <p:sldId id="378" r:id="rId36"/>
    <p:sldId id="379" r:id="rId37"/>
    <p:sldId id="563" r:id="rId38"/>
    <p:sldId id="564" r:id="rId39"/>
    <p:sldId id="565" r:id="rId40"/>
    <p:sldId id="566" r:id="rId41"/>
    <p:sldId id="567" r:id="rId42"/>
    <p:sldId id="568" r:id="rId43"/>
    <p:sldId id="569" r:id="rId44"/>
    <p:sldId id="613" r:id="rId45"/>
    <p:sldId id="614" r:id="rId46"/>
    <p:sldId id="575" r:id="rId47"/>
    <p:sldId id="269" r:id="rId48"/>
    <p:sldId id="256" r:id="rId49"/>
    <p:sldId id="270" r:id="rId50"/>
    <p:sldId id="271" r:id="rId51"/>
    <p:sldId id="272" r:id="rId52"/>
    <p:sldId id="273" r:id="rId53"/>
    <p:sldId id="274" r:id="rId54"/>
    <p:sldId id="275" r:id="rId55"/>
    <p:sldId id="276" r:id="rId56"/>
    <p:sldId id="277" r:id="rId57"/>
    <p:sldId id="278" r:id="rId58"/>
    <p:sldId id="419" r:id="rId59"/>
    <p:sldId id="279" r:id="rId60"/>
    <p:sldId id="280" r:id="rId61"/>
    <p:sldId id="281" r:id="rId62"/>
    <p:sldId id="282" r:id="rId63"/>
    <p:sldId id="283" r:id="rId64"/>
    <p:sldId id="284" r:id="rId65"/>
    <p:sldId id="285" r:id="rId66"/>
    <p:sldId id="286" r:id="rId67"/>
    <p:sldId id="287" r:id="rId68"/>
    <p:sldId id="423" r:id="rId69"/>
    <p:sldId id="420" r:id="rId70"/>
    <p:sldId id="421" r:id="rId71"/>
    <p:sldId id="422" r:id="rId72"/>
    <p:sldId id="418" r:id="rId73"/>
    <p:sldId id="289" r:id="rId74"/>
    <p:sldId id="424" r:id="rId75"/>
    <p:sldId id="425" r:id="rId76"/>
    <p:sldId id="427" r:id="rId77"/>
    <p:sldId id="432" r:id="rId78"/>
    <p:sldId id="428" r:id="rId79"/>
    <p:sldId id="430" r:id="rId80"/>
    <p:sldId id="431" r:id="rId81"/>
    <p:sldId id="429" r:id="rId82"/>
    <p:sldId id="433" r:id="rId83"/>
    <p:sldId id="444" r:id="rId84"/>
    <p:sldId id="393" r:id="rId85"/>
    <p:sldId id="394" r:id="rId86"/>
    <p:sldId id="395" r:id="rId87"/>
    <p:sldId id="396" r:id="rId88"/>
    <p:sldId id="397" r:id="rId89"/>
    <p:sldId id="400" r:id="rId90"/>
    <p:sldId id="288" r:id="rId91"/>
    <p:sldId id="290" r:id="rId92"/>
    <p:sldId id="401" r:id="rId93"/>
    <p:sldId id="402" r:id="rId94"/>
    <p:sldId id="403" r:id="rId95"/>
    <p:sldId id="404" r:id="rId96"/>
    <p:sldId id="406" r:id="rId97"/>
    <p:sldId id="405" r:id="rId98"/>
    <p:sldId id="417" r:id="rId99"/>
    <p:sldId id="408" r:id="rId100"/>
    <p:sldId id="257" r:id="rId101"/>
    <p:sldId id="258" r:id="rId102"/>
    <p:sldId id="259" r:id="rId103"/>
    <p:sldId id="260" r:id="rId104"/>
    <p:sldId id="264" r:id="rId105"/>
    <p:sldId id="409" r:id="rId106"/>
    <p:sldId id="407" r:id="rId107"/>
    <p:sldId id="434" r:id="rId108"/>
    <p:sldId id="435" r:id="rId109"/>
    <p:sldId id="436" r:id="rId110"/>
    <p:sldId id="437" r:id="rId111"/>
    <p:sldId id="438" r:id="rId112"/>
    <p:sldId id="410" r:id="rId113"/>
    <p:sldId id="411" r:id="rId114"/>
    <p:sldId id="412" r:id="rId115"/>
    <p:sldId id="414" r:id="rId116"/>
    <p:sldId id="415" r:id="rId117"/>
    <p:sldId id="413" r:id="rId118"/>
    <p:sldId id="439" r:id="rId119"/>
    <p:sldId id="440" r:id="rId120"/>
    <p:sldId id="441" r:id="rId121"/>
    <p:sldId id="442" r:id="rId122"/>
    <p:sldId id="443" r:id="rId123"/>
    <p:sldId id="416" r:id="rId1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83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theme" Target="theme/theme1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tableStyles" Target="tableStyles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D2DB7E-A9AD-4278-9060-171042436F94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3A0ACF7-D5B5-4178-977C-923496AFD9D4}">
      <dgm:prSet phldrT="[Текст]" custT="1"/>
      <dgm:spPr/>
      <dgm:t>
        <a:bodyPr/>
        <a:lstStyle/>
        <a:p>
          <a:r>
            <a:rPr lang="ru-RU" sz="2800" b="1" dirty="0">
              <a:latin typeface="Times New Roman" pitchFamily="18" charset="0"/>
              <a:cs typeface="Times New Roman" pitchFamily="18" charset="0"/>
            </a:rPr>
            <a:t>Индивидуальное</a:t>
          </a:r>
        </a:p>
      </dgm:t>
    </dgm:pt>
    <dgm:pt modelId="{C13346C6-4ADD-47C3-B334-28143525BB9A}" type="parTrans" cxnId="{0477C80A-7292-432A-9D39-C1BF478BA4CC}">
      <dgm:prSet/>
      <dgm:spPr/>
      <dgm:t>
        <a:bodyPr/>
        <a:lstStyle/>
        <a:p>
          <a:endParaRPr lang="ru-RU"/>
        </a:p>
      </dgm:t>
    </dgm:pt>
    <dgm:pt modelId="{75447CD4-7941-4AA1-9F1F-56E95644B7B5}" type="sibTrans" cxnId="{0477C80A-7292-432A-9D39-C1BF478BA4CC}">
      <dgm:prSet/>
      <dgm:spPr/>
      <dgm:t>
        <a:bodyPr/>
        <a:lstStyle/>
        <a:p>
          <a:endParaRPr lang="ru-RU"/>
        </a:p>
      </dgm:t>
    </dgm:pt>
    <dgm:pt modelId="{D16BE65C-FF7D-4C98-861F-8B795281691C}">
      <dgm:prSet phldrT="[Текст]"/>
      <dgm:spPr/>
      <dgm:t>
        <a:bodyPr/>
        <a:lstStyle/>
        <a:p>
          <a:r>
            <a:rPr lang="ru-RU" b="1" dirty="0">
              <a:latin typeface="Times New Roman" pitchFamily="18" charset="0"/>
              <a:cs typeface="Times New Roman" pitchFamily="18" charset="0"/>
            </a:rPr>
            <a:t>Вид личного страхования с конкретным физическим лицом в индивидуальном порядке</a:t>
          </a:r>
        </a:p>
      </dgm:t>
    </dgm:pt>
    <dgm:pt modelId="{EBD4DFF5-42AE-4FE0-BFFA-BFDFDEDA963F}" type="parTrans" cxnId="{78DC3A4C-0538-4181-9400-0474B876275C}">
      <dgm:prSet/>
      <dgm:spPr/>
      <dgm:t>
        <a:bodyPr/>
        <a:lstStyle/>
        <a:p>
          <a:endParaRPr lang="ru-RU"/>
        </a:p>
      </dgm:t>
    </dgm:pt>
    <dgm:pt modelId="{7D8590DB-8F3C-4613-902F-83E3F7342205}" type="sibTrans" cxnId="{78DC3A4C-0538-4181-9400-0474B876275C}">
      <dgm:prSet/>
      <dgm:spPr/>
      <dgm:t>
        <a:bodyPr/>
        <a:lstStyle/>
        <a:p>
          <a:endParaRPr lang="ru-RU"/>
        </a:p>
      </dgm:t>
    </dgm:pt>
    <dgm:pt modelId="{D806CED6-7A5A-41BE-80AF-9F42C236C241}">
      <dgm:prSet phldrT="[Текст]"/>
      <dgm:spPr/>
      <dgm:t>
        <a:bodyPr/>
        <a:lstStyle/>
        <a:p>
          <a:r>
            <a:rPr lang="ru-RU" b="1" dirty="0">
              <a:latin typeface="Times New Roman" pitchFamily="18" charset="0"/>
              <a:cs typeface="Times New Roman" pitchFamily="18" charset="0"/>
            </a:rPr>
            <a:t>Коллективное</a:t>
          </a:r>
        </a:p>
      </dgm:t>
    </dgm:pt>
    <dgm:pt modelId="{C5D9383F-009A-417E-B1B8-718B1083A147}" type="parTrans" cxnId="{9A1DF1BD-BEC8-4DA5-9443-5572E9E580CE}">
      <dgm:prSet/>
      <dgm:spPr/>
      <dgm:t>
        <a:bodyPr/>
        <a:lstStyle/>
        <a:p>
          <a:endParaRPr lang="ru-RU"/>
        </a:p>
      </dgm:t>
    </dgm:pt>
    <dgm:pt modelId="{EC0E8D48-0749-4F31-ADAC-45BB91546353}" type="sibTrans" cxnId="{9A1DF1BD-BEC8-4DA5-9443-5572E9E580CE}">
      <dgm:prSet/>
      <dgm:spPr/>
      <dgm:t>
        <a:bodyPr/>
        <a:lstStyle/>
        <a:p>
          <a:endParaRPr lang="ru-RU"/>
        </a:p>
      </dgm:t>
    </dgm:pt>
    <dgm:pt modelId="{FA90AB1C-DA80-4553-815B-E49E88EB085D}">
      <dgm:prSet phldrT="[Текст]" custT="1"/>
      <dgm:spPr/>
      <dgm:t>
        <a:bodyPr/>
        <a:lstStyle/>
        <a:p>
          <a:r>
            <a:rPr lang="ru-RU" sz="2400" b="1" dirty="0">
              <a:latin typeface="Times New Roman" pitchFamily="18" charset="0"/>
              <a:cs typeface="Times New Roman" pitchFamily="18" charset="0"/>
            </a:rPr>
            <a:t>Вид страхования группы людей</a:t>
          </a:r>
        </a:p>
      </dgm:t>
    </dgm:pt>
    <dgm:pt modelId="{5B0D1D45-7197-457B-BBF1-1A3099CD9C66}" type="parTrans" cxnId="{FD3D6762-1A65-465B-887B-C708248C818B}">
      <dgm:prSet/>
      <dgm:spPr/>
      <dgm:t>
        <a:bodyPr/>
        <a:lstStyle/>
        <a:p>
          <a:endParaRPr lang="ru-RU"/>
        </a:p>
      </dgm:t>
    </dgm:pt>
    <dgm:pt modelId="{7DBDA9FC-0FEB-4233-B41D-170756E10DD9}" type="sibTrans" cxnId="{FD3D6762-1A65-465B-887B-C708248C818B}">
      <dgm:prSet/>
      <dgm:spPr/>
      <dgm:t>
        <a:bodyPr/>
        <a:lstStyle/>
        <a:p>
          <a:endParaRPr lang="ru-RU"/>
        </a:p>
      </dgm:t>
    </dgm:pt>
    <dgm:pt modelId="{982060DE-854B-48CD-ACE4-261FD894A5D1}" type="pres">
      <dgm:prSet presAssocID="{F1D2DB7E-A9AD-4278-9060-171042436F9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F46C8949-61DF-416C-BE66-8A96AA846D8D}" type="pres">
      <dgm:prSet presAssocID="{C3A0ACF7-D5B5-4178-977C-923496AFD9D4}" presName="horFlow" presStyleCnt="0"/>
      <dgm:spPr/>
    </dgm:pt>
    <dgm:pt modelId="{1BDCDAC3-E418-448C-8B18-897BB19FF9D4}" type="pres">
      <dgm:prSet presAssocID="{C3A0ACF7-D5B5-4178-977C-923496AFD9D4}" presName="bigChev" presStyleLbl="node1" presStyleIdx="0" presStyleCnt="2" custScaleX="108300" custLinFactNeighborX="-48880" custLinFactNeighborY="815"/>
      <dgm:spPr/>
    </dgm:pt>
    <dgm:pt modelId="{4D01B72D-B2C5-44A1-84AF-2FD50A42B506}" type="pres">
      <dgm:prSet presAssocID="{EBD4DFF5-42AE-4FE0-BFFA-BFDFDEDA963F}" presName="parTrans" presStyleCnt="0"/>
      <dgm:spPr/>
    </dgm:pt>
    <dgm:pt modelId="{9ED485E8-7B7D-4FB1-898A-C5CD4FECA4BF}" type="pres">
      <dgm:prSet presAssocID="{D16BE65C-FF7D-4C98-861F-8B795281691C}" presName="node" presStyleLbl="alignAccFollowNode1" presStyleIdx="0" presStyleCnt="2" custScaleX="131884">
        <dgm:presLayoutVars>
          <dgm:bulletEnabled val="1"/>
        </dgm:presLayoutVars>
      </dgm:prSet>
      <dgm:spPr/>
    </dgm:pt>
    <dgm:pt modelId="{4C10D383-E715-47F8-8DAD-3E87170E4E55}" type="pres">
      <dgm:prSet presAssocID="{C3A0ACF7-D5B5-4178-977C-923496AFD9D4}" presName="vSp" presStyleCnt="0"/>
      <dgm:spPr/>
    </dgm:pt>
    <dgm:pt modelId="{21049985-662C-41D8-ACC2-99A6A49C873E}" type="pres">
      <dgm:prSet presAssocID="{D806CED6-7A5A-41BE-80AF-9F42C236C241}" presName="horFlow" presStyleCnt="0"/>
      <dgm:spPr/>
    </dgm:pt>
    <dgm:pt modelId="{0B828E5C-5AD7-41AB-B21B-2AAFC650CF3B}" type="pres">
      <dgm:prSet presAssocID="{D806CED6-7A5A-41BE-80AF-9F42C236C241}" presName="bigChev" presStyleLbl="node1" presStyleIdx="1" presStyleCnt="2" custScaleX="103043"/>
      <dgm:spPr/>
    </dgm:pt>
    <dgm:pt modelId="{E6484D64-9559-4554-BC16-7E0B10BBFB55}" type="pres">
      <dgm:prSet presAssocID="{5B0D1D45-7197-457B-BBF1-1A3099CD9C66}" presName="parTrans" presStyleCnt="0"/>
      <dgm:spPr/>
    </dgm:pt>
    <dgm:pt modelId="{339926E8-54EC-46F1-A653-23BB9F6B784C}" type="pres">
      <dgm:prSet presAssocID="{FA90AB1C-DA80-4553-815B-E49E88EB085D}" presName="node" presStyleLbl="alignAccFollowNode1" presStyleIdx="1" presStyleCnt="2" custScaleX="132468">
        <dgm:presLayoutVars>
          <dgm:bulletEnabled val="1"/>
        </dgm:presLayoutVars>
      </dgm:prSet>
      <dgm:spPr/>
    </dgm:pt>
  </dgm:ptLst>
  <dgm:cxnLst>
    <dgm:cxn modelId="{0477C80A-7292-432A-9D39-C1BF478BA4CC}" srcId="{F1D2DB7E-A9AD-4278-9060-171042436F94}" destId="{C3A0ACF7-D5B5-4178-977C-923496AFD9D4}" srcOrd="0" destOrd="0" parTransId="{C13346C6-4ADD-47C3-B334-28143525BB9A}" sibTransId="{75447CD4-7941-4AA1-9F1F-56E95644B7B5}"/>
    <dgm:cxn modelId="{B88D870E-4C09-455E-B92B-A02C199EA61B}" type="presOf" srcId="{F1D2DB7E-A9AD-4278-9060-171042436F94}" destId="{982060DE-854B-48CD-ACE4-261FD894A5D1}" srcOrd="0" destOrd="0" presId="urn:microsoft.com/office/officeart/2005/8/layout/lProcess3"/>
    <dgm:cxn modelId="{8A1DBA19-A64E-4443-AC24-2FB19FAB9CA5}" type="presOf" srcId="{C3A0ACF7-D5B5-4178-977C-923496AFD9D4}" destId="{1BDCDAC3-E418-448C-8B18-897BB19FF9D4}" srcOrd="0" destOrd="0" presId="urn:microsoft.com/office/officeart/2005/8/layout/lProcess3"/>
    <dgm:cxn modelId="{FD3D6762-1A65-465B-887B-C708248C818B}" srcId="{D806CED6-7A5A-41BE-80AF-9F42C236C241}" destId="{FA90AB1C-DA80-4553-815B-E49E88EB085D}" srcOrd="0" destOrd="0" parTransId="{5B0D1D45-7197-457B-BBF1-1A3099CD9C66}" sibTransId="{7DBDA9FC-0FEB-4233-B41D-170756E10DD9}"/>
    <dgm:cxn modelId="{78DC3A4C-0538-4181-9400-0474B876275C}" srcId="{C3A0ACF7-D5B5-4178-977C-923496AFD9D4}" destId="{D16BE65C-FF7D-4C98-861F-8B795281691C}" srcOrd="0" destOrd="0" parTransId="{EBD4DFF5-42AE-4FE0-BFFA-BFDFDEDA963F}" sibTransId="{7D8590DB-8F3C-4613-902F-83E3F7342205}"/>
    <dgm:cxn modelId="{07387B54-B364-47F2-978D-376D82F77181}" type="presOf" srcId="{D16BE65C-FF7D-4C98-861F-8B795281691C}" destId="{9ED485E8-7B7D-4FB1-898A-C5CD4FECA4BF}" srcOrd="0" destOrd="0" presId="urn:microsoft.com/office/officeart/2005/8/layout/lProcess3"/>
    <dgm:cxn modelId="{EB06D984-08FB-475E-9E37-6C2A2E08E9BC}" type="presOf" srcId="{FA90AB1C-DA80-4553-815B-E49E88EB085D}" destId="{339926E8-54EC-46F1-A653-23BB9F6B784C}" srcOrd="0" destOrd="0" presId="urn:microsoft.com/office/officeart/2005/8/layout/lProcess3"/>
    <dgm:cxn modelId="{9A1DF1BD-BEC8-4DA5-9443-5572E9E580CE}" srcId="{F1D2DB7E-A9AD-4278-9060-171042436F94}" destId="{D806CED6-7A5A-41BE-80AF-9F42C236C241}" srcOrd="1" destOrd="0" parTransId="{C5D9383F-009A-417E-B1B8-718B1083A147}" sibTransId="{EC0E8D48-0749-4F31-ADAC-45BB91546353}"/>
    <dgm:cxn modelId="{978D54E2-0F59-411D-BC4F-01300421D602}" type="presOf" srcId="{D806CED6-7A5A-41BE-80AF-9F42C236C241}" destId="{0B828E5C-5AD7-41AB-B21B-2AAFC650CF3B}" srcOrd="0" destOrd="0" presId="urn:microsoft.com/office/officeart/2005/8/layout/lProcess3"/>
    <dgm:cxn modelId="{F61E9333-8CC8-4394-B3C4-D8922E7376EF}" type="presParOf" srcId="{982060DE-854B-48CD-ACE4-261FD894A5D1}" destId="{F46C8949-61DF-416C-BE66-8A96AA846D8D}" srcOrd="0" destOrd="0" presId="urn:microsoft.com/office/officeart/2005/8/layout/lProcess3"/>
    <dgm:cxn modelId="{CAECB4E8-007B-40DC-A634-FABCD5EB90B4}" type="presParOf" srcId="{F46C8949-61DF-416C-BE66-8A96AA846D8D}" destId="{1BDCDAC3-E418-448C-8B18-897BB19FF9D4}" srcOrd="0" destOrd="0" presId="urn:microsoft.com/office/officeart/2005/8/layout/lProcess3"/>
    <dgm:cxn modelId="{70073088-0239-4F90-B614-20C10798B9C6}" type="presParOf" srcId="{F46C8949-61DF-416C-BE66-8A96AA846D8D}" destId="{4D01B72D-B2C5-44A1-84AF-2FD50A42B506}" srcOrd="1" destOrd="0" presId="urn:microsoft.com/office/officeart/2005/8/layout/lProcess3"/>
    <dgm:cxn modelId="{242C0000-F590-4F70-A200-DFE4CDFA1453}" type="presParOf" srcId="{F46C8949-61DF-416C-BE66-8A96AA846D8D}" destId="{9ED485E8-7B7D-4FB1-898A-C5CD4FECA4BF}" srcOrd="2" destOrd="0" presId="urn:microsoft.com/office/officeart/2005/8/layout/lProcess3"/>
    <dgm:cxn modelId="{FD1BC274-85CB-44BA-B8F4-72DC72A46EDE}" type="presParOf" srcId="{982060DE-854B-48CD-ACE4-261FD894A5D1}" destId="{4C10D383-E715-47F8-8DAD-3E87170E4E55}" srcOrd="1" destOrd="0" presId="urn:microsoft.com/office/officeart/2005/8/layout/lProcess3"/>
    <dgm:cxn modelId="{8218AA83-1714-4D30-86A3-2EF6131B601C}" type="presParOf" srcId="{982060DE-854B-48CD-ACE4-261FD894A5D1}" destId="{21049985-662C-41D8-ACC2-99A6A49C873E}" srcOrd="2" destOrd="0" presId="urn:microsoft.com/office/officeart/2005/8/layout/lProcess3"/>
    <dgm:cxn modelId="{487B6CD4-6189-4726-9617-0BBC759DDC34}" type="presParOf" srcId="{21049985-662C-41D8-ACC2-99A6A49C873E}" destId="{0B828E5C-5AD7-41AB-B21B-2AAFC650CF3B}" srcOrd="0" destOrd="0" presId="urn:microsoft.com/office/officeart/2005/8/layout/lProcess3"/>
    <dgm:cxn modelId="{73056E30-D203-4B8C-A9E0-414F1849A329}" type="presParOf" srcId="{21049985-662C-41D8-ACC2-99A6A49C873E}" destId="{E6484D64-9559-4554-BC16-7E0B10BBFB55}" srcOrd="1" destOrd="0" presId="urn:microsoft.com/office/officeart/2005/8/layout/lProcess3"/>
    <dgm:cxn modelId="{46737ADB-1DB7-4C4A-B4A1-A2155968B4DD}" type="presParOf" srcId="{21049985-662C-41D8-ACC2-99A6A49C873E}" destId="{339926E8-54EC-46F1-A653-23BB9F6B784C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3AE1C8-4ECA-421C-B369-251CB8FB0F96}" type="doc">
      <dgm:prSet loTypeId="urn:microsoft.com/office/officeart/2005/8/layout/hList9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A140042-ECB2-4A6B-BE73-B23DE33AC903}">
      <dgm:prSet phldrT="[Текст]"/>
      <dgm:spPr/>
      <dgm:t>
        <a:bodyPr/>
        <a:lstStyle/>
        <a:p>
          <a:r>
            <a:rPr lang="ru-RU" dirty="0"/>
            <a:t>№ 1</a:t>
          </a:r>
        </a:p>
      </dgm:t>
    </dgm:pt>
    <dgm:pt modelId="{68215EDC-84C4-463E-9BC6-C972F5F709AB}" type="parTrans" cxnId="{2D4F9D9C-3E31-4E61-B25E-595D76D3BC93}">
      <dgm:prSet/>
      <dgm:spPr/>
      <dgm:t>
        <a:bodyPr/>
        <a:lstStyle/>
        <a:p>
          <a:endParaRPr lang="ru-RU"/>
        </a:p>
      </dgm:t>
    </dgm:pt>
    <dgm:pt modelId="{CDD6A966-6A12-4F81-86CF-7ABEE6FDD36D}" type="sibTrans" cxnId="{2D4F9D9C-3E31-4E61-B25E-595D76D3BC93}">
      <dgm:prSet/>
      <dgm:spPr/>
      <dgm:t>
        <a:bodyPr/>
        <a:lstStyle/>
        <a:p>
          <a:endParaRPr lang="ru-RU"/>
        </a:p>
      </dgm:t>
    </dgm:pt>
    <dgm:pt modelId="{FCBF1431-EB80-40E1-809F-49925F3B1F20}">
      <dgm:prSet phldrT="[Текст]" custT="1"/>
      <dgm:spPr/>
      <dgm:t>
        <a:bodyPr/>
        <a:lstStyle/>
        <a:p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Обязательное</a:t>
          </a:r>
        </a:p>
        <a:p>
          <a:r>
            <a:rPr lang="ru-RU" sz="2500" b="1" dirty="0">
              <a:latin typeface="Times New Roman" pitchFamily="18" charset="0"/>
              <a:cs typeface="Times New Roman" pitchFamily="18" charset="0"/>
            </a:rPr>
            <a:t>(в медицине, </a:t>
          </a:r>
        </a:p>
        <a:p>
          <a:r>
            <a:rPr lang="ru-RU" sz="2500" b="1" dirty="0">
              <a:latin typeface="Times New Roman" pitchFamily="18" charset="0"/>
              <a:cs typeface="Times New Roman" pitchFamily="18" charset="0"/>
            </a:rPr>
            <a:t>на транспорте)</a:t>
          </a:r>
        </a:p>
      </dgm:t>
    </dgm:pt>
    <dgm:pt modelId="{BB7E0B96-8540-4969-AE70-377EB94728D0}" type="parTrans" cxnId="{64BB975F-6A76-45A0-8263-378F92AC1C8D}">
      <dgm:prSet/>
      <dgm:spPr/>
      <dgm:t>
        <a:bodyPr/>
        <a:lstStyle/>
        <a:p>
          <a:endParaRPr lang="ru-RU"/>
        </a:p>
      </dgm:t>
    </dgm:pt>
    <dgm:pt modelId="{13581249-2B7F-4268-AD8A-3A2BE80C7715}" type="sibTrans" cxnId="{64BB975F-6A76-45A0-8263-378F92AC1C8D}">
      <dgm:prSet/>
      <dgm:spPr/>
      <dgm:t>
        <a:bodyPr/>
        <a:lstStyle/>
        <a:p>
          <a:endParaRPr lang="ru-RU"/>
        </a:p>
      </dgm:t>
    </dgm:pt>
    <dgm:pt modelId="{DB3EE868-265D-453F-907E-75C5ED00B5B7}">
      <dgm:prSet phldrT="[Текст]" custT="1"/>
      <dgm:spPr/>
      <dgm:t>
        <a:bodyPr/>
        <a:lstStyle/>
        <a:p>
          <a:r>
            <a: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Добровольное</a:t>
          </a:r>
        </a:p>
        <a:p>
          <a:r>
            <a:rPr lang="ru-RU" sz="1900" b="1" dirty="0">
              <a:latin typeface="Times New Roman" pitchFamily="18" charset="0"/>
              <a:cs typeface="Times New Roman" pitchFamily="18" charset="0"/>
            </a:rPr>
            <a:t>(договор вступает в силу только после оплаты первого страхового взноса)</a:t>
          </a:r>
        </a:p>
      </dgm:t>
    </dgm:pt>
    <dgm:pt modelId="{1EC77B98-548D-48F0-BC76-5FA24A57446C}" type="sibTrans" cxnId="{1C7318CE-6F18-45A7-A753-45EAD08D5276}">
      <dgm:prSet/>
      <dgm:spPr/>
      <dgm:t>
        <a:bodyPr/>
        <a:lstStyle/>
        <a:p>
          <a:endParaRPr lang="ru-RU"/>
        </a:p>
      </dgm:t>
    </dgm:pt>
    <dgm:pt modelId="{3783F9DE-841A-4198-8F01-EDF4704FE61B}" type="parTrans" cxnId="{1C7318CE-6F18-45A7-A753-45EAD08D5276}">
      <dgm:prSet/>
      <dgm:spPr/>
      <dgm:t>
        <a:bodyPr/>
        <a:lstStyle/>
        <a:p>
          <a:endParaRPr lang="ru-RU"/>
        </a:p>
      </dgm:t>
    </dgm:pt>
    <dgm:pt modelId="{4BA9E621-8C91-4B5A-93A1-FBB09AA4920F}">
      <dgm:prSet phldrT="[Текст]"/>
      <dgm:spPr/>
      <dgm:t>
        <a:bodyPr/>
        <a:lstStyle/>
        <a:p>
          <a:r>
            <a:rPr lang="ru-RU" dirty="0"/>
            <a:t>№ 2</a:t>
          </a:r>
        </a:p>
      </dgm:t>
    </dgm:pt>
    <dgm:pt modelId="{6D4127A6-CC9C-469B-B931-8A89337249CF}" type="sibTrans" cxnId="{049B0506-F14B-40D0-83C8-0B494F59E940}">
      <dgm:prSet/>
      <dgm:spPr/>
      <dgm:t>
        <a:bodyPr/>
        <a:lstStyle/>
        <a:p>
          <a:endParaRPr lang="ru-RU"/>
        </a:p>
      </dgm:t>
    </dgm:pt>
    <dgm:pt modelId="{BFFE49B8-CB12-49BD-AD9D-B4216B5D0618}" type="parTrans" cxnId="{049B0506-F14B-40D0-83C8-0B494F59E940}">
      <dgm:prSet/>
      <dgm:spPr/>
      <dgm:t>
        <a:bodyPr/>
        <a:lstStyle/>
        <a:p>
          <a:endParaRPr lang="ru-RU"/>
        </a:p>
      </dgm:t>
    </dgm:pt>
    <dgm:pt modelId="{4FE13A26-F4ED-4AF5-AC23-5F3DE3DF5A4F}" type="pres">
      <dgm:prSet presAssocID="{923AE1C8-4ECA-421C-B369-251CB8FB0F96}" presName="list" presStyleCnt="0">
        <dgm:presLayoutVars>
          <dgm:dir/>
          <dgm:animLvl val="lvl"/>
        </dgm:presLayoutVars>
      </dgm:prSet>
      <dgm:spPr/>
    </dgm:pt>
    <dgm:pt modelId="{208A4725-4DF0-4034-BCAA-DE0ECCF66285}" type="pres">
      <dgm:prSet presAssocID="{FA140042-ECB2-4A6B-BE73-B23DE33AC903}" presName="posSpace" presStyleCnt="0"/>
      <dgm:spPr/>
    </dgm:pt>
    <dgm:pt modelId="{F7F21296-7039-488A-B62C-14A2974DD148}" type="pres">
      <dgm:prSet presAssocID="{FA140042-ECB2-4A6B-BE73-B23DE33AC903}" presName="vertFlow" presStyleCnt="0"/>
      <dgm:spPr/>
    </dgm:pt>
    <dgm:pt modelId="{1636B31C-C251-4127-AD38-6D838BD20EB9}" type="pres">
      <dgm:prSet presAssocID="{FA140042-ECB2-4A6B-BE73-B23DE33AC903}" presName="topSpace" presStyleCnt="0"/>
      <dgm:spPr/>
    </dgm:pt>
    <dgm:pt modelId="{C2247F26-96AE-436A-9703-64E02A5FF242}" type="pres">
      <dgm:prSet presAssocID="{FA140042-ECB2-4A6B-BE73-B23DE33AC903}" presName="firstComp" presStyleCnt="0"/>
      <dgm:spPr/>
    </dgm:pt>
    <dgm:pt modelId="{7EF79531-AD1C-41AF-88FD-BCD637B245B6}" type="pres">
      <dgm:prSet presAssocID="{FA140042-ECB2-4A6B-BE73-B23DE33AC903}" presName="firstChild" presStyleLbl="bgAccFollowNode1" presStyleIdx="0" presStyleCnt="2" custScaleX="111863" custLinFactNeighborX="-26035" custLinFactNeighborY="16102"/>
      <dgm:spPr/>
    </dgm:pt>
    <dgm:pt modelId="{907008DF-694B-48D0-9BC7-8152A90C0D2A}" type="pres">
      <dgm:prSet presAssocID="{FA140042-ECB2-4A6B-BE73-B23DE33AC903}" presName="firstChildTx" presStyleLbl="bgAccFollowNode1" presStyleIdx="0" presStyleCnt="2">
        <dgm:presLayoutVars>
          <dgm:bulletEnabled val="1"/>
        </dgm:presLayoutVars>
      </dgm:prSet>
      <dgm:spPr/>
    </dgm:pt>
    <dgm:pt modelId="{245C2F8E-4BD8-4696-AD3C-ABF7AEE81041}" type="pres">
      <dgm:prSet presAssocID="{FA140042-ECB2-4A6B-BE73-B23DE33AC903}" presName="negSpace" presStyleCnt="0"/>
      <dgm:spPr/>
    </dgm:pt>
    <dgm:pt modelId="{27F16F91-0866-442F-BF6B-CF2B4587542A}" type="pres">
      <dgm:prSet presAssocID="{FA140042-ECB2-4A6B-BE73-B23DE33AC903}" presName="circle" presStyleLbl="node1" presStyleIdx="0" presStyleCnt="2" custLinFactNeighborX="25426" custLinFactNeighborY="-41739"/>
      <dgm:spPr/>
    </dgm:pt>
    <dgm:pt modelId="{771D0545-6230-4994-AD97-3D99EF72917E}" type="pres">
      <dgm:prSet presAssocID="{CDD6A966-6A12-4F81-86CF-7ABEE6FDD36D}" presName="transSpace" presStyleCnt="0"/>
      <dgm:spPr/>
    </dgm:pt>
    <dgm:pt modelId="{67702643-C686-4D13-8C76-AB05DAEA6881}" type="pres">
      <dgm:prSet presAssocID="{4BA9E621-8C91-4B5A-93A1-FBB09AA4920F}" presName="posSpace" presStyleCnt="0"/>
      <dgm:spPr/>
    </dgm:pt>
    <dgm:pt modelId="{59E2041A-8852-4DEA-A086-E12089DB188D}" type="pres">
      <dgm:prSet presAssocID="{4BA9E621-8C91-4B5A-93A1-FBB09AA4920F}" presName="vertFlow" presStyleCnt="0"/>
      <dgm:spPr/>
    </dgm:pt>
    <dgm:pt modelId="{B937C1BE-4ECC-41F6-8CF1-B1DDFF794F6F}" type="pres">
      <dgm:prSet presAssocID="{4BA9E621-8C91-4B5A-93A1-FBB09AA4920F}" presName="topSpace" presStyleCnt="0"/>
      <dgm:spPr/>
    </dgm:pt>
    <dgm:pt modelId="{A6B359BC-E998-42BF-B13F-AFDA3780978D}" type="pres">
      <dgm:prSet presAssocID="{4BA9E621-8C91-4B5A-93A1-FBB09AA4920F}" presName="firstComp" presStyleCnt="0"/>
      <dgm:spPr/>
    </dgm:pt>
    <dgm:pt modelId="{2AE1611E-D6AF-4ABA-B89C-2E516FDAD452}" type="pres">
      <dgm:prSet presAssocID="{4BA9E621-8C91-4B5A-93A1-FBB09AA4920F}" presName="firstChild" presStyleLbl="bgAccFollowNode1" presStyleIdx="1" presStyleCnt="2" custScaleX="115313" custLinFactNeighborX="-23062" custLinFactNeighborY="16102"/>
      <dgm:spPr/>
    </dgm:pt>
    <dgm:pt modelId="{ABD1C411-1BEC-4B54-9BA2-EC90F4104B5B}" type="pres">
      <dgm:prSet presAssocID="{4BA9E621-8C91-4B5A-93A1-FBB09AA4920F}" presName="firstChildTx" presStyleLbl="bgAccFollowNode1" presStyleIdx="1" presStyleCnt="2">
        <dgm:presLayoutVars>
          <dgm:bulletEnabled val="1"/>
        </dgm:presLayoutVars>
      </dgm:prSet>
      <dgm:spPr/>
    </dgm:pt>
    <dgm:pt modelId="{DC93EDC1-7ECD-4B8D-A932-A1599291CC16}" type="pres">
      <dgm:prSet presAssocID="{4BA9E621-8C91-4B5A-93A1-FBB09AA4920F}" presName="negSpace" presStyleCnt="0"/>
      <dgm:spPr/>
    </dgm:pt>
    <dgm:pt modelId="{A1357359-E894-4E57-935D-8407C658B8AC}" type="pres">
      <dgm:prSet presAssocID="{4BA9E621-8C91-4B5A-93A1-FBB09AA4920F}" presName="circle" presStyleLbl="node1" presStyleIdx="1" presStyleCnt="2" custLinFactNeighborX="19742" custLinFactNeighborY="-42390"/>
      <dgm:spPr/>
    </dgm:pt>
  </dgm:ptLst>
  <dgm:cxnLst>
    <dgm:cxn modelId="{049B0506-F14B-40D0-83C8-0B494F59E940}" srcId="{923AE1C8-4ECA-421C-B369-251CB8FB0F96}" destId="{4BA9E621-8C91-4B5A-93A1-FBB09AA4920F}" srcOrd="1" destOrd="0" parTransId="{BFFE49B8-CB12-49BD-AD9D-B4216B5D0618}" sibTransId="{6D4127A6-CC9C-469B-B931-8A89337249CF}"/>
    <dgm:cxn modelId="{5730F80E-E321-4EF3-B4B2-3DAEA5DE2AE2}" type="presOf" srcId="{FCBF1431-EB80-40E1-809F-49925F3B1F20}" destId="{907008DF-694B-48D0-9BC7-8152A90C0D2A}" srcOrd="1" destOrd="0" presId="urn:microsoft.com/office/officeart/2005/8/layout/hList9"/>
    <dgm:cxn modelId="{6CE17511-00F4-4892-BDA4-D0516A850CCE}" type="presOf" srcId="{DB3EE868-265D-453F-907E-75C5ED00B5B7}" destId="{2AE1611E-D6AF-4ABA-B89C-2E516FDAD452}" srcOrd="0" destOrd="0" presId="urn:microsoft.com/office/officeart/2005/8/layout/hList9"/>
    <dgm:cxn modelId="{64BB975F-6A76-45A0-8263-378F92AC1C8D}" srcId="{FA140042-ECB2-4A6B-BE73-B23DE33AC903}" destId="{FCBF1431-EB80-40E1-809F-49925F3B1F20}" srcOrd="0" destOrd="0" parTransId="{BB7E0B96-8540-4969-AE70-377EB94728D0}" sibTransId="{13581249-2B7F-4268-AD8A-3A2BE80C7715}"/>
    <dgm:cxn modelId="{CCAC0A47-0CF8-47C1-908B-7ACE9929A519}" type="presOf" srcId="{DB3EE868-265D-453F-907E-75C5ED00B5B7}" destId="{ABD1C411-1BEC-4B54-9BA2-EC90F4104B5B}" srcOrd="1" destOrd="0" presId="urn:microsoft.com/office/officeart/2005/8/layout/hList9"/>
    <dgm:cxn modelId="{77BF8888-9345-468C-A12D-FDF2AFAF2EB4}" type="presOf" srcId="{923AE1C8-4ECA-421C-B369-251CB8FB0F96}" destId="{4FE13A26-F4ED-4AF5-AC23-5F3DE3DF5A4F}" srcOrd="0" destOrd="0" presId="urn:microsoft.com/office/officeart/2005/8/layout/hList9"/>
    <dgm:cxn modelId="{2D4F9D9C-3E31-4E61-B25E-595D76D3BC93}" srcId="{923AE1C8-4ECA-421C-B369-251CB8FB0F96}" destId="{FA140042-ECB2-4A6B-BE73-B23DE33AC903}" srcOrd="0" destOrd="0" parTransId="{68215EDC-84C4-463E-9BC6-C972F5F709AB}" sibTransId="{CDD6A966-6A12-4F81-86CF-7ABEE6FDD36D}"/>
    <dgm:cxn modelId="{12C66DB8-AE8F-4E51-883D-E35F82E85362}" type="presOf" srcId="{FA140042-ECB2-4A6B-BE73-B23DE33AC903}" destId="{27F16F91-0866-442F-BF6B-CF2B4587542A}" srcOrd="0" destOrd="0" presId="urn:microsoft.com/office/officeart/2005/8/layout/hList9"/>
    <dgm:cxn modelId="{AC4DDABA-FA8E-4DE5-A076-C1FAC255D11C}" type="presOf" srcId="{4BA9E621-8C91-4B5A-93A1-FBB09AA4920F}" destId="{A1357359-E894-4E57-935D-8407C658B8AC}" srcOrd="0" destOrd="0" presId="urn:microsoft.com/office/officeart/2005/8/layout/hList9"/>
    <dgm:cxn modelId="{1C7318CE-6F18-45A7-A753-45EAD08D5276}" srcId="{4BA9E621-8C91-4B5A-93A1-FBB09AA4920F}" destId="{DB3EE868-265D-453F-907E-75C5ED00B5B7}" srcOrd="0" destOrd="0" parTransId="{3783F9DE-841A-4198-8F01-EDF4704FE61B}" sibTransId="{1EC77B98-548D-48F0-BC76-5FA24A57446C}"/>
    <dgm:cxn modelId="{AF15E9D2-785C-4621-AC18-870CF64E4FDB}" type="presOf" srcId="{FCBF1431-EB80-40E1-809F-49925F3B1F20}" destId="{7EF79531-AD1C-41AF-88FD-BCD637B245B6}" srcOrd="0" destOrd="0" presId="urn:microsoft.com/office/officeart/2005/8/layout/hList9"/>
    <dgm:cxn modelId="{1852F472-6A29-4976-9FC5-F5ADAA679673}" type="presParOf" srcId="{4FE13A26-F4ED-4AF5-AC23-5F3DE3DF5A4F}" destId="{208A4725-4DF0-4034-BCAA-DE0ECCF66285}" srcOrd="0" destOrd="0" presId="urn:microsoft.com/office/officeart/2005/8/layout/hList9"/>
    <dgm:cxn modelId="{23435FFF-D327-43D0-9636-5501DB071D1E}" type="presParOf" srcId="{4FE13A26-F4ED-4AF5-AC23-5F3DE3DF5A4F}" destId="{F7F21296-7039-488A-B62C-14A2974DD148}" srcOrd="1" destOrd="0" presId="urn:microsoft.com/office/officeart/2005/8/layout/hList9"/>
    <dgm:cxn modelId="{09F39794-CE81-4A4F-B98C-95298BAB4D73}" type="presParOf" srcId="{F7F21296-7039-488A-B62C-14A2974DD148}" destId="{1636B31C-C251-4127-AD38-6D838BD20EB9}" srcOrd="0" destOrd="0" presId="urn:microsoft.com/office/officeart/2005/8/layout/hList9"/>
    <dgm:cxn modelId="{FF2558F4-04A2-4A0D-A60A-4E773EFBC0BF}" type="presParOf" srcId="{F7F21296-7039-488A-B62C-14A2974DD148}" destId="{C2247F26-96AE-436A-9703-64E02A5FF242}" srcOrd="1" destOrd="0" presId="urn:microsoft.com/office/officeart/2005/8/layout/hList9"/>
    <dgm:cxn modelId="{038BEFC9-1B87-428E-81AE-F9B24A1CF3A8}" type="presParOf" srcId="{C2247F26-96AE-436A-9703-64E02A5FF242}" destId="{7EF79531-AD1C-41AF-88FD-BCD637B245B6}" srcOrd="0" destOrd="0" presId="urn:microsoft.com/office/officeart/2005/8/layout/hList9"/>
    <dgm:cxn modelId="{A9EF1C2D-7761-4CDD-B45A-4BB6C496C7ED}" type="presParOf" srcId="{C2247F26-96AE-436A-9703-64E02A5FF242}" destId="{907008DF-694B-48D0-9BC7-8152A90C0D2A}" srcOrd="1" destOrd="0" presId="urn:microsoft.com/office/officeart/2005/8/layout/hList9"/>
    <dgm:cxn modelId="{AF29C8A4-B0DE-42DE-99C9-AC3913FD2B3B}" type="presParOf" srcId="{4FE13A26-F4ED-4AF5-AC23-5F3DE3DF5A4F}" destId="{245C2F8E-4BD8-4696-AD3C-ABF7AEE81041}" srcOrd="2" destOrd="0" presId="urn:microsoft.com/office/officeart/2005/8/layout/hList9"/>
    <dgm:cxn modelId="{0123CA38-2127-43B8-A981-DF0072182C70}" type="presParOf" srcId="{4FE13A26-F4ED-4AF5-AC23-5F3DE3DF5A4F}" destId="{27F16F91-0866-442F-BF6B-CF2B4587542A}" srcOrd="3" destOrd="0" presId="urn:microsoft.com/office/officeart/2005/8/layout/hList9"/>
    <dgm:cxn modelId="{E78941EB-D6D3-4EC7-87D3-EC62935C7998}" type="presParOf" srcId="{4FE13A26-F4ED-4AF5-AC23-5F3DE3DF5A4F}" destId="{771D0545-6230-4994-AD97-3D99EF72917E}" srcOrd="4" destOrd="0" presId="urn:microsoft.com/office/officeart/2005/8/layout/hList9"/>
    <dgm:cxn modelId="{7C2DCE59-6EA1-4F59-8A5C-1CD7F61C4F6B}" type="presParOf" srcId="{4FE13A26-F4ED-4AF5-AC23-5F3DE3DF5A4F}" destId="{67702643-C686-4D13-8C76-AB05DAEA6881}" srcOrd="5" destOrd="0" presId="urn:microsoft.com/office/officeart/2005/8/layout/hList9"/>
    <dgm:cxn modelId="{70272D89-A07A-4E80-AED6-107646C1354D}" type="presParOf" srcId="{4FE13A26-F4ED-4AF5-AC23-5F3DE3DF5A4F}" destId="{59E2041A-8852-4DEA-A086-E12089DB188D}" srcOrd="6" destOrd="0" presId="urn:microsoft.com/office/officeart/2005/8/layout/hList9"/>
    <dgm:cxn modelId="{29639789-57CB-4C07-9EC0-8B01CCBD20B9}" type="presParOf" srcId="{59E2041A-8852-4DEA-A086-E12089DB188D}" destId="{B937C1BE-4ECC-41F6-8CF1-B1DDFF794F6F}" srcOrd="0" destOrd="0" presId="urn:microsoft.com/office/officeart/2005/8/layout/hList9"/>
    <dgm:cxn modelId="{60BF9858-B418-45F2-9DBA-881DA330F382}" type="presParOf" srcId="{59E2041A-8852-4DEA-A086-E12089DB188D}" destId="{A6B359BC-E998-42BF-B13F-AFDA3780978D}" srcOrd="1" destOrd="0" presId="urn:microsoft.com/office/officeart/2005/8/layout/hList9"/>
    <dgm:cxn modelId="{1C779D98-9EA3-422A-A29B-DAABA5CB21A8}" type="presParOf" srcId="{A6B359BC-E998-42BF-B13F-AFDA3780978D}" destId="{2AE1611E-D6AF-4ABA-B89C-2E516FDAD452}" srcOrd="0" destOrd="0" presId="urn:microsoft.com/office/officeart/2005/8/layout/hList9"/>
    <dgm:cxn modelId="{A6CCDE2C-A041-48BC-8710-6CC4C6CFB13F}" type="presParOf" srcId="{A6B359BC-E998-42BF-B13F-AFDA3780978D}" destId="{ABD1C411-1BEC-4B54-9BA2-EC90F4104B5B}" srcOrd="1" destOrd="0" presId="urn:microsoft.com/office/officeart/2005/8/layout/hList9"/>
    <dgm:cxn modelId="{3011EB40-E4F3-4C4F-B504-C62AD37012BB}" type="presParOf" srcId="{4FE13A26-F4ED-4AF5-AC23-5F3DE3DF5A4F}" destId="{DC93EDC1-7ECD-4B8D-A932-A1599291CC16}" srcOrd="7" destOrd="0" presId="urn:microsoft.com/office/officeart/2005/8/layout/hList9"/>
    <dgm:cxn modelId="{B7520831-00FC-44DF-8774-859735D177F2}" type="presParOf" srcId="{4FE13A26-F4ED-4AF5-AC23-5F3DE3DF5A4F}" destId="{A1357359-E894-4E57-935D-8407C658B8AC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C2A1CF-7DDF-484E-92B2-F771CF7A019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D09D46A-734B-4620-B421-455AFB58BB2E}">
      <dgm:prSet phldrT="[Текст]"/>
      <dgm:spPr/>
      <dgm:t>
        <a:bodyPr/>
        <a:lstStyle/>
        <a:p>
          <a:r>
            <a:rPr lang="ru-RU" dirty="0"/>
            <a:t>Виды страхования</a:t>
          </a:r>
        </a:p>
      </dgm:t>
    </dgm:pt>
    <dgm:pt modelId="{55B3BE95-B356-4392-ACF3-6DAB35E19072}" type="parTrans" cxnId="{3852635D-0675-4BC0-B39D-528CC7A18BB1}">
      <dgm:prSet/>
      <dgm:spPr/>
      <dgm:t>
        <a:bodyPr/>
        <a:lstStyle/>
        <a:p>
          <a:endParaRPr lang="ru-RU"/>
        </a:p>
      </dgm:t>
    </dgm:pt>
    <dgm:pt modelId="{9232060D-2A9E-43C2-8BB9-77C549C84D28}" type="sibTrans" cxnId="{3852635D-0675-4BC0-B39D-528CC7A18BB1}">
      <dgm:prSet/>
      <dgm:spPr/>
      <dgm:t>
        <a:bodyPr/>
        <a:lstStyle/>
        <a:p>
          <a:endParaRPr lang="ru-RU"/>
        </a:p>
      </dgm:t>
    </dgm:pt>
    <dgm:pt modelId="{68975571-A450-4012-AC00-19B1F7DCA25F}">
      <dgm:prSet phldrT="[Текст]"/>
      <dgm:spPr/>
      <dgm:t>
        <a:bodyPr/>
        <a:lstStyle/>
        <a:p>
          <a:r>
            <a: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Взаимное страхование</a:t>
          </a:r>
          <a:r>
            <a: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когда страхующиеся вскладчину создают свой фонд без посредничества страховой компании. Древнейший, но используют редко.</a:t>
          </a:r>
        </a:p>
      </dgm:t>
    </dgm:pt>
    <dgm:pt modelId="{2CC1E6C1-6976-42FF-868D-9E0C57A78D8D}" type="parTrans" cxnId="{E4C7332D-2298-4613-B7E6-0710A75E42BD}">
      <dgm:prSet/>
      <dgm:spPr/>
      <dgm:t>
        <a:bodyPr/>
        <a:lstStyle/>
        <a:p>
          <a:endParaRPr lang="ru-RU"/>
        </a:p>
      </dgm:t>
    </dgm:pt>
    <dgm:pt modelId="{767588B5-0D6D-495D-A487-FDCFE994928A}" type="sibTrans" cxnId="{E4C7332D-2298-4613-B7E6-0710A75E42BD}">
      <dgm:prSet/>
      <dgm:spPr/>
      <dgm:t>
        <a:bodyPr/>
        <a:lstStyle/>
        <a:p>
          <a:endParaRPr lang="ru-RU"/>
        </a:p>
      </dgm:t>
    </dgm:pt>
    <dgm:pt modelId="{6B2EEF8F-A8F3-40FF-9B1B-AE63D400FD0B}">
      <dgm:prSet phldrT="[Текст]"/>
      <dgm:spPr/>
      <dgm:t>
        <a:bodyPr/>
        <a:lstStyle/>
        <a:p>
          <a:r>
            <a: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Обычное страхование </a:t>
          </a:r>
          <a:r>
            <a: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через посредничество страховой компании. Это основной вид страхования</a:t>
          </a:r>
        </a:p>
      </dgm:t>
    </dgm:pt>
    <dgm:pt modelId="{9C8C20A2-6D73-4964-A196-58D4F66F15AA}" type="parTrans" cxnId="{99BE09F1-0CF1-4F83-8EF8-71783450CE41}">
      <dgm:prSet/>
      <dgm:spPr/>
      <dgm:t>
        <a:bodyPr/>
        <a:lstStyle/>
        <a:p>
          <a:endParaRPr lang="ru-RU"/>
        </a:p>
      </dgm:t>
    </dgm:pt>
    <dgm:pt modelId="{ACF0C158-6AD0-4D5F-9B99-E539CBFE880B}" type="sibTrans" cxnId="{99BE09F1-0CF1-4F83-8EF8-71783450CE41}">
      <dgm:prSet/>
      <dgm:spPr/>
      <dgm:t>
        <a:bodyPr/>
        <a:lstStyle/>
        <a:p>
          <a:endParaRPr lang="ru-RU"/>
        </a:p>
      </dgm:t>
    </dgm:pt>
    <dgm:pt modelId="{508A2D0C-18D0-4D88-9127-509706EA0057}">
      <dgm:prSet phldrT="[Текст]"/>
      <dgm:spPr/>
      <dgm:t>
        <a:bodyPr/>
        <a:lstStyle/>
        <a:p>
          <a:r>
            <a:rPr lang="ru-RU" b="1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Сострахование</a:t>
          </a:r>
          <a:r>
            <a: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>
              <a:latin typeface="Times New Roman" pitchFamily="18" charset="0"/>
              <a:cs typeface="Times New Roman" pitchFamily="18" charset="0"/>
            </a:rPr>
            <a:t>– </a:t>
          </a:r>
          <a:r>
            <a: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это разделение ответственности и, соответственно, страхового взноса между страховыми компаниями.</a:t>
          </a:r>
        </a:p>
      </dgm:t>
    </dgm:pt>
    <dgm:pt modelId="{815FFE50-B215-48A6-9125-0974822AD43B}" type="parTrans" cxnId="{F5630EBA-FA62-4093-906C-40F91A1F53AF}">
      <dgm:prSet/>
      <dgm:spPr/>
      <dgm:t>
        <a:bodyPr/>
        <a:lstStyle/>
        <a:p>
          <a:endParaRPr lang="ru-RU"/>
        </a:p>
      </dgm:t>
    </dgm:pt>
    <dgm:pt modelId="{43BDB62E-4160-4D6C-AA7E-9DC6B440F3D6}" type="sibTrans" cxnId="{F5630EBA-FA62-4093-906C-40F91A1F53AF}">
      <dgm:prSet/>
      <dgm:spPr/>
      <dgm:t>
        <a:bodyPr/>
        <a:lstStyle/>
        <a:p>
          <a:endParaRPr lang="ru-RU"/>
        </a:p>
      </dgm:t>
    </dgm:pt>
    <dgm:pt modelId="{D072338D-1BDD-4E6D-8960-9B5B56101867}">
      <dgm:prSet/>
      <dgm:spPr/>
      <dgm:t>
        <a:bodyPr/>
        <a:lstStyle/>
        <a:p>
          <a:r>
            <a: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Перестрахование</a:t>
          </a:r>
          <a:r>
            <a: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– это страхование рисков самих страховых компаний, т.е. невыплаты страховых премий из-за перерасхода страховых фондов.</a:t>
          </a:r>
        </a:p>
      </dgm:t>
    </dgm:pt>
    <dgm:pt modelId="{869A565E-E43A-4A29-BED3-FCB18065A14A}" type="parTrans" cxnId="{9DC8DC27-31AF-49CE-8DF7-D7F572823AB4}">
      <dgm:prSet/>
      <dgm:spPr/>
      <dgm:t>
        <a:bodyPr/>
        <a:lstStyle/>
        <a:p>
          <a:endParaRPr lang="ru-RU"/>
        </a:p>
      </dgm:t>
    </dgm:pt>
    <dgm:pt modelId="{AC4CF5AB-F80D-4E27-9AD8-B1193343B814}" type="sibTrans" cxnId="{9DC8DC27-31AF-49CE-8DF7-D7F572823AB4}">
      <dgm:prSet/>
      <dgm:spPr/>
    </dgm:pt>
    <dgm:pt modelId="{53636285-D6EC-48FB-B0D9-4387DEED06FD}" type="pres">
      <dgm:prSet presAssocID="{CBC2A1CF-7DDF-484E-92B2-F771CF7A019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AF4F288-50BF-48DF-B6FA-EF8C1B31B9D3}" type="pres">
      <dgm:prSet presAssocID="{3D09D46A-734B-4620-B421-455AFB58BB2E}" presName="root1" presStyleCnt="0"/>
      <dgm:spPr/>
    </dgm:pt>
    <dgm:pt modelId="{95A88EEA-39CE-4085-AB18-0F146BB89970}" type="pres">
      <dgm:prSet presAssocID="{3D09D46A-734B-4620-B421-455AFB58BB2E}" presName="LevelOneTextNode" presStyleLbl="node0" presStyleIdx="0" presStyleCnt="1">
        <dgm:presLayoutVars>
          <dgm:chPref val="3"/>
        </dgm:presLayoutVars>
      </dgm:prSet>
      <dgm:spPr/>
    </dgm:pt>
    <dgm:pt modelId="{D4F3A97B-01B9-4D87-85E4-1CEB2B6EC388}" type="pres">
      <dgm:prSet presAssocID="{3D09D46A-734B-4620-B421-455AFB58BB2E}" presName="level2hierChild" presStyleCnt="0"/>
      <dgm:spPr/>
    </dgm:pt>
    <dgm:pt modelId="{2A69C4B2-35F1-4306-8DF0-FD54181AAC23}" type="pres">
      <dgm:prSet presAssocID="{2CC1E6C1-6976-42FF-868D-9E0C57A78D8D}" presName="conn2-1" presStyleLbl="parChTrans1D2" presStyleIdx="0" presStyleCnt="4"/>
      <dgm:spPr/>
    </dgm:pt>
    <dgm:pt modelId="{D3B579A9-A2BF-4F30-815A-57D58FAFE3E2}" type="pres">
      <dgm:prSet presAssocID="{2CC1E6C1-6976-42FF-868D-9E0C57A78D8D}" presName="connTx" presStyleLbl="parChTrans1D2" presStyleIdx="0" presStyleCnt="4"/>
      <dgm:spPr/>
    </dgm:pt>
    <dgm:pt modelId="{4A38F08E-8F59-443E-B4BB-A17B6E1E5DA8}" type="pres">
      <dgm:prSet presAssocID="{68975571-A450-4012-AC00-19B1F7DCA25F}" presName="root2" presStyleCnt="0"/>
      <dgm:spPr/>
    </dgm:pt>
    <dgm:pt modelId="{2C7C0873-BC71-430F-8764-6EF27B4E4EA2}" type="pres">
      <dgm:prSet presAssocID="{68975571-A450-4012-AC00-19B1F7DCA25F}" presName="LevelTwoTextNode" presStyleLbl="node2" presStyleIdx="0" presStyleCnt="4" custScaleX="165866">
        <dgm:presLayoutVars>
          <dgm:chPref val="3"/>
        </dgm:presLayoutVars>
      </dgm:prSet>
      <dgm:spPr/>
    </dgm:pt>
    <dgm:pt modelId="{0DE26797-1885-497B-A44F-F57EC414AAAD}" type="pres">
      <dgm:prSet presAssocID="{68975571-A450-4012-AC00-19B1F7DCA25F}" presName="level3hierChild" presStyleCnt="0"/>
      <dgm:spPr/>
    </dgm:pt>
    <dgm:pt modelId="{D37FEB87-9904-46F2-A204-3C7015AD264B}" type="pres">
      <dgm:prSet presAssocID="{9C8C20A2-6D73-4964-A196-58D4F66F15AA}" presName="conn2-1" presStyleLbl="parChTrans1D2" presStyleIdx="1" presStyleCnt="4"/>
      <dgm:spPr/>
    </dgm:pt>
    <dgm:pt modelId="{0DC8452D-6419-4E39-BE93-16FF8E42566C}" type="pres">
      <dgm:prSet presAssocID="{9C8C20A2-6D73-4964-A196-58D4F66F15AA}" presName="connTx" presStyleLbl="parChTrans1D2" presStyleIdx="1" presStyleCnt="4"/>
      <dgm:spPr/>
    </dgm:pt>
    <dgm:pt modelId="{C5B7C787-3F40-48E5-BD45-6652D932A13C}" type="pres">
      <dgm:prSet presAssocID="{6B2EEF8F-A8F3-40FF-9B1B-AE63D400FD0B}" presName="root2" presStyleCnt="0"/>
      <dgm:spPr/>
    </dgm:pt>
    <dgm:pt modelId="{B798A0CD-502F-4422-832A-B852FCEA6963}" type="pres">
      <dgm:prSet presAssocID="{6B2EEF8F-A8F3-40FF-9B1B-AE63D400FD0B}" presName="LevelTwoTextNode" presStyleLbl="node2" presStyleIdx="1" presStyleCnt="4" custScaleX="164907">
        <dgm:presLayoutVars>
          <dgm:chPref val="3"/>
        </dgm:presLayoutVars>
      </dgm:prSet>
      <dgm:spPr/>
    </dgm:pt>
    <dgm:pt modelId="{6BAD53ED-BD4D-41FD-8BD6-5E53792489D0}" type="pres">
      <dgm:prSet presAssocID="{6B2EEF8F-A8F3-40FF-9B1B-AE63D400FD0B}" presName="level3hierChild" presStyleCnt="0"/>
      <dgm:spPr/>
    </dgm:pt>
    <dgm:pt modelId="{77B16EF3-E025-4A62-8937-BE600CA30A7D}" type="pres">
      <dgm:prSet presAssocID="{815FFE50-B215-48A6-9125-0974822AD43B}" presName="conn2-1" presStyleLbl="parChTrans1D2" presStyleIdx="2" presStyleCnt="4"/>
      <dgm:spPr/>
    </dgm:pt>
    <dgm:pt modelId="{42F9C9E2-7C7D-4852-A8E6-57F5098AACD2}" type="pres">
      <dgm:prSet presAssocID="{815FFE50-B215-48A6-9125-0974822AD43B}" presName="connTx" presStyleLbl="parChTrans1D2" presStyleIdx="2" presStyleCnt="4"/>
      <dgm:spPr/>
    </dgm:pt>
    <dgm:pt modelId="{C3118ABD-706D-4BDB-92A6-3242F3E38730}" type="pres">
      <dgm:prSet presAssocID="{508A2D0C-18D0-4D88-9127-509706EA0057}" presName="root2" presStyleCnt="0"/>
      <dgm:spPr/>
    </dgm:pt>
    <dgm:pt modelId="{CAE82F23-5FC0-44D6-8D21-D0070F2A47B0}" type="pres">
      <dgm:prSet presAssocID="{508A2D0C-18D0-4D88-9127-509706EA0057}" presName="LevelTwoTextNode" presStyleLbl="node2" presStyleIdx="2" presStyleCnt="4" custScaleX="165866">
        <dgm:presLayoutVars>
          <dgm:chPref val="3"/>
        </dgm:presLayoutVars>
      </dgm:prSet>
      <dgm:spPr/>
    </dgm:pt>
    <dgm:pt modelId="{41B611CF-2457-4773-96F1-DAC6BB49289C}" type="pres">
      <dgm:prSet presAssocID="{508A2D0C-18D0-4D88-9127-509706EA0057}" presName="level3hierChild" presStyleCnt="0"/>
      <dgm:spPr/>
    </dgm:pt>
    <dgm:pt modelId="{1E93ED94-E51B-4D05-B6F4-D053ABF71D0A}" type="pres">
      <dgm:prSet presAssocID="{869A565E-E43A-4A29-BED3-FCB18065A14A}" presName="conn2-1" presStyleLbl="parChTrans1D2" presStyleIdx="3" presStyleCnt="4"/>
      <dgm:spPr/>
    </dgm:pt>
    <dgm:pt modelId="{A606C105-8754-47B4-B86F-0B3A1F586694}" type="pres">
      <dgm:prSet presAssocID="{869A565E-E43A-4A29-BED3-FCB18065A14A}" presName="connTx" presStyleLbl="parChTrans1D2" presStyleIdx="3" presStyleCnt="4"/>
      <dgm:spPr/>
    </dgm:pt>
    <dgm:pt modelId="{2C892F86-F401-4830-A6C8-EF525F582198}" type="pres">
      <dgm:prSet presAssocID="{D072338D-1BDD-4E6D-8960-9B5B56101867}" presName="root2" presStyleCnt="0"/>
      <dgm:spPr/>
    </dgm:pt>
    <dgm:pt modelId="{BEF601FA-485A-4E97-9CD3-5F249DA03FB5}" type="pres">
      <dgm:prSet presAssocID="{D072338D-1BDD-4E6D-8960-9B5B56101867}" presName="LevelTwoTextNode" presStyleLbl="node2" presStyleIdx="3" presStyleCnt="4" custScaleX="164906">
        <dgm:presLayoutVars>
          <dgm:chPref val="3"/>
        </dgm:presLayoutVars>
      </dgm:prSet>
      <dgm:spPr/>
    </dgm:pt>
    <dgm:pt modelId="{23BAC28B-D43E-4A5A-8CE3-CB0F23116E20}" type="pres">
      <dgm:prSet presAssocID="{D072338D-1BDD-4E6D-8960-9B5B56101867}" presName="level3hierChild" presStyleCnt="0"/>
      <dgm:spPr/>
    </dgm:pt>
  </dgm:ptLst>
  <dgm:cxnLst>
    <dgm:cxn modelId="{45E8A702-BFA3-41F9-B99A-30A6C8E0169D}" type="presOf" srcId="{9C8C20A2-6D73-4964-A196-58D4F66F15AA}" destId="{D37FEB87-9904-46F2-A204-3C7015AD264B}" srcOrd="0" destOrd="0" presId="urn:microsoft.com/office/officeart/2008/layout/HorizontalMultiLevelHierarchy"/>
    <dgm:cxn modelId="{5F90E51F-0FBD-4EEE-AD40-C1E7107C0851}" type="presOf" srcId="{815FFE50-B215-48A6-9125-0974822AD43B}" destId="{42F9C9E2-7C7D-4852-A8E6-57F5098AACD2}" srcOrd="1" destOrd="0" presId="urn:microsoft.com/office/officeart/2008/layout/HorizontalMultiLevelHierarchy"/>
    <dgm:cxn modelId="{9DC8DC27-31AF-49CE-8DF7-D7F572823AB4}" srcId="{3D09D46A-734B-4620-B421-455AFB58BB2E}" destId="{D072338D-1BDD-4E6D-8960-9B5B56101867}" srcOrd="3" destOrd="0" parTransId="{869A565E-E43A-4A29-BED3-FCB18065A14A}" sibTransId="{AC4CF5AB-F80D-4E27-9AD8-B1193343B814}"/>
    <dgm:cxn modelId="{E4C7332D-2298-4613-B7E6-0710A75E42BD}" srcId="{3D09D46A-734B-4620-B421-455AFB58BB2E}" destId="{68975571-A450-4012-AC00-19B1F7DCA25F}" srcOrd="0" destOrd="0" parTransId="{2CC1E6C1-6976-42FF-868D-9E0C57A78D8D}" sibTransId="{767588B5-0D6D-495D-A487-FDCFE994928A}"/>
    <dgm:cxn modelId="{3852635D-0675-4BC0-B39D-528CC7A18BB1}" srcId="{CBC2A1CF-7DDF-484E-92B2-F771CF7A019F}" destId="{3D09D46A-734B-4620-B421-455AFB58BB2E}" srcOrd="0" destOrd="0" parTransId="{55B3BE95-B356-4392-ACF3-6DAB35E19072}" sibTransId="{9232060D-2A9E-43C2-8BB9-77C549C84D28}"/>
    <dgm:cxn modelId="{A938136E-F83C-49CC-9655-578F946CFAD1}" type="presOf" srcId="{9C8C20A2-6D73-4964-A196-58D4F66F15AA}" destId="{0DC8452D-6419-4E39-BE93-16FF8E42566C}" srcOrd="1" destOrd="0" presId="urn:microsoft.com/office/officeart/2008/layout/HorizontalMultiLevelHierarchy"/>
    <dgm:cxn modelId="{1CF01A6E-A705-421B-892B-D66677B40609}" type="presOf" srcId="{869A565E-E43A-4A29-BED3-FCB18065A14A}" destId="{A606C105-8754-47B4-B86F-0B3A1F586694}" srcOrd="1" destOrd="0" presId="urn:microsoft.com/office/officeart/2008/layout/HorizontalMultiLevelHierarchy"/>
    <dgm:cxn modelId="{FBE59C4E-9B99-4F10-9580-0AE97F71963B}" type="presOf" srcId="{869A565E-E43A-4A29-BED3-FCB18065A14A}" destId="{1E93ED94-E51B-4D05-B6F4-D053ABF71D0A}" srcOrd="0" destOrd="0" presId="urn:microsoft.com/office/officeart/2008/layout/HorizontalMultiLevelHierarchy"/>
    <dgm:cxn modelId="{D2454471-2F64-4AAA-8A83-161FAC9EA1AB}" type="presOf" srcId="{2CC1E6C1-6976-42FF-868D-9E0C57A78D8D}" destId="{2A69C4B2-35F1-4306-8DF0-FD54181AAC23}" srcOrd="0" destOrd="0" presId="urn:microsoft.com/office/officeart/2008/layout/HorizontalMultiLevelHierarchy"/>
    <dgm:cxn modelId="{682B347F-4EB2-4C38-9BE6-C9736FB593D8}" type="presOf" srcId="{3D09D46A-734B-4620-B421-455AFB58BB2E}" destId="{95A88EEA-39CE-4085-AB18-0F146BB89970}" srcOrd="0" destOrd="0" presId="urn:microsoft.com/office/officeart/2008/layout/HorizontalMultiLevelHierarchy"/>
    <dgm:cxn modelId="{EA740091-F362-4517-AF2F-794F5A2F2B42}" type="presOf" srcId="{815FFE50-B215-48A6-9125-0974822AD43B}" destId="{77B16EF3-E025-4A62-8937-BE600CA30A7D}" srcOrd="0" destOrd="0" presId="urn:microsoft.com/office/officeart/2008/layout/HorizontalMultiLevelHierarchy"/>
    <dgm:cxn modelId="{5CD11FB0-BD8C-4294-ACD5-282BC4757A37}" type="presOf" srcId="{6B2EEF8F-A8F3-40FF-9B1B-AE63D400FD0B}" destId="{B798A0CD-502F-4422-832A-B852FCEA6963}" srcOrd="0" destOrd="0" presId="urn:microsoft.com/office/officeart/2008/layout/HorizontalMultiLevelHierarchy"/>
    <dgm:cxn modelId="{F5630EBA-FA62-4093-906C-40F91A1F53AF}" srcId="{3D09D46A-734B-4620-B421-455AFB58BB2E}" destId="{508A2D0C-18D0-4D88-9127-509706EA0057}" srcOrd="2" destOrd="0" parTransId="{815FFE50-B215-48A6-9125-0974822AD43B}" sibTransId="{43BDB62E-4160-4D6C-AA7E-9DC6B440F3D6}"/>
    <dgm:cxn modelId="{7F44F8BC-3684-4296-ACEE-BAD921BFDCBF}" type="presOf" srcId="{508A2D0C-18D0-4D88-9127-509706EA0057}" destId="{CAE82F23-5FC0-44D6-8D21-D0070F2A47B0}" srcOrd="0" destOrd="0" presId="urn:microsoft.com/office/officeart/2008/layout/HorizontalMultiLevelHierarchy"/>
    <dgm:cxn modelId="{4A1981CB-3896-4956-9502-7807B6708B12}" type="presOf" srcId="{CBC2A1CF-7DDF-484E-92B2-F771CF7A019F}" destId="{53636285-D6EC-48FB-B0D9-4387DEED06FD}" srcOrd="0" destOrd="0" presId="urn:microsoft.com/office/officeart/2008/layout/HorizontalMultiLevelHierarchy"/>
    <dgm:cxn modelId="{9CF6A5CD-58E1-447E-9F98-6C1D920AC607}" type="presOf" srcId="{68975571-A450-4012-AC00-19B1F7DCA25F}" destId="{2C7C0873-BC71-430F-8764-6EF27B4E4EA2}" srcOrd="0" destOrd="0" presId="urn:microsoft.com/office/officeart/2008/layout/HorizontalMultiLevelHierarchy"/>
    <dgm:cxn modelId="{03F949D9-5087-4B9A-B625-85DB867B9229}" type="presOf" srcId="{D072338D-1BDD-4E6D-8960-9B5B56101867}" destId="{BEF601FA-485A-4E97-9CD3-5F249DA03FB5}" srcOrd="0" destOrd="0" presId="urn:microsoft.com/office/officeart/2008/layout/HorizontalMultiLevelHierarchy"/>
    <dgm:cxn modelId="{DC1DE2E8-81A0-4380-B5C2-A37126F3ED3D}" type="presOf" srcId="{2CC1E6C1-6976-42FF-868D-9E0C57A78D8D}" destId="{D3B579A9-A2BF-4F30-815A-57D58FAFE3E2}" srcOrd="1" destOrd="0" presId="urn:microsoft.com/office/officeart/2008/layout/HorizontalMultiLevelHierarchy"/>
    <dgm:cxn modelId="{99BE09F1-0CF1-4F83-8EF8-71783450CE41}" srcId="{3D09D46A-734B-4620-B421-455AFB58BB2E}" destId="{6B2EEF8F-A8F3-40FF-9B1B-AE63D400FD0B}" srcOrd="1" destOrd="0" parTransId="{9C8C20A2-6D73-4964-A196-58D4F66F15AA}" sibTransId="{ACF0C158-6AD0-4D5F-9B99-E539CBFE880B}"/>
    <dgm:cxn modelId="{4BBF3F4A-1F67-4084-82D5-96B3CB62FE97}" type="presParOf" srcId="{53636285-D6EC-48FB-B0D9-4387DEED06FD}" destId="{1AF4F288-50BF-48DF-B6FA-EF8C1B31B9D3}" srcOrd="0" destOrd="0" presId="urn:microsoft.com/office/officeart/2008/layout/HorizontalMultiLevelHierarchy"/>
    <dgm:cxn modelId="{EC66B9E8-DA54-4931-A5CF-7499CCE1413F}" type="presParOf" srcId="{1AF4F288-50BF-48DF-B6FA-EF8C1B31B9D3}" destId="{95A88EEA-39CE-4085-AB18-0F146BB89970}" srcOrd="0" destOrd="0" presId="urn:microsoft.com/office/officeart/2008/layout/HorizontalMultiLevelHierarchy"/>
    <dgm:cxn modelId="{843BA488-107A-447D-A4D0-934E8DAC4CCD}" type="presParOf" srcId="{1AF4F288-50BF-48DF-B6FA-EF8C1B31B9D3}" destId="{D4F3A97B-01B9-4D87-85E4-1CEB2B6EC388}" srcOrd="1" destOrd="0" presId="urn:microsoft.com/office/officeart/2008/layout/HorizontalMultiLevelHierarchy"/>
    <dgm:cxn modelId="{8DA84566-5E6E-40B2-AC9E-E95A234542AB}" type="presParOf" srcId="{D4F3A97B-01B9-4D87-85E4-1CEB2B6EC388}" destId="{2A69C4B2-35F1-4306-8DF0-FD54181AAC23}" srcOrd="0" destOrd="0" presId="urn:microsoft.com/office/officeart/2008/layout/HorizontalMultiLevelHierarchy"/>
    <dgm:cxn modelId="{D9917D1F-C927-4F5F-AD68-C10E467B81EA}" type="presParOf" srcId="{2A69C4B2-35F1-4306-8DF0-FD54181AAC23}" destId="{D3B579A9-A2BF-4F30-815A-57D58FAFE3E2}" srcOrd="0" destOrd="0" presId="urn:microsoft.com/office/officeart/2008/layout/HorizontalMultiLevelHierarchy"/>
    <dgm:cxn modelId="{50BD6973-8329-4C2E-A6E6-44F5958B3EFC}" type="presParOf" srcId="{D4F3A97B-01B9-4D87-85E4-1CEB2B6EC388}" destId="{4A38F08E-8F59-443E-B4BB-A17B6E1E5DA8}" srcOrd="1" destOrd="0" presId="urn:microsoft.com/office/officeart/2008/layout/HorizontalMultiLevelHierarchy"/>
    <dgm:cxn modelId="{4ADBC769-C83B-404B-8058-737925F7E66A}" type="presParOf" srcId="{4A38F08E-8F59-443E-B4BB-A17B6E1E5DA8}" destId="{2C7C0873-BC71-430F-8764-6EF27B4E4EA2}" srcOrd="0" destOrd="0" presId="urn:microsoft.com/office/officeart/2008/layout/HorizontalMultiLevelHierarchy"/>
    <dgm:cxn modelId="{2A3B32FE-A454-4736-939D-4B9D36C61C97}" type="presParOf" srcId="{4A38F08E-8F59-443E-B4BB-A17B6E1E5DA8}" destId="{0DE26797-1885-497B-A44F-F57EC414AAAD}" srcOrd="1" destOrd="0" presId="urn:microsoft.com/office/officeart/2008/layout/HorizontalMultiLevelHierarchy"/>
    <dgm:cxn modelId="{F4874D65-A3FB-4F78-A4FE-B9A7D10BF1BE}" type="presParOf" srcId="{D4F3A97B-01B9-4D87-85E4-1CEB2B6EC388}" destId="{D37FEB87-9904-46F2-A204-3C7015AD264B}" srcOrd="2" destOrd="0" presId="urn:microsoft.com/office/officeart/2008/layout/HorizontalMultiLevelHierarchy"/>
    <dgm:cxn modelId="{4B8754BD-C003-4A15-956F-7D313DD94CEB}" type="presParOf" srcId="{D37FEB87-9904-46F2-A204-3C7015AD264B}" destId="{0DC8452D-6419-4E39-BE93-16FF8E42566C}" srcOrd="0" destOrd="0" presId="urn:microsoft.com/office/officeart/2008/layout/HorizontalMultiLevelHierarchy"/>
    <dgm:cxn modelId="{120A21C2-67DC-4924-8850-C76C40EC251E}" type="presParOf" srcId="{D4F3A97B-01B9-4D87-85E4-1CEB2B6EC388}" destId="{C5B7C787-3F40-48E5-BD45-6652D932A13C}" srcOrd="3" destOrd="0" presId="urn:microsoft.com/office/officeart/2008/layout/HorizontalMultiLevelHierarchy"/>
    <dgm:cxn modelId="{1559F057-5DA7-4736-A8CA-3EC7E465FB40}" type="presParOf" srcId="{C5B7C787-3F40-48E5-BD45-6652D932A13C}" destId="{B798A0CD-502F-4422-832A-B852FCEA6963}" srcOrd="0" destOrd="0" presId="urn:microsoft.com/office/officeart/2008/layout/HorizontalMultiLevelHierarchy"/>
    <dgm:cxn modelId="{060380BE-9159-495C-AC6F-3ED3D665CE1A}" type="presParOf" srcId="{C5B7C787-3F40-48E5-BD45-6652D932A13C}" destId="{6BAD53ED-BD4D-41FD-8BD6-5E53792489D0}" srcOrd="1" destOrd="0" presId="urn:microsoft.com/office/officeart/2008/layout/HorizontalMultiLevelHierarchy"/>
    <dgm:cxn modelId="{34E7F308-F0BC-4466-B025-D2865738C726}" type="presParOf" srcId="{D4F3A97B-01B9-4D87-85E4-1CEB2B6EC388}" destId="{77B16EF3-E025-4A62-8937-BE600CA30A7D}" srcOrd="4" destOrd="0" presId="urn:microsoft.com/office/officeart/2008/layout/HorizontalMultiLevelHierarchy"/>
    <dgm:cxn modelId="{0DB36507-8247-4662-82D2-8548C7D4CBFC}" type="presParOf" srcId="{77B16EF3-E025-4A62-8937-BE600CA30A7D}" destId="{42F9C9E2-7C7D-4852-A8E6-57F5098AACD2}" srcOrd="0" destOrd="0" presId="urn:microsoft.com/office/officeart/2008/layout/HorizontalMultiLevelHierarchy"/>
    <dgm:cxn modelId="{A510287A-BB29-44FB-B4FA-4A2B1A1F7A78}" type="presParOf" srcId="{D4F3A97B-01B9-4D87-85E4-1CEB2B6EC388}" destId="{C3118ABD-706D-4BDB-92A6-3242F3E38730}" srcOrd="5" destOrd="0" presId="urn:microsoft.com/office/officeart/2008/layout/HorizontalMultiLevelHierarchy"/>
    <dgm:cxn modelId="{30D05363-7BCC-499D-8776-AF1D3C89B753}" type="presParOf" srcId="{C3118ABD-706D-4BDB-92A6-3242F3E38730}" destId="{CAE82F23-5FC0-44D6-8D21-D0070F2A47B0}" srcOrd="0" destOrd="0" presId="urn:microsoft.com/office/officeart/2008/layout/HorizontalMultiLevelHierarchy"/>
    <dgm:cxn modelId="{93ECDA57-6899-4640-8173-64C0ADE76E2A}" type="presParOf" srcId="{C3118ABD-706D-4BDB-92A6-3242F3E38730}" destId="{41B611CF-2457-4773-96F1-DAC6BB49289C}" srcOrd="1" destOrd="0" presId="urn:microsoft.com/office/officeart/2008/layout/HorizontalMultiLevelHierarchy"/>
    <dgm:cxn modelId="{2BB67344-8BAD-46EA-9B6B-FA37411ABD61}" type="presParOf" srcId="{D4F3A97B-01B9-4D87-85E4-1CEB2B6EC388}" destId="{1E93ED94-E51B-4D05-B6F4-D053ABF71D0A}" srcOrd="6" destOrd="0" presId="urn:microsoft.com/office/officeart/2008/layout/HorizontalMultiLevelHierarchy"/>
    <dgm:cxn modelId="{4623F5FA-A094-4C48-AF47-49A5094D60A8}" type="presParOf" srcId="{1E93ED94-E51B-4D05-B6F4-D053ABF71D0A}" destId="{A606C105-8754-47B4-B86F-0B3A1F586694}" srcOrd="0" destOrd="0" presId="urn:microsoft.com/office/officeart/2008/layout/HorizontalMultiLevelHierarchy"/>
    <dgm:cxn modelId="{F8DA3A06-9FD6-4463-AEAF-1BC1D54482F0}" type="presParOf" srcId="{D4F3A97B-01B9-4D87-85E4-1CEB2B6EC388}" destId="{2C892F86-F401-4830-A6C8-EF525F582198}" srcOrd="7" destOrd="0" presId="urn:microsoft.com/office/officeart/2008/layout/HorizontalMultiLevelHierarchy"/>
    <dgm:cxn modelId="{0C340D75-78C6-4DDD-BE70-ED1BFB60E62F}" type="presParOf" srcId="{2C892F86-F401-4830-A6C8-EF525F582198}" destId="{BEF601FA-485A-4E97-9CD3-5F249DA03FB5}" srcOrd="0" destOrd="0" presId="urn:microsoft.com/office/officeart/2008/layout/HorizontalMultiLevelHierarchy"/>
    <dgm:cxn modelId="{9EF1E477-8DAA-429A-BFCA-7B1D2C0CE842}" type="presParOf" srcId="{2C892F86-F401-4830-A6C8-EF525F582198}" destId="{23BAC28B-D43E-4A5A-8CE3-CB0F23116E2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224C3D-70A1-4985-BB5A-EE6373A903B4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6117061-5A12-4FE9-9958-F7FCD4B4D9B1}">
      <dgm:prSet phldrT="[Текст]"/>
      <dgm:spPr/>
      <dgm:t>
        <a:bodyPr/>
        <a:lstStyle/>
        <a:p>
          <a:r>
            <a:rPr lang="ru-RU" dirty="0"/>
            <a:t>Страх</a:t>
          </a:r>
          <a:r>
            <a:rPr lang="ru-RU" b="1" dirty="0"/>
            <a:t>овые услуги</a:t>
          </a:r>
        </a:p>
      </dgm:t>
    </dgm:pt>
    <dgm:pt modelId="{F9FBAFF5-4383-48C4-91AC-5F0C501B830D}" type="parTrans" cxnId="{D04DC51F-4290-4ACF-A2F5-1376B9EAD454}">
      <dgm:prSet/>
      <dgm:spPr/>
      <dgm:t>
        <a:bodyPr/>
        <a:lstStyle/>
        <a:p>
          <a:endParaRPr lang="ru-RU"/>
        </a:p>
      </dgm:t>
    </dgm:pt>
    <dgm:pt modelId="{F4A859C7-2BC5-4A48-AB76-D66BC2CF5479}" type="sibTrans" cxnId="{D04DC51F-4290-4ACF-A2F5-1376B9EAD454}">
      <dgm:prSet/>
      <dgm:spPr/>
      <dgm:t>
        <a:bodyPr/>
        <a:lstStyle/>
        <a:p>
          <a:endParaRPr lang="ru-RU"/>
        </a:p>
      </dgm:t>
    </dgm:pt>
    <dgm:pt modelId="{1F2723B6-E624-4E0A-B2EE-A61452790E36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Страхование жизни</a:t>
          </a:r>
        </a:p>
      </dgm:t>
    </dgm:pt>
    <dgm:pt modelId="{C9F0581E-B857-4925-BD07-1F617D9CE6A5}" type="parTrans" cxnId="{EF2C89D7-1AF1-42A5-9751-13E7CEA63699}">
      <dgm:prSet/>
      <dgm:spPr/>
      <dgm:t>
        <a:bodyPr/>
        <a:lstStyle/>
        <a:p>
          <a:endParaRPr lang="ru-RU"/>
        </a:p>
      </dgm:t>
    </dgm:pt>
    <dgm:pt modelId="{8B2550A7-8C08-4A6D-98E4-1527D261BF65}" type="sibTrans" cxnId="{EF2C89D7-1AF1-42A5-9751-13E7CEA63699}">
      <dgm:prSet/>
      <dgm:spPr/>
      <dgm:t>
        <a:bodyPr/>
        <a:lstStyle/>
        <a:p>
          <a:endParaRPr lang="ru-RU"/>
        </a:p>
      </dgm:t>
    </dgm:pt>
    <dgm:pt modelId="{1208F9E7-44BA-408A-ADC6-E93B2506F0E0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Медицинское страхование</a:t>
          </a:r>
        </a:p>
      </dgm:t>
    </dgm:pt>
    <dgm:pt modelId="{C3B614DD-EEC6-4901-9F88-DDC4A6740C9A}" type="parTrans" cxnId="{74612700-93E2-4D90-837C-DC0A343D07E9}">
      <dgm:prSet/>
      <dgm:spPr/>
      <dgm:t>
        <a:bodyPr/>
        <a:lstStyle/>
        <a:p>
          <a:endParaRPr lang="ru-RU"/>
        </a:p>
      </dgm:t>
    </dgm:pt>
    <dgm:pt modelId="{0E2DD014-56C8-460F-9204-4C6A2AFF1B28}" type="sibTrans" cxnId="{74612700-93E2-4D90-837C-DC0A343D07E9}">
      <dgm:prSet/>
      <dgm:spPr/>
      <dgm:t>
        <a:bodyPr/>
        <a:lstStyle/>
        <a:p>
          <a:endParaRPr lang="ru-RU"/>
        </a:p>
      </dgm:t>
    </dgm:pt>
    <dgm:pt modelId="{EFDA19B7-A5D4-4F96-80C0-1DAC7BC7F4F1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Социальное страхование</a:t>
          </a:r>
        </a:p>
      </dgm:t>
    </dgm:pt>
    <dgm:pt modelId="{62CBF5A4-6A2D-4775-9F78-083F8D32C4DC}" type="parTrans" cxnId="{50BE2E6D-D545-4AB0-91DB-7E812E96B175}">
      <dgm:prSet/>
      <dgm:spPr/>
      <dgm:t>
        <a:bodyPr/>
        <a:lstStyle/>
        <a:p>
          <a:endParaRPr lang="ru-RU"/>
        </a:p>
      </dgm:t>
    </dgm:pt>
    <dgm:pt modelId="{A00123BD-47AE-4DF3-82DC-837EB0EE4281}" type="sibTrans" cxnId="{50BE2E6D-D545-4AB0-91DB-7E812E96B175}">
      <dgm:prSet/>
      <dgm:spPr/>
      <dgm:t>
        <a:bodyPr/>
        <a:lstStyle/>
        <a:p>
          <a:endParaRPr lang="ru-RU"/>
        </a:p>
      </dgm:t>
    </dgm:pt>
    <dgm:pt modelId="{02EE9EA3-F29A-48AF-A7EE-35548CB7D937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Страхование ответственности перед третьими лицами</a:t>
          </a:r>
        </a:p>
      </dgm:t>
    </dgm:pt>
    <dgm:pt modelId="{78F276ED-CFE7-401F-A28B-084753DAA4D0}" type="parTrans" cxnId="{139593CF-5F3E-4F11-943D-6709C24DDCEC}">
      <dgm:prSet/>
      <dgm:spPr/>
      <dgm:t>
        <a:bodyPr/>
        <a:lstStyle/>
        <a:p>
          <a:endParaRPr lang="ru-RU"/>
        </a:p>
      </dgm:t>
    </dgm:pt>
    <dgm:pt modelId="{328408F6-22E5-479A-8F82-6641EF25DDF8}" type="sibTrans" cxnId="{139593CF-5F3E-4F11-943D-6709C24DDCEC}">
      <dgm:prSet/>
      <dgm:spPr/>
      <dgm:t>
        <a:bodyPr/>
        <a:lstStyle/>
        <a:p>
          <a:endParaRPr lang="ru-RU"/>
        </a:p>
      </dgm:t>
    </dgm:pt>
    <dgm:pt modelId="{EC3CC23A-0F96-4B58-81FC-8F6E0AD1F0F8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Страхование личного имущества</a:t>
          </a:r>
        </a:p>
      </dgm:t>
    </dgm:pt>
    <dgm:pt modelId="{A6C624E3-CCD0-4EBA-8908-6C0490DD8D04}" type="parTrans" cxnId="{AF91EDE2-CFF1-48AA-872F-6C5BCE183B96}">
      <dgm:prSet/>
      <dgm:spPr/>
      <dgm:t>
        <a:bodyPr/>
        <a:lstStyle/>
        <a:p>
          <a:endParaRPr lang="ru-RU"/>
        </a:p>
      </dgm:t>
    </dgm:pt>
    <dgm:pt modelId="{D85A43CC-A14F-4052-8A5E-9D265C3D0E71}" type="sibTrans" cxnId="{AF91EDE2-CFF1-48AA-872F-6C5BCE183B96}">
      <dgm:prSet/>
      <dgm:spPr/>
      <dgm:t>
        <a:bodyPr/>
        <a:lstStyle/>
        <a:p>
          <a:endParaRPr lang="ru-RU"/>
        </a:p>
      </dgm:t>
    </dgm:pt>
    <dgm:pt modelId="{C70EEDA2-0FA9-4F30-AF40-84E841D5BCBE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Страхование бизнес-рисков</a:t>
          </a:r>
        </a:p>
      </dgm:t>
    </dgm:pt>
    <dgm:pt modelId="{FEA4C3F9-7D15-4993-863E-E79370BCA8D5}" type="parTrans" cxnId="{EC3BEDF5-28D3-4B27-84E1-6B2D28D592A9}">
      <dgm:prSet/>
      <dgm:spPr/>
      <dgm:t>
        <a:bodyPr/>
        <a:lstStyle/>
        <a:p>
          <a:endParaRPr lang="ru-RU"/>
        </a:p>
      </dgm:t>
    </dgm:pt>
    <dgm:pt modelId="{58FD01DF-F77B-4B95-B49B-00583B3C252A}" type="sibTrans" cxnId="{EC3BEDF5-28D3-4B27-84E1-6B2D28D592A9}">
      <dgm:prSet/>
      <dgm:spPr/>
      <dgm:t>
        <a:bodyPr/>
        <a:lstStyle/>
        <a:p>
          <a:endParaRPr lang="ru-RU"/>
        </a:p>
      </dgm:t>
    </dgm:pt>
    <dgm:pt modelId="{85D98367-AE32-47CC-83CE-4D0F828EFF01}" type="pres">
      <dgm:prSet presAssocID="{E1224C3D-70A1-4985-BB5A-EE6373A903B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1D9205A-50F3-4A44-9FCF-0E4DA0B56A0F}" type="pres">
      <dgm:prSet presAssocID="{16117061-5A12-4FE9-9958-F7FCD4B4D9B1}" presName="root1" presStyleCnt="0"/>
      <dgm:spPr/>
    </dgm:pt>
    <dgm:pt modelId="{C85D83C4-1B8D-4C18-9D43-F4040DE3259C}" type="pres">
      <dgm:prSet presAssocID="{16117061-5A12-4FE9-9958-F7FCD4B4D9B1}" presName="LevelOneTextNode" presStyleLbl="node0" presStyleIdx="0" presStyleCnt="1" custScaleY="128632">
        <dgm:presLayoutVars>
          <dgm:chPref val="3"/>
        </dgm:presLayoutVars>
      </dgm:prSet>
      <dgm:spPr/>
    </dgm:pt>
    <dgm:pt modelId="{06A3C0B7-31E3-46A7-AE00-A9B084535477}" type="pres">
      <dgm:prSet presAssocID="{16117061-5A12-4FE9-9958-F7FCD4B4D9B1}" presName="level2hierChild" presStyleCnt="0"/>
      <dgm:spPr/>
    </dgm:pt>
    <dgm:pt modelId="{9784D97F-344D-4DAE-A3C5-8019333C69C0}" type="pres">
      <dgm:prSet presAssocID="{C9F0581E-B857-4925-BD07-1F617D9CE6A5}" presName="conn2-1" presStyleLbl="parChTrans1D2" presStyleIdx="0" presStyleCnt="6"/>
      <dgm:spPr/>
    </dgm:pt>
    <dgm:pt modelId="{08D2CF8B-63AD-4698-BE94-8A73D16689EE}" type="pres">
      <dgm:prSet presAssocID="{C9F0581E-B857-4925-BD07-1F617D9CE6A5}" presName="connTx" presStyleLbl="parChTrans1D2" presStyleIdx="0" presStyleCnt="6"/>
      <dgm:spPr/>
    </dgm:pt>
    <dgm:pt modelId="{F4BF5548-D5BD-448E-A2E1-B0C3AF451A44}" type="pres">
      <dgm:prSet presAssocID="{1F2723B6-E624-4E0A-B2EE-A61452790E36}" presName="root2" presStyleCnt="0"/>
      <dgm:spPr/>
    </dgm:pt>
    <dgm:pt modelId="{38785143-5086-4D97-902D-0C301209B245}" type="pres">
      <dgm:prSet presAssocID="{1F2723B6-E624-4E0A-B2EE-A61452790E36}" presName="LevelTwoTextNode" presStyleLbl="node2" presStyleIdx="0" presStyleCnt="6" custScaleX="241920">
        <dgm:presLayoutVars>
          <dgm:chPref val="3"/>
        </dgm:presLayoutVars>
      </dgm:prSet>
      <dgm:spPr/>
    </dgm:pt>
    <dgm:pt modelId="{0F834AC6-8049-453F-B1B2-8A99A34ECAD2}" type="pres">
      <dgm:prSet presAssocID="{1F2723B6-E624-4E0A-B2EE-A61452790E36}" presName="level3hierChild" presStyleCnt="0"/>
      <dgm:spPr/>
    </dgm:pt>
    <dgm:pt modelId="{C7C58A33-10DD-4B5F-82CD-42858973A826}" type="pres">
      <dgm:prSet presAssocID="{C3B614DD-EEC6-4901-9F88-DDC4A6740C9A}" presName="conn2-1" presStyleLbl="parChTrans1D2" presStyleIdx="1" presStyleCnt="6"/>
      <dgm:spPr/>
    </dgm:pt>
    <dgm:pt modelId="{51F5EC18-9274-4B31-A6D6-610F6BB6A45C}" type="pres">
      <dgm:prSet presAssocID="{C3B614DD-EEC6-4901-9F88-DDC4A6740C9A}" presName="connTx" presStyleLbl="parChTrans1D2" presStyleIdx="1" presStyleCnt="6"/>
      <dgm:spPr/>
    </dgm:pt>
    <dgm:pt modelId="{38F98E18-03D9-4D80-B06A-63304FC5A17F}" type="pres">
      <dgm:prSet presAssocID="{1208F9E7-44BA-408A-ADC6-E93B2506F0E0}" presName="root2" presStyleCnt="0"/>
      <dgm:spPr/>
    </dgm:pt>
    <dgm:pt modelId="{B26E835B-47B3-4837-9BAF-EC4DFB926F6E}" type="pres">
      <dgm:prSet presAssocID="{1208F9E7-44BA-408A-ADC6-E93B2506F0E0}" presName="LevelTwoTextNode" presStyleLbl="node2" presStyleIdx="1" presStyleCnt="6" custScaleX="242531">
        <dgm:presLayoutVars>
          <dgm:chPref val="3"/>
        </dgm:presLayoutVars>
      </dgm:prSet>
      <dgm:spPr/>
    </dgm:pt>
    <dgm:pt modelId="{E082542A-5B3A-42C5-B1D0-B409F436CAE4}" type="pres">
      <dgm:prSet presAssocID="{1208F9E7-44BA-408A-ADC6-E93B2506F0E0}" presName="level3hierChild" presStyleCnt="0"/>
      <dgm:spPr/>
    </dgm:pt>
    <dgm:pt modelId="{6E7CBA22-4D46-4011-865A-E198DA7F03FA}" type="pres">
      <dgm:prSet presAssocID="{62CBF5A4-6A2D-4775-9F78-083F8D32C4DC}" presName="conn2-1" presStyleLbl="parChTrans1D2" presStyleIdx="2" presStyleCnt="6"/>
      <dgm:spPr/>
    </dgm:pt>
    <dgm:pt modelId="{D1337323-F254-4CD3-A930-2B1A242C8ECB}" type="pres">
      <dgm:prSet presAssocID="{62CBF5A4-6A2D-4775-9F78-083F8D32C4DC}" presName="connTx" presStyleLbl="parChTrans1D2" presStyleIdx="2" presStyleCnt="6"/>
      <dgm:spPr/>
    </dgm:pt>
    <dgm:pt modelId="{FABB716D-ABDD-4241-B536-ADE535018986}" type="pres">
      <dgm:prSet presAssocID="{EFDA19B7-A5D4-4F96-80C0-1DAC7BC7F4F1}" presName="root2" presStyleCnt="0"/>
      <dgm:spPr/>
    </dgm:pt>
    <dgm:pt modelId="{C0D849F4-1FAC-435D-A3CC-1616C8DB0737}" type="pres">
      <dgm:prSet presAssocID="{EFDA19B7-A5D4-4F96-80C0-1DAC7BC7F4F1}" presName="LevelTwoTextNode" presStyleLbl="node2" presStyleIdx="2" presStyleCnt="6" custScaleX="241933">
        <dgm:presLayoutVars>
          <dgm:chPref val="3"/>
        </dgm:presLayoutVars>
      </dgm:prSet>
      <dgm:spPr/>
    </dgm:pt>
    <dgm:pt modelId="{60E5FA21-9A4F-4B12-92EF-EDCA096DF11A}" type="pres">
      <dgm:prSet presAssocID="{EFDA19B7-A5D4-4F96-80C0-1DAC7BC7F4F1}" presName="level3hierChild" presStyleCnt="0"/>
      <dgm:spPr/>
    </dgm:pt>
    <dgm:pt modelId="{8D5D4080-85CF-4781-9AED-2D3DBFBFA255}" type="pres">
      <dgm:prSet presAssocID="{78F276ED-CFE7-401F-A28B-084753DAA4D0}" presName="conn2-1" presStyleLbl="parChTrans1D2" presStyleIdx="3" presStyleCnt="6"/>
      <dgm:spPr/>
    </dgm:pt>
    <dgm:pt modelId="{BB121A05-FC14-40A8-9D05-5819B0CDA219}" type="pres">
      <dgm:prSet presAssocID="{78F276ED-CFE7-401F-A28B-084753DAA4D0}" presName="connTx" presStyleLbl="parChTrans1D2" presStyleIdx="3" presStyleCnt="6"/>
      <dgm:spPr/>
    </dgm:pt>
    <dgm:pt modelId="{B302F110-137A-44F3-8EB5-017364524FC9}" type="pres">
      <dgm:prSet presAssocID="{02EE9EA3-F29A-48AF-A7EE-35548CB7D937}" presName="root2" presStyleCnt="0"/>
      <dgm:spPr/>
    </dgm:pt>
    <dgm:pt modelId="{CB91FF23-B3E9-41C0-89A2-CFD5A26192E2}" type="pres">
      <dgm:prSet presAssocID="{02EE9EA3-F29A-48AF-A7EE-35548CB7D937}" presName="LevelTwoTextNode" presStyleLbl="node2" presStyleIdx="3" presStyleCnt="6" custScaleX="241920">
        <dgm:presLayoutVars>
          <dgm:chPref val="3"/>
        </dgm:presLayoutVars>
      </dgm:prSet>
      <dgm:spPr/>
    </dgm:pt>
    <dgm:pt modelId="{F25ED198-579C-4746-97BA-322751DBA115}" type="pres">
      <dgm:prSet presAssocID="{02EE9EA3-F29A-48AF-A7EE-35548CB7D937}" presName="level3hierChild" presStyleCnt="0"/>
      <dgm:spPr/>
    </dgm:pt>
    <dgm:pt modelId="{9FA310B6-1A5A-4164-AFCD-4CE43ECAED61}" type="pres">
      <dgm:prSet presAssocID="{A6C624E3-CCD0-4EBA-8908-6C0490DD8D04}" presName="conn2-1" presStyleLbl="parChTrans1D2" presStyleIdx="4" presStyleCnt="6"/>
      <dgm:spPr/>
    </dgm:pt>
    <dgm:pt modelId="{A719D958-F743-4E9A-BD5C-4B888BAED1F2}" type="pres">
      <dgm:prSet presAssocID="{A6C624E3-CCD0-4EBA-8908-6C0490DD8D04}" presName="connTx" presStyleLbl="parChTrans1D2" presStyleIdx="4" presStyleCnt="6"/>
      <dgm:spPr/>
    </dgm:pt>
    <dgm:pt modelId="{494B7983-9093-4640-A2BD-2154B61E9FE2}" type="pres">
      <dgm:prSet presAssocID="{EC3CC23A-0F96-4B58-81FC-8F6E0AD1F0F8}" presName="root2" presStyleCnt="0"/>
      <dgm:spPr/>
    </dgm:pt>
    <dgm:pt modelId="{E4A7444C-BC61-4419-96F6-F9FB00CF4F29}" type="pres">
      <dgm:prSet presAssocID="{EC3CC23A-0F96-4B58-81FC-8F6E0AD1F0F8}" presName="LevelTwoTextNode" presStyleLbl="node2" presStyleIdx="4" presStyleCnt="6" custScaleX="241933">
        <dgm:presLayoutVars>
          <dgm:chPref val="3"/>
        </dgm:presLayoutVars>
      </dgm:prSet>
      <dgm:spPr/>
    </dgm:pt>
    <dgm:pt modelId="{FFEB0267-B0E3-45E8-AD98-7293D2DA8DA1}" type="pres">
      <dgm:prSet presAssocID="{EC3CC23A-0F96-4B58-81FC-8F6E0AD1F0F8}" presName="level3hierChild" presStyleCnt="0"/>
      <dgm:spPr/>
    </dgm:pt>
    <dgm:pt modelId="{96001A92-3776-45ED-9DD2-4BFA1C12695B}" type="pres">
      <dgm:prSet presAssocID="{FEA4C3F9-7D15-4993-863E-E79370BCA8D5}" presName="conn2-1" presStyleLbl="parChTrans1D2" presStyleIdx="5" presStyleCnt="6"/>
      <dgm:spPr/>
    </dgm:pt>
    <dgm:pt modelId="{C19FB3C5-81EE-4BF7-981C-B4249BF0576E}" type="pres">
      <dgm:prSet presAssocID="{FEA4C3F9-7D15-4993-863E-E79370BCA8D5}" presName="connTx" presStyleLbl="parChTrans1D2" presStyleIdx="5" presStyleCnt="6"/>
      <dgm:spPr/>
    </dgm:pt>
    <dgm:pt modelId="{F8209287-7690-4FA1-B76C-53F88DD0C9B8}" type="pres">
      <dgm:prSet presAssocID="{C70EEDA2-0FA9-4F30-AF40-84E841D5BCBE}" presName="root2" presStyleCnt="0"/>
      <dgm:spPr/>
    </dgm:pt>
    <dgm:pt modelId="{D1E9DFD1-C2A3-47B9-9BB0-B2405EECAFB5}" type="pres">
      <dgm:prSet presAssocID="{C70EEDA2-0FA9-4F30-AF40-84E841D5BCBE}" presName="LevelTwoTextNode" presStyleLbl="node2" presStyleIdx="5" presStyleCnt="6" custScaleX="242518">
        <dgm:presLayoutVars>
          <dgm:chPref val="3"/>
        </dgm:presLayoutVars>
      </dgm:prSet>
      <dgm:spPr/>
    </dgm:pt>
    <dgm:pt modelId="{7256E33A-862C-4FE8-BAB7-7620B695E7A0}" type="pres">
      <dgm:prSet presAssocID="{C70EEDA2-0FA9-4F30-AF40-84E841D5BCBE}" presName="level3hierChild" presStyleCnt="0"/>
      <dgm:spPr/>
    </dgm:pt>
  </dgm:ptLst>
  <dgm:cxnLst>
    <dgm:cxn modelId="{74612700-93E2-4D90-837C-DC0A343D07E9}" srcId="{16117061-5A12-4FE9-9958-F7FCD4B4D9B1}" destId="{1208F9E7-44BA-408A-ADC6-E93B2506F0E0}" srcOrd="1" destOrd="0" parTransId="{C3B614DD-EEC6-4901-9F88-DDC4A6740C9A}" sibTransId="{0E2DD014-56C8-460F-9204-4C6A2AFF1B28}"/>
    <dgm:cxn modelId="{FC0E8D02-75DB-4987-A4FC-31F20FEB0F35}" type="presOf" srcId="{C70EEDA2-0FA9-4F30-AF40-84E841D5BCBE}" destId="{D1E9DFD1-C2A3-47B9-9BB0-B2405EECAFB5}" srcOrd="0" destOrd="0" presId="urn:microsoft.com/office/officeart/2008/layout/HorizontalMultiLevelHierarchy"/>
    <dgm:cxn modelId="{D04DC51F-4290-4ACF-A2F5-1376B9EAD454}" srcId="{E1224C3D-70A1-4985-BB5A-EE6373A903B4}" destId="{16117061-5A12-4FE9-9958-F7FCD4B4D9B1}" srcOrd="0" destOrd="0" parTransId="{F9FBAFF5-4383-48C4-91AC-5F0C501B830D}" sibTransId="{F4A859C7-2BC5-4A48-AB76-D66BC2CF5479}"/>
    <dgm:cxn modelId="{CEFD0B20-6E84-45F2-AF4A-CAD4C1E543E7}" type="presOf" srcId="{FEA4C3F9-7D15-4993-863E-E79370BCA8D5}" destId="{96001A92-3776-45ED-9DD2-4BFA1C12695B}" srcOrd="0" destOrd="0" presId="urn:microsoft.com/office/officeart/2008/layout/HorizontalMultiLevelHierarchy"/>
    <dgm:cxn modelId="{84AB7922-D3CE-4033-89AB-4077EB3B3AC1}" type="presOf" srcId="{62CBF5A4-6A2D-4775-9F78-083F8D32C4DC}" destId="{6E7CBA22-4D46-4011-865A-E198DA7F03FA}" srcOrd="0" destOrd="0" presId="urn:microsoft.com/office/officeart/2008/layout/HorizontalMultiLevelHierarchy"/>
    <dgm:cxn modelId="{CDE2F428-6B10-4E68-9E35-084F5E9765F7}" type="presOf" srcId="{C3B614DD-EEC6-4901-9F88-DDC4A6740C9A}" destId="{51F5EC18-9274-4B31-A6D6-610F6BB6A45C}" srcOrd="1" destOrd="0" presId="urn:microsoft.com/office/officeart/2008/layout/HorizontalMultiLevelHierarchy"/>
    <dgm:cxn modelId="{14760B29-174E-4379-B1BE-5ECA0822D449}" type="presOf" srcId="{C9F0581E-B857-4925-BD07-1F617D9CE6A5}" destId="{08D2CF8B-63AD-4698-BE94-8A73D16689EE}" srcOrd="1" destOrd="0" presId="urn:microsoft.com/office/officeart/2008/layout/HorizontalMultiLevelHierarchy"/>
    <dgm:cxn modelId="{1B275831-B2F7-42C0-AA12-F3EA29568C0C}" type="presOf" srcId="{A6C624E3-CCD0-4EBA-8908-6C0490DD8D04}" destId="{A719D958-F743-4E9A-BD5C-4B888BAED1F2}" srcOrd="1" destOrd="0" presId="urn:microsoft.com/office/officeart/2008/layout/HorizontalMultiLevelHierarchy"/>
    <dgm:cxn modelId="{E32E1C5D-2A53-464C-9F28-277FD34066E8}" type="presOf" srcId="{1F2723B6-E624-4E0A-B2EE-A61452790E36}" destId="{38785143-5086-4D97-902D-0C301209B245}" srcOrd="0" destOrd="0" presId="urn:microsoft.com/office/officeart/2008/layout/HorizontalMultiLevelHierarchy"/>
    <dgm:cxn modelId="{6ECBB05F-EA42-4E67-B8B2-7A5A1E22FBBB}" type="presOf" srcId="{62CBF5A4-6A2D-4775-9F78-083F8D32C4DC}" destId="{D1337323-F254-4CD3-A930-2B1A242C8ECB}" srcOrd="1" destOrd="0" presId="urn:microsoft.com/office/officeart/2008/layout/HorizontalMultiLevelHierarchy"/>
    <dgm:cxn modelId="{70421746-07D3-4BE7-A36B-F28CC0A67E7B}" type="presOf" srcId="{C3B614DD-EEC6-4901-9F88-DDC4A6740C9A}" destId="{C7C58A33-10DD-4B5F-82CD-42858973A826}" srcOrd="0" destOrd="0" presId="urn:microsoft.com/office/officeart/2008/layout/HorizontalMultiLevelHierarchy"/>
    <dgm:cxn modelId="{7981564A-C6D8-4E98-BA6D-C7D499E4D5A5}" type="presOf" srcId="{02EE9EA3-F29A-48AF-A7EE-35548CB7D937}" destId="{CB91FF23-B3E9-41C0-89A2-CFD5A26192E2}" srcOrd="0" destOrd="0" presId="urn:microsoft.com/office/officeart/2008/layout/HorizontalMultiLevelHierarchy"/>
    <dgm:cxn modelId="{F4E9204B-30ED-460A-965D-2025826F3304}" type="presOf" srcId="{FEA4C3F9-7D15-4993-863E-E79370BCA8D5}" destId="{C19FB3C5-81EE-4BF7-981C-B4249BF0576E}" srcOrd="1" destOrd="0" presId="urn:microsoft.com/office/officeart/2008/layout/HorizontalMultiLevelHierarchy"/>
    <dgm:cxn modelId="{91ECD54C-1D6C-4885-A7A4-B6F4F964E5CC}" type="presOf" srcId="{E1224C3D-70A1-4985-BB5A-EE6373A903B4}" destId="{85D98367-AE32-47CC-83CE-4D0F828EFF01}" srcOrd="0" destOrd="0" presId="urn:microsoft.com/office/officeart/2008/layout/HorizontalMultiLevelHierarchy"/>
    <dgm:cxn modelId="{50BE2E6D-D545-4AB0-91DB-7E812E96B175}" srcId="{16117061-5A12-4FE9-9958-F7FCD4B4D9B1}" destId="{EFDA19B7-A5D4-4F96-80C0-1DAC7BC7F4F1}" srcOrd="2" destOrd="0" parTransId="{62CBF5A4-6A2D-4775-9F78-083F8D32C4DC}" sibTransId="{A00123BD-47AE-4DF3-82DC-837EB0EE4281}"/>
    <dgm:cxn modelId="{D7B9CF6D-CDC8-4F58-B34C-AE3EC3048FCE}" type="presOf" srcId="{EC3CC23A-0F96-4B58-81FC-8F6E0AD1F0F8}" destId="{E4A7444C-BC61-4419-96F6-F9FB00CF4F29}" srcOrd="0" destOrd="0" presId="urn:microsoft.com/office/officeart/2008/layout/HorizontalMultiLevelHierarchy"/>
    <dgm:cxn modelId="{06B09878-E649-4548-8E99-51CDB6B5ADE6}" type="presOf" srcId="{78F276ED-CFE7-401F-A28B-084753DAA4D0}" destId="{BB121A05-FC14-40A8-9D05-5819B0CDA219}" srcOrd="1" destOrd="0" presId="urn:microsoft.com/office/officeart/2008/layout/HorizontalMultiLevelHierarchy"/>
    <dgm:cxn modelId="{9FB79F7A-3EA3-4A12-A939-548B0067A7EF}" type="presOf" srcId="{C9F0581E-B857-4925-BD07-1F617D9CE6A5}" destId="{9784D97F-344D-4DAE-A3C5-8019333C69C0}" srcOrd="0" destOrd="0" presId="urn:microsoft.com/office/officeart/2008/layout/HorizontalMultiLevelHierarchy"/>
    <dgm:cxn modelId="{26C9E09C-1A9A-473A-A38D-E109C904857C}" type="presOf" srcId="{EFDA19B7-A5D4-4F96-80C0-1DAC7BC7F4F1}" destId="{C0D849F4-1FAC-435D-A3CC-1616C8DB0737}" srcOrd="0" destOrd="0" presId="urn:microsoft.com/office/officeart/2008/layout/HorizontalMultiLevelHierarchy"/>
    <dgm:cxn modelId="{FA7CADC5-6D82-4973-85C6-44240106A829}" type="presOf" srcId="{A6C624E3-CCD0-4EBA-8908-6C0490DD8D04}" destId="{9FA310B6-1A5A-4164-AFCD-4CE43ECAED61}" srcOrd="0" destOrd="0" presId="urn:microsoft.com/office/officeart/2008/layout/HorizontalMultiLevelHierarchy"/>
    <dgm:cxn modelId="{3D55FCC8-6E4D-4499-8A85-8771C5F179BB}" type="presOf" srcId="{1208F9E7-44BA-408A-ADC6-E93B2506F0E0}" destId="{B26E835B-47B3-4837-9BAF-EC4DFB926F6E}" srcOrd="0" destOrd="0" presId="urn:microsoft.com/office/officeart/2008/layout/HorizontalMultiLevelHierarchy"/>
    <dgm:cxn modelId="{139593CF-5F3E-4F11-943D-6709C24DDCEC}" srcId="{16117061-5A12-4FE9-9958-F7FCD4B4D9B1}" destId="{02EE9EA3-F29A-48AF-A7EE-35548CB7D937}" srcOrd="3" destOrd="0" parTransId="{78F276ED-CFE7-401F-A28B-084753DAA4D0}" sibTransId="{328408F6-22E5-479A-8F82-6641EF25DDF8}"/>
    <dgm:cxn modelId="{EF2C89D7-1AF1-42A5-9751-13E7CEA63699}" srcId="{16117061-5A12-4FE9-9958-F7FCD4B4D9B1}" destId="{1F2723B6-E624-4E0A-B2EE-A61452790E36}" srcOrd="0" destOrd="0" parTransId="{C9F0581E-B857-4925-BD07-1F617D9CE6A5}" sibTransId="{8B2550A7-8C08-4A6D-98E4-1527D261BF65}"/>
    <dgm:cxn modelId="{AF91EDE2-CFF1-48AA-872F-6C5BCE183B96}" srcId="{16117061-5A12-4FE9-9958-F7FCD4B4D9B1}" destId="{EC3CC23A-0F96-4B58-81FC-8F6E0AD1F0F8}" srcOrd="4" destOrd="0" parTransId="{A6C624E3-CCD0-4EBA-8908-6C0490DD8D04}" sibTransId="{D85A43CC-A14F-4052-8A5E-9D265C3D0E71}"/>
    <dgm:cxn modelId="{EC2013E3-19C7-424C-B4E7-D1EE365819C0}" type="presOf" srcId="{16117061-5A12-4FE9-9958-F7FCD4B4D9B1}" destId="{C85D83C4-1B8D-4C18-9D43-F4040DE3259C}" srcOrd="0" destOrd="0" presId="urn:microsoft.com/office/officeart/2008/layout/HorizontalMultiLevelHierarchy"/>
    <dgm:cxn modelId="{033B92EB-A3EC-4F8A-B2EB-3C4FCA7DA13A}" type="presOf" srcId="{78F276ED-CFE7-401F-A28B-084753DAA4D0}" destId="{8D5D4080-85CF-4781-9AED-2D3DBFBFA255}" srcOrd="0" destOrd="0" presId="urn:microsoft.com/office/officeart/2008/layout/HorizontalMultiLevelHierarchy"/>
    <dgm:cxn modelId="{EC3BEDF5-28D3-4B27-84E1-6B2D28D592A9}" srcId="{16117061-5A12-4FE9-9958-F7FCD4B4D9B1}" destId="{C70EEDA2-0FA9-4F30-AF40-84E841D5BCBE}" srcOrd="5" destOrd="0" parTransId="{FEA4C3F9-7D15-4993-863E-E79370BCA8D5}" sibTransId="{58FD01DF-F77B-4B95-B49B-00583B3C252A}"/>
    <dgm:cxn modelId="{74AE84A6-1D23-4745-8D91-FDF5A540E16F}" type="presParOf" srcId="{85D98367-AE32-47CC-83CE-4D0F828EFF01}" destId="{D1D9205A-50F3-4A44-9FCF-0E4DA0B56A0F}" srcOrd="0" destOrd="0" presId="urn:microsoft.com/office/officeart/2008/layout/HorizontalMultiLevelHierarchy"/>
    <dgm:cxn modelId="{10B9D02D-2E89-43C5-B243-43E6674FBF8A}" type="presParOf" srcId="{D1D9205A-50F3-4A44-9FCF-0E4DA0B56A0F}" destId="{C85D83C4-1B8D-4C18-9D43-F4040DE3259C}" srcOrd="0" destOrd="0" presId="urn:microsoft.com/office/officeart/2008/layout/HorizontalMultiLevelHierarchy"/>
    <dgm:cxn modelId="{AE39B0B8-2618-49AA-9625-A4EE5E2932C1}" type="presParOf" srcId="{D1D9205A-50F3-4A44-9FCF-0E4DA0B56A0F}" destId="{06A3C0B7-31E3-46A7-AE00-A9B084535477}" srcOrd="1" destOrd="0" presId="urn:microsoft.com/office/officeart/2008/layout/HorizontalMultiLevelHierarchy"/>
    <dgm:cxn modelId="{822282AF-2CE6-476E-A2F2-BC0217971CAF}" type="presParOf" srcId="{06A3C0B7-31E3-46A7-AE00-A9B084535477}" destId="{9784D97F-344D-4DAE-A3C5-8019333C69C0}" srcOrd="0" destOrd="0" presId="urn:microsoft.com/office/officeart/2008/layout/HorizontalMultiLevelHierarchy"/>
    <dgm:cxn modelId="{D1F8793B-027E-4DCE-B368-C2033877FE49}" type="presParOf" srcId="{9784D97F-344D-4DAE-A3C5-8019333C69C0}" destId="{08D2CF8B-63AD-4698-BE94-8A73D16689EE}" srcOrd="0" destOrd="0" presId="urn:microsoft.com/office/officeart/2008/layout/HorizontalMultiLevelHierarchy"/>
    <dgm:cxn modelId="{0E084BDA-1D20-4A86-A1E2-243B77AB3D8E}" type="presParOf" srcId="{06A3C0B7-31E3-46A7-AE00-A9B084535477}" destId="{F4BF5548-D5BD-448E-A2E1-B0C3AF451A44}" srcOrd="1" destOrd="0" presId="urn:microsoft.com/office/officeart/2008/layout/HorizontalMultiLevelHierarchy"/>
    <dgm:cxn modelId="{B70EF90B-DBC0-43B0-A1B7-E7D040DBF920}" type="presParOf" srcId="{F4BF5548-D5BD-448E-A2E1-B0C3AF451A44}" destId="{38785143-5086-4D97-902D-0C301209B245}" srcOrd="0" destOrd="0" presId="urn:microsoft.com/office/officeart/2008/layout/HorizontalMultiLevelHierarchy"/>
    <dgm:cxn modelId="{F28BD178-5E64-43D7-9079-DFF075B719B7}" type="presParOf" srcId="{F4BF5548-D5BD-448E-A2E1-B0C3AF451A44}" destId="{0F834AC6-8049-453F-B1B2-8A99A34ECAD2}" srcOrd="1" destOrd="0" presId="urn:microsoft.com/office/officeart/2008/layout/HorizontalMultiLevelHierarchy"/>
    <dgm:cxn modelId="{61032127-D86F-49DA-84C6-40B0B826FD39}" type="presParOf" srcId="{06A3C0B7-31E3-46A7-AE00-A9B084535477}" destId="{C7C58A33-10DD-4B5F-82CD-42858973A826}" srcOrd="2" destOrd="0" presId="urn:microsoft.com/office/officeart/2008/layout/HorizontalMultiLevelHierarchy"/>
    <dgm:cxn modelId="{E867EBDD-BB17-49ED-9CC1-543C396BCE8C}" type="presParOf" srcId="{C7C58A33-10DD-4B5F-82CD-42858973A826}" destId="{51F5EC18-9274-4B31-A6D6-610F6BB6A45C}" srcOrd="0" destOrd="0" presId="urn:microsoft.com/office/officeart/2008/layout/HorizontalMultiLevelHierarchy"/>
    <dgm:cxn modelId="{339D78A1-3764-44E3-BF5A-5D044B64D242}" type="presParOf" srcId="{06A3C0B7-31E3-46A7-AE00-A9B084535477}" destId="{38F98E18-03D9-4D80-B06A-63304FC5A17F}" srcOrd="3" destOrd="0" presId="urn:microsoft.com/office/officeart/2008/layout/HorizontalMultiLevelHierarchy"/>
    <dgm:cxn modelId="{95CD3614-9249-46BD-B355-9B1DCF553A8F}" type="presParOf" srcId="{38F98E18-03D9-4D80-B06A-63304FC5A17F}" destId="{B26E835B-47B3-4837-9BAF-EC4DFB926F6E}" srcOrd="0" destOrd="0" presId="urn:microsoft.com/office/officeart/2008/layout/HorizontalMultiLevelHierarchy"/>
    <dgm:cxn modelId="{820F3CF2-A54D-497E-A54B-36CB6D620607}" type="presParOf" srcId="{38F98E18-03D9-4D80-B06A-63304FC5A17F}" destId="{E082542A-5B3A-42C5-B1D0-B409F436CAE4}" srcOrd="1" destOrd="0" presId="urn:microsoft.com/office/officeart/2008/layout/HorizontalMultiLevelHierarchy"/>
    <dgm:cxn modelId="{472CD219-93CF-4CBC-BCC2-B6E0573E2589}" type="presParOf" srcId="{06A3C0B7-31E3-46A7-AE00-A9B084535477}" destId="{6E7CBA22-4D46-4011-865A-E198DA7F03FA}" srcOrd="4" destOrd="0" presId="urn:microsoft.com/office/officeart/2008/layout/HorizontalMultiLevelHierarchy"/>
    <dgm:cxn modelId="{B90A9018-2D14-4A68-88AE-5C129624C6B4}" type="presParOf" srcId="{6E7CBA22-4D46-4011-865A-E198DA7F03FA}" destId="{D1337323-F254-4CD3-A930-2B1A242C8ECB}" srcOrd="0" destOrd="0" presId="urn:microsoft.com/office/officeart/2008/layout/HorizontalMultiLevelHierarchy"/>
    <dgm:cxn modelId="{A811AE03-FB1D-4CA7-A1E5-06B53C7B636F}" type="presParOf" srcId="{06A3C0B7-31E3-46A7-AE00-A9B084535477}" destId="{FABB716D-ABDD-4241-B536-ADE535018986}" srcOrd="5" destOrd="0" presId="urn:microsoft.com/office/officeart/2008/layout/HorizontalMultiLevelHierarchy"/>
    <dgm:cxn modelId="{094F6F11-E3ED-43E4-B9FD-B2090635E640}" type="presParOf" srcId="{FABB716D-ABDD-4241-B536-ADE535018986}" destId="{C0D849F4-1FAC-435D-A3CC-1616C8DB0737}" srcOrd="0" destOrd="0" presId="urn:microsoft.com/office/officeart/2008/layout/HorizontalMultiLevelHierarchy"/>
    <dgm:cxn modelId="{80320344-9F1A-4E6D-878A-0CDC2E9EAEA9}" type="presParOf" srcId="{FABB716D-ABDD-4241-B536-ADE535018986}" destId="{60E5FA21-9A4F-4B12-92EF-EDCA096DF11A}" srcOrd="1" destOrd="0" presId="urn:microsoft.com/office/officeart/2008/layout/HorizontalMultiLevelHierarchy"/>
    <dgm:cxn modelId="{307238C4-0B0C-4BDD-95AB-9BABE7E5A42D}" type="presParOf" srcId="{06A3C0B7-31E3-46A7-AE00-A9B084535477}" destId="{8D5D4080-85CF-4781-9AED-2D3DBFBFA255}" srcOrd="6" destOrd="0" presId="urn:microsoft.com/office/officeart/2008/layout/HorizontalMultiLevelHierarchy"/>
    <dgm:cxn modelId="{FA2BD82B-87AD-455C-BF60-CDBD665A570D}" type="presParOf" srcId="{8D5D4080-85CF-4781-9AED-2D3DBFBFA255}" destId="{BB121A05-FC14-40A8-9D05-5819B0CDA219}" srcOrd="0" destOrd="0" presId="urn:microsoft.com/office/officeart/2008/layout/HorizontalMultiLevelHierarchy"/>
    <dgm:cxn modelId="{14FCF274-F0A8-42A9-AFE2-F20592B6D45A}" type="presParOf" srcId="{06A3C0B7-31E3-46A7-AE00-A9B084535477}" destId="{B302F110-137A-44F3-8EB5-017364524FC9}" srcOrd="7" destOrd="0" presId="urn:microsoft.com/office/officeart/2008/layout/HorizontalMultiLevelHierarchy"/>
    <dgm:cxn modelId="{837312E4-A1D2-44CE-A3EB-77B7DB4EF044}" type="presParOf" srcId="{B302F110-137A-44F3-8EB5-017364524FC9}" destId="{CB91FF23-B3E9-41C0-89A2-CFD5A26192E2}" srcOrd="0" destOrd="0" presId="urn:microsoft.com/office/officeart/2008/layout/HorizontalMultiLevelHierarchy"/>
    <dgm:cxn modelId="{E3F0A39C-69D0-4CAF-B88C-41B872B86273}" type="presParOf" srcId="{B302F110-137A-44F3-8EB5-017364524FC9}" destId="{F25ED198-579C-4746-97BA-322751DBA115}" srcOrd="1" destOrd="0" presId="urn:microsoft.com/office/officeart/2008/layout/HorizontalMultiLevelHierarchy"/>
    <dgm:cxn modelId="{3BA80C4F-0EEC-4209-BB49-083FDB85BB4A}" type="presParOf" srcId="{06A3C0B7-31E3-46A7-AE00-A9B084535477}" destId="{9FA310B6-1A5A-4164-AFCD-4CE43ECAED61}" srcOrd="8" destOrd="0" presId="urn:microsoft.com/office/officeart/2008/layout/HorizontalMultiLevelHierarchy"/>
    <dgm:cxn modelId="{CF3ACE51-2021-419A-AA9C-F38DB3C98162}" type="presParOf" srcId="{9FA310B6-1A5A-4164-AFCD-4CE43ECAED61}" destId="{A719D958-F743-4E9A-BD5C-4B888BAED1F2}" srcOrd="0" destOrd="0" presId="urn:microsoft.com/office/officeart/2008/layout/HorizontalMultiLevelHierarchy"/>
    <dgm:cxn modelId="{D7FC7553-DBC5-4C11-9F9F-6E59FF4D98CA}" type="presParOf" srcId="{06A3C0B7-31E3-46A7-AE00-A9B084535477}" destId="{494B7983-9093-4640-A2BD-2154B61E9FE2}" srcOrd="9" destOrd="0" presId="urn:microsoft.com/office/officeart/2008/layout/HorizontalMultiLevelHierarchy"/>
    <dgm:cxn modelId="{B97698D5-05D6-44C4-BE57-73645DE55950}" type="presParOf" srcId="{494B7983-9093-4640-A2BD-2154B61E9FE2}" destId="{E4A7444C-BC61-4419-96F6-F9FB00CF4F29}" srcOrd="0" destOrd="0" presId="urn:microsoft.com/office/officeart/2008/layout/HorizontalMultiLevelHierarchy"/>
    <dgm:cxn modelId="{18526663-0121-464D-8FA5-7AC6BA032B12}" type="presParOf" srcId="{494B7983-9093-4640-A2BD-2154B61E9FE2}" destId="{FFEB0267-B0E3-45E8-AD98-7293D2DA8DA1}" srcOrd="1" destOrd="0" presId="urn:microsoft.com/office/officeart/2008/layout/HorizontalMultiLevelHierarchy"/>
    <dgm:cxn modelId="{3C884CC6-1A76-427F-8B4D-7BCA78A7CAA3}" type="presParOf" srcId="{06A3C0B7-31E3-46A7-AE00-A9B084535477}" destId="{96001A92-3776-45ED-9DD2-4BFA1C12695B}" srcOrd="10" destOrd="0" presId="urn:microsoft.com/office/officeart/2008/layout/HorizontalMultiLevelHierarchy"/>
    <dgm:cxn modelId="{EBFA80D5-0A00-43E1-9B10-072E76EF0AE8}" type="presParOf" srcId="{96001A92-3776-45ED-9DD2-4BFA1C12695B}" destId="{C19FB3C5-81EE-4BF7-981C-B4249BF0576E}" srcOrd="0" destOrd="0" presId="urn:microsoft.com/office/officeart/2008/layout/HorizontalMultiLevelHierarchy"/>
    <dgm:cxn modelId="{CE41F707-735E-4725-ABBD-9616C0B5AB89}" type="presParOf" srcId="{06A3C0B7-31E3-46A7-AE00-A9B084535477}" destId="{F8209287-7690-4FA1-B76C-53F88DD0C9B8}" srcOrd="11" destOrd="0" presId="urn:microsoft.com/office/officeart/2008/layout/HorizontalMultiLevelHierarchy"/>
    <dgm:cxn modelId="{89834B63-4DFB-48D6-A0EE-C2A505999C07}" type="presParOf" srcId="{F8209287-7690-4FA1-B76C-53F88DD0C9B8}" destId="{D1E9DFD1-C2A3-47B9-9BB0-B2405EECAFB5}" srcOrd="0" destOrd="0" presId="urn:microsoft.com/office/officeart/2008/layout/HorizontalMultiLevelHierarchy"/>
    <dgm:cxn modelId="{977388B9-3AC9-4C7B-A990-3843F64ECC15}" type="presParOf" srcId="{F8209287-7690-4FA1-B76C-53F88DD0C9B8}" destId="{7256E33A-862C-4FE8-BAB7-7620B695E7A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CDAC3-E418-448C-8B18-897BB19FF9D4}">
      <dsp:nvSpPr>
        <dsp:cNvPr id="0" name=""/>
        <dsp:cNvSpPr/>
      </dsp:nvSpPr>
      <dsp:spPr>
        <a:xfrm>
          <a:off x="0" y="527118"/>
          <a:ext cx="4531335" cy="167362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Times New Roman" pitchFamily="18" charset="0"/>
              <a:cs typeface="Times New Roman" pitchFamily="18" charset="0"/>
            </a:rPr>
            <a:t>Индивидуальное</a:t>
          </a:r>
        </a:p>
      </dsp:txBody>
      <dsp:txXfrm>
        <a:off x="836812" y="527118"/>
        <a:ext cx="2857712" cy="1673623"/>
      </dsp:txXfrm>
    </dsp:sp>
    <dsp:sp modelId="{9ED485E8-7B7D-4FB1-898A-C5CD4FECA4BF}">
      <dsp:nvSpPr>
        <dsp:cNvPr id="0" name=""/>
        <dsp:cNvSpPr/>
      </dsp:nvSpPr>
      <dsp:spPr>
        <a:xfrm>
          <a:off x="3988166" y="655736"/>
          <a:ext cx="4580026" cy="1389107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>
              <a:latin typeface="Times New Roman" pitchFamily="18" charset="0"/>
              <a:cs typeface="Times New Roman" pitchFamily="18" charset="0"/>
            </a:rPr>
            <a:t>Вид личного страхования с конкретным физическим лицом в индивидуальном порядке</a:t>
          </a:r>
        </a:p>
      </dsp:txBody>
      <dsp:txXfrm>
        <a:off x="4682720" y="655736"/>
        <a:ext cx="3190919" cy="1389107"/>
      </dsp:txXfrm>
    </dsp:sp>
    <dsp:sp modelId="{0B828E5C-5AD7-41AB-B21B-2AAFC650CF3B}">
      <dsp:nvSpPr>
        <dsp:cNvPr id="0" name=""/>
        <dsp:cNvSpPr/>
      </dsp:nvSpPr>
      <dsp:spPr>
        <a:xfrm>
          <a:off x="758" y="2421409"/>
          <a:ext cx="4311379" cy="167362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b="1" kern="1200" dirty="0">
              <a:latin typeface="Times New Roman" pitchFamily="18" charset="0"/>
              <a:cs typeface="Times New Roman" pitchFamily="18" charset="0"/>
            </a:rPr>
            <a:t>Коллективное</a:t>
          </a:r>
        </a:p>
      </dsp:txBody>
      <dsp:txXfrm>
        <a:off x="837570" y="2421409"/>
        <a:ext cx="2637756" cy="1673623"/>
      </dsp:txXfrm>
    </dsp:sp>
    <dsp:sp modelId="{339926E8-54EC-46F1-A653-23BB9F6B784C}">
      <dsp:nvSpPr>
        <dsp:cNvPr id="0" name=""/>
        <dsp:cNvSpPr/>
      </dsp:nvSpPr>
      <dsp:spPr>
        <a:xfrm>
          <a:off x="3768210" y="2563667"/>
          <a:ext cx="4600307" cy="1389107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itchFamily="18" charset="0"/>
              <a:cs typeface="Times New Roman" pitchFamily="18" charset="0"/>
            </a:rPr>
            <a:t>Вид страхования группы людей</a:t>
          </a:r>
        </a:p>
      </dsp:txBody>
      <dsp:txXfrm>
        <a:off x="4462764" y="2563667"/>
        <a:ext cx="3211200" cy="13891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F79531-AD1C-41AF-88FD-BCD637B245B6}">
      <dsp:nvSpPr>
        <dsp:cNvPr id="0" name=""/>
        <dsp:cNvSpPr/>
      </dsp:nvSpPr>
      <dsp:spPr>
        <a:xfrm>
          <a:off x="214962" y="2339209"/>
          <a:ext cx="3034543" cy="161750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Обязательное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latin typeface="Times New Roman" pitchFamily="18" charset="0"/>
              <a:cs typeface="Times New Roman" pitchFamily="18" charset="0"/>
            </a:rPr>
            <a:t>(в медицине,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latin typeface="Times New Roman" pitchFamily="18" charset="0"/>
              <a:cs typeface="Times New Roman" pitchFamily="18" charset="0"/>
            </a:rPr>
            <a:t>на транспорте)</a:t>
          </a:r>
        </a:p>
      </dsp:txBody>
      <dsp:txXfrm>
        <a:off x="700489" y="2339209"/>
        <a:ext cx="2549016" cy="1617507"/>
      </dsp:txXfrm>
    </dsp:sp>
    <dsp:sp modelId="{27F16F91-0866-442F-BF6B-CF2B4587542A}">
      <dsp:nvSpPr>
        <dsp:cNvPr id="0" name=""/>
        <dsp:cNvSpPr/>
      </dsp:nvSpPr>
      <dsp:spPr>
        <a:xfrm>
          <a:off x="853950" y="757284"/>
          <a:ext cx="1616699" cy="161669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300" kern="1200" dirty="0"/>
            <a:t>№ 1</a:t>
          </a:r>
        </a:p>
      </dsp:txBody>
      <dsp:txXfrm>
        <a:off x="1090710" y="994044"/>
        <a:ext cx="1143179" cy="1143179"/>
      </dsp:txXfrm>
    </dsp:sp>
    <dsp:sp modelId="{2AE1611E-D6AF-4ABA-B89C-2E516FDAD452}">
      <dsp:nvSpPr>
        <dsp:cNvPr id="0" name=""/>
        <dsp:cNvSpPr/>
      </dsp:nvSpPr>
      <dsp:spPr>
        <a:xfrm>
          <a:off x="4927559" y="2339209"/>
          <a:ext cx="3224608" cy="1617507"/>
        </a:xfrm>
        <a:prstGeom prst="rect">
          <a:avLst/>
        </a:prstGeom>
        <a:solidFill>
          <a:schemeClr val="accent4">
            <a:tint val="40000"/>
            <a:alpha val="90000"/>
            <a:hueOff val="-2918403"/>
            <a:satOff val="36240"/>
            <a:lumOff val="2977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-2918403"/>
              <a:satOff val="36240"/>
              <a:lumOff val="29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Добровольное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latin typeface="Times New Roman" pitchFamily="18" charset="0"/>
              <a:cs typeface="Times New Roman" pitchFamily="18" charset="0"/>
            </a:rPr>
            <a:t>(договор вступает в силу только после оплаты первого страхового взноса)</a:t>
          </a:r>
        </a:p>
      </dsp:txBody>
      <dsp:txXfrm>
        <a:off x="5443497" y="2339209"/>
        <a:ext cx="2708671" cy="1617507"/>
      </dsp:txXfrm>
    </dsp:sp>
    <dsp:sp modelId="{A1357359-E894-4E57-935D-8407C658B8AC}">
      <dsp:nvSpPr>
        <dsp:cNvPr id="0" name=""/>
        <dsp:cNvSpPr/>
      </dsp:nvSpPr>
      <dsp:spPr>
        <a:xfrm>
          <a:off x="5812753" y="746759"/>
          <a:ext cx="1616699" cy="1616699"/>
        </a:xfrm>
        <a:prstGeom prst="ellipse">
          <a:avLst/>
        </a:prstGeom>
        <a:solidFill>
          <a:schemeClr val="accent4">
            <a:hueOff val="-1975582"/>
            <a:satOff val="22309"/>
            <a:lumOff val="1196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300" kern="1200" dirty="0"/>
            <a:t>№ 2</a:t>
          </a:r>
        </a:p>
      </dsp:txBody>
      <dsp:txXfrm>
        <a:off x="6049513" y="983519"/>
        <a:ext cx="1143179" cy="11431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93ED94-E51B-4D05-B6F4-D053ABF71D0A}">
      <dsp:nvSpPr>
        <dsp:cNvPr id="0" name=""/>
        <dsp:cNvSpPr/>
      </dsp:nvSpPr>
      <dsp:spPr>
        <a:xfrm>
          <a:off x="1289655" y="3204356"/>
          <a:ext cx="798781" cy="22831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9390" y="0"/>
              </a:lnTo>
              <a:lnTo>
                <a:pt x="399390" y="2283103"/>
              </a:lnTo>
              <a:lnTo>
                <a:pt x="798781" y="2283103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/>
        </a:p>
      </dsp:txBody>
      <dsp:txXfrm>
        <a:off x="1628576" y="4285437"/>
        <a:ext cx="120940" cy="120940"/>
      </dsp:txXfrm>
    </dsp:sp>
    <dsp:sp modelId="{77B16EF3-E025-4A62-8937-BE600CA30A7D}">
      <dsp:nvSpPr>
        <dsp:cNvPr id="0" name=""/>
        <dsp:cNvSpPr/>
      </dsp:nvSpPr>
      <dsp:spPr>
        <a:xfrm>
          <a:off x="1289655" y="3204356"/>
          <a:ext cx="798781" cy="7610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9390" y="0"/>
              </a:lnTo>
              <a:lnTo>
                <a:pt x="399390" y="761034"/>
              </a:lnTo>
              <a:lnTo>
                <a:pt x="798781" y="761034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661464" y="3557291"/>
        <a:ext cx="55163" cy="55163"/>
      </dsp:txXfrm>
    </dsp:sp>
    <dsp:sp modelId="{D37FEB87-9904-46F2-A204-3C7015AD264B}">
      <dsp:nvSpPr>
        <dsp:cNvPr id="0" name=""/>
        <dsp:cNvSpPr/>
      </dsp:nvSpPr>
      <dsp:spPr>
        <a:xfrm>
          <a:off x="1289655" y="2443321"/>
          <a:ext cx="798781" cy="761034"/>
        </a:xfrm>
        <a:custGeom>
          <a:avLst/>
          <a:gdLst/>
          <a:ahLst/>
          <a:cxnLst/>
          <a:rect l="0" t="0" r="0" b="0"/>
          <a:pathLst>
            <a:path>
              <a:moveTo>
                <a:pt x="0" y="761034"/>
              </a:moveTo>
              <a:lnTo>
                <a:pt x="399390" y="761034"/>
              </a:lnTo>
              <a:lnTo>
                <a:pt x="399390" y="0"/>
              </a:lnTo>
              <a:lnTo>
                <a:pt x="798781" y="0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661464" y="2796256"/>
        <a:ext cx="55163" cy="55163"/>
      </dsp:txXfrm>
    </dsp:sp>
    <dsp:sp modelId="{2A69C4B2-35F1-4306-8DF0-FD54181AAC23}">
      <dsp:nvSpPr>
        <dsp:cNvPr id="0" name=""/>
        <dsp:cNvSpPr/>
      </dsp:nvSpPr>
      <dsp:spPr>
        <a:xfrm>
          <a:off x="1289655" y="921252"/>
          <a:ext cx="798781" cy="2283103"/>
        </a:xfrm>
        <a:custGeom>
          <a:avLst/>
          <a:gdLst/>
          <a:ahLst/>
          <a:cxnLst/>
          <a:rect l="0" t="0" r="0" b="0"/>
          <a:pathLst>
            <a:path>
              <a:moveTo>
                <a:pt x="0" y="2283103"/>
              </a:moveTo>
              <a:lnTo>
                <a:pt x="399390" y="2283103"/>
              </a:lnTo>
              <a:lnTo>
                <a:pt x="399390" y="0"/>
              </a:lnTo>
              <a:lnTo>
                <a:pt x="798781" y="0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/>
        </a:p>
      </dsp:txBody>
      <dsp:txXfrm>
        <a:off x="1628576" y="2002334"/>
        <a:ext cx="120940" cy="120940"/>
      </dsp:txXfrm>
    </dsp:sp>
    <dsp:sp modelId="{95A88EEA-39CE-4085-AB18-0F146BB89970}">
      <dsp:nvSpPr>
        <dsp:cNvPr id="0" name=""/>
        <dsp:cNvSpPr/>
      </dsp:nvSpPr>
      <dsp:spPr>
        <a:xfrm rot="16200000">
          <a:off x="-2523527" y="2595528"/>
          <a:ext cx="6408712" cy="12176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735" tIns="38735" rIns="38735" bIns="38735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100" kern="1200" dirty="0"/>
            <a:t>Виды страхования</a:t>
          </a:r>
        </a:p>
      </dsp:txBody>
      <dsp:txXfrm>
        <a:off x="-2523527" y="2595528"/>
        <a:ext cx="6408712" cy="1217655"/>
      </dsp:txXfrm>
    </dsp:sp>
    <dsp:sp modelId="{2C7C0873-BC71-430F-8764-6EF27B4E4EA2}">
      <dsp:nvSpPr>
        <dsp:cNvPr id="0" name=""/>
        <dsp:cNvSpPr/>
      </dsp:nvSpPr>
      <dsp:spPr>
        <a:xfrm>
          <a:off x="2088437" y="312424"/>
          <a:ext cx="6624537" cy="121765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Взаимное страхование</a:t>
          </a:r>
          <a:r>
            <a:rPr lang="ru-RU" sz="1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когда страхующиеся вскладчину создают свой фонд без посредничества страховой компании. Древнейший, но используют редко.</a:t>
          </a:r>
        </a:p>
      </dsp:txBody>
      <dsp:txXfrm>
        <a:off x="2088437" y="312424"/>
        <a:ext cx="6624537" cy="1217655"/>
      </dsp:txXfrm>
    </dsp:sp>
    <dsp:sp modelId="{B798A0CD-502F-4422-832A-B852FCEA6963}">
      <dsp:nvSpPr>
        <dsp:cNvPr id="0" name=""/>
        <dsp:cNvSpPr/>
      </dsp:nvSpPr>
      <dsp:spPr>
        <a:xfrm>
          <a:off x="2088437" y="1834493"/>
          <a:ext cx="6586236" cy="121765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Обычное страхование </a:t>
          </a:r>
          <a:r>
            <a:rPr lang="ru-RU" sz="1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через посредничество страховой компании. Это основной вид страхования</a:t>
          </a:r>
        </a:p>
      </dsp:txBody>
      <dsp:txXfrm>
        <a:off x="2088437" y="1834493"/>
        <a:ext cx="6586236" cy="1217655"/>
      </dsp:txXfrm>
    </dsp:sp>
    <dsp:sp modelId="{CAE82F23-5FC0-44D6-8D21-D0070F2A47B0}">
      <dsp:nvSpPr>
        <dsp:cNvPr id="0" name=""/>
        <dsp:cNvSpPr/>
      </dsp:nvSpPr>
      <dsp:spPr>
        <a:xfrm>
          <a:off x="2088437" y="3356562"/>
          <a:ext cx="6624537" cy="121765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Сострахование</a:t>
          </a:r>
          <a:r>
            <a:rPr lang="ru-RU" sz="18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kern="1200" dirty="0">
              <a:latin typeface="Times New Roman" pitchFamily="18" charset="0"/>
              <a:cs typeface="Times New Roman" pitchFamily="18" charset="0"/>
            </a:rPr>
            <a:t>– </a:t>
          </a:r>
          <a:r>
            <a:rPr lang="ru-RU" sz="1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это разделение ответственности и, соответственно, страхового взноса между страховыми компаниями.</a:t>
          </a:r>
        </a:p>
      </dsp:txBody>
      <dsp:txXfrm>
        <a:off x="2088437" y="3356562"/>
        <a:ext cx="6624537" cy="1217655"/>
      </dsp:txXfrm>
    </dsp:sp>
    <dsp:sp modelId="{BEF601FA-485A-4E97-9CD3-5F249DA03FB5}">
      <dsp:nvSpPr>
        <dsp:cNvPr id="0" name=""/>
        <dsp:cNvSpPr/>
      </dsp:nvSpPr>
      <dsp:spPr>
        <a:xfrm>
          <a:off x="2088437" y="4878632"/>
          <a:ext cx="6586196" cy="121765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Перестрахование</a:t>
          </a:r>
          <a:r>
            <a:rPr lang="ru-RU" sz="1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– это страхование рисков самих страховых компаний, т.е. невыплаты страховых премий из-за перерасхода страховых фондов.</a:t>
          </a:r>
        </a:p>
      </dsp:txBody>
      <dsp:txXfrm>
        <a:off x="2088437" y="4878632"/>
        <a:ext cx="6586196" cy="12176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001A92-3776-45ED-9DD2-4BFA1C12695B}">
      <dsp:nvSpPr>
        <dsp:cNvPr id="0" name=""/>
        <dsp:cNvSpPr/>
      </dsp:nvSpPr>
      <dsp:spPr>
        <a:xfrm>
          <a:off x="1028496" y="3240360"/>
          <a:ext cx="586097" cy="27920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3048" y="0"/>
              </a:lnTo>
              <a:lnTo>
                <a:pt x="293048" y="2792002"/>
              </a:lnTo>
              <a:lnTo>
                <a:pt x="586097" y="2792002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>
        <a:off x="1250223" y="4565039"/>
        <a:ext cx="142642" cy="142642"/>
      </dsp:txXfrm>
    </dsp:sp>
    <dsp:sp modelId="{9FA310B6-1A5A-4164-AFCD-4CE43ECAED61}">
      <dsp:nvSpPr>
        <dsp:cNvPr id="0" name=""/>
        <dsp:cNvSpPr/>
      </dsp:nvSpPr>
      <dsp:spPr>
        <a:xfrm>
          <a:off x="1028496" y="3240360"/>
          <a:ext cx="586097" cy="16752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3048" y="0"/>
              </a:lnTo>
              <a:lnTo>
                <a:pt x="293048" y="1675201"/>
              </a:lnTo>
              <a:lnTo>
                <a:pt x="586097" y="1675201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1277175" y="4033591"/>
        <a:ext cx="88738" cy="88738"/>
      </dsp:txXfrm>
    </dsp:sp>
    <dsp:sp modelId="{8D5D4080-85CF-4781-9AED-2D3DBFBFA255}">
      <dsp:nvSpPr>
        <dsp:cNvPr id="0" name=""/>
        <dsp:cNvSpPr/>
      </dsp:nvSpPr>
      <dsp:spPr>
        <a:xfrm>
          <a:off x="1028496" y="3240360"/>
          <a:ext cx="586097" cy="5584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3048" y="0"/>
              </a:lnTo>
              <a:lnTo>
                <a:pt x="293048" y="558400"/>
              </a:lnTo>
              <a:lnTo>
                <a:pt x="586097" y="558400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301306" y="3499322"/>
        <a:ext cx="40475" cy="40475"/>
      </dsp:txXfrm>
    </dsp:sp>
    <dsp:sp modelId="{6E7CBA22-4D46-4011-865A-E198DA7F03FA}">
      <dsp:nvSpPr>
        <dsp:cNvPr id="0" name=""/>
        <dsp:cNvSpPr/>
      </dsp:nvSpPr>
      <dsp:spPr>
        <a:xfrm>
          <a:off x="1028496" y="2681959"/>
          <a:ext cx="586097" cy="558400"/>
        </a:xfrm>
        <a:custGeom>
          <a:avLst/>
          <a:gdLst/>
          <a:ahLst/>
          <a:cxnLst/>
          <a:rect l="0" t="0" r="0" b="0"/>
          <a:pathLst>
            <a:path>
              <a:moveTo>
                <a:pt x="0" y="558400"/>
              </a:moveTo>
              <a:lnTo>
                <a:pt x="293048" y="558400"/>
              </a:lnTo>
              <a:lnTo>
                <a:pt x="293048" y="0"/>
              </a:lnTo>
              <a:lnTo>
                <a:pt x="586097" y="0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301306" y="2940921"/>
        <a:ext cx="40475" cy="40475"/>
      </dsp:txXfrm>
    </dsp:sp>
    <dsp:sp modelId="{C7C58A33-10DD-4B5F-82CD-42858973A826}">
      <dsp:nvSpPr>
        <dsp:cNvPr id="0" name=""/>
        <dsp:cNvSpPr/>
      </dsp:nvSpPr>
      <dsp:spPr>
        <a:xfrm>
          <a:off x="1028496" y="1565158"/>
          <a:ext cx="586097" cy="1675201"/>
        </a:xfrm>
        <a:custGeom>
          <a:avLst/>
          <a:gdLst/>
          <a:ahLst/>
          <a:cxnLst/>
          <a:rect l="0" t="0" r="0" b="0"/>
          <a:pathLst>
            <a:path>
              <a:moveTo>
                <a:pt x="0" y="1675201"/>
              </a:moveTo>
              <a:lnTo>
                <a:pt x="293048" y="1675201"/>
              </a:lnTo>
              <a:lnTo>
                <a:pt x="293048" y="0"/>
              </a:lnTo>
              <a:lnTo>
                <a:pt x="586097" y="0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1277175" y="2358390"/>
        <a:ext cx="88738" cy="88738"/>
      </dsp:txXfrm>
    </dsp:sp>
    <dsp:sp modelId="{9784D97F-344D-4DAE-A3C5-8019333C69C0}">
      <dsp:nvSpPr>
        <dsp:cNvPr id="0" name=""/>
        <dsp:cNvSpPr/>
      </dsp:nvSpPr>
      <dsp:spPr>
        <a:xfrm>
          <a:off x="1028496" y="448357"/>
          <a:ext cx="586097" cy="2792002"/>
        </a:xfrm>
        <a:custGeom>
          <a:avLst/>
          <a:gdLst/>
          <a:ahLst/>
          <a:cxnLst/>
          <a:rect l="0" t="0" r="0" b="0"/>
          <a:pathLst>
            <a:path>
              <a:moveTo>
                <a:pt x="0" y="2792002"/>
              </a:moveTo>
              <a:lnTo>
                <a:pt x="293048" y="2792002"/>
              </a:lnTo>
              <a:lnTo>
                <a:pt x="293048" y="0"/>
              </a:lnTo>
              <a:lnTo>
                <a:pt x="586097" y="0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>
        <a:off x="1250223" y="1773037"/>
        <a:ext cx="142642" cy="142642"/>
      </dsp:txXfrm>
    </dsp:sp>
    <dsp:sp modelId="{C85D83C4-1B8D-4C18-9D43-F4040DE3259C}">
      <dsp:nvSpPr>
        <dsp:cNvPr id="0" name=""/>
        <dsp:cNvSpPr/>
      </dsp:nvSpPr>
      <dsp:spPr>
        <a:xfrm rot="16200000">
          <a:off x="-2442567" y="2793639"/>
          <a:ext cx="6048687" cy="89344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700" kern="1200" dirty="0"/>
            <a:t>Страх</a:t>
          </a:r>
          <a:r>
            <a:rPr lang="ru-RU" sz="5700" b="1" kern="1200" dirty="0"/>
            <a:t>овые услуги</a:t>
          </a:r>
        </a:p>
      </dsp:txBody>
      <dsp:txXfrm>
        <a:off x="-2442567" y="2793639"/>
        <a:ext cx="6048687" cy="893440"/>
      </dsp:txXfrm>
    </dsp:sp>
    <dsp:sp modelId="{38785143-5086-4D97-902D-0C301209B245}">
      <dsp:nvSpPr>
        <dsp:cNvPr id="0" name=""/>
        <dsp:cNvSpPr/>
      </dsp:nvSpPr>
      <dsp:spPr>
        <a:xfrm>
          <a:off x="1614593" y="1637"/>
          <a:ext cx="7089430" cy="89344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tx1"/>
              </a:solidFill>
            </a:rPr>
            <a:t>Страхование жизни</a:t>
          </a:r>
        </a:p>
      </dsp:txBody>
      <dsp:txXfrm>
        <a:off x="1614593" y="1637"/>
        <a:ext cx="7089430" cy="893440"/>
      </dsp:txXfrm>
    </dsp:sp>
    <dsp:sp modelId="{B26E835B-47B3-4837-9BAF-EC4DFB926F6E}">
      <dsp:nvSpPr>
        <dsp:cNvPr id="0" name=""/>
        <dsp:cNvSpPr/>
      </dsp:nvSpPr>
      <dsp:spPr>
        <a:xfrm>
          <a:off x="1614593" y="1118438"/>
          <a:ext cx="7107335" cy="89344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tx1"/>
              </a:solidFill>
            </a:rPr>
            <a:t>Медицинское страхование</a:t>
          </a:r>
        </a:p>
      </dsp:txBody>
      <dsp:txXfrm>
        <a:off x="1614593" y="1118438"/>
        <a:ext cx="7107335" cy="893440"/>
      </dsp:txXfrm>
    </dsp:sp>
    <dsp:sp modelId="{C0D849F4-1FAC-435D-A3CC-1616C8DB0737}">
      <dsp:nvSpPr>
        <dsp:cNvPr id="0" name=""/>
        <dsp:cNvSpPr/>
      </dsp:nvSpPr>
      <dsp:spPr>
        <a:xfrm>
          <a:off x="1614593" y="2235239"/>
          <a:ext cx="7089811" cy="89344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tx1"/>
              </a:solidFill>
            </a:rPr>
            <a:t>Социальное страхование</a:t>
          </a:r>
        </a:p>
      </dsp:txBody>
      <dsp:txXfrm>
        <a:off x="1614593" y="2235239"/>
        <a:ext cx="7089811" cy="893440"/>
      </dsp:txXfrm>
    </dsp:sp>
    <dsp:sp modelId="{CB91FF23-B3E9-41C0-89A2-CFD5A26192E2}">
      <dsp:nvSpPr>
        <dsp:cNvPr id="0" name=""/>
        <dsp:cNvSpPr/>
      </dsp:nvSpPr>
      <dsp:spPr>
        <a:xfrm>
          <a:off x="1614593" y="3352040"/>
          <a:ext cx="7089430" cy="89344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kern="1200" dirty="0">
              <a:solidFill>
                <a:schemeClr val="tx1"/>
              </a:solidFill>
            </a:rPr>
            <a:t>Страхование ответственности перед третьими лицами</a:t>
          </a:r>
        </a:p>
      </dsp:txBody>
      <dsp:txXfrm>
        <a:off x="1614593" y="3352040"/>
        <a:ext cx="7089430" cy="893440"/>
      </dsp:txXfrm>
    </dsp:sp>
    <dsp:sp modelId="{E4A7444C-BC61-4419-96F6-F9FB00CF4F29}">
      <dsp:nvSpPr>
        <dsp:cNvPr id="0" name=""/>
        <dsp:cNvSpPr/>
      </dsp:nvSpPr>
      <dsp:spPr>
        <a:xfrm>
          <a:off x="1614593" y="4468840"/>
          <a:ext cx="7089811" cy="89344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kern="1200" dirty="0">
              <a:solidFill>
                <a:schemeClr val="tx1"/>
              </a:solidFill>
            </a:rPr>
            <a:t>Страхование личного имущества</a:t>
          </a:r>
        </a:p>
      </dsp:txBody>
      <dsp:txXfrm>
        <a:off x="1614593" y="4468840"/>
        <a:ext cx="7089811" cy="893440"/>
      </dsp:txXfrm>
    </dsp:sp>
    <dsp:sp modelId="{D1E9DFD1-C2A3-47B9-9BB0-B2405EECAFB5}">
      <dsp:nvSpPr>
        <dsp:cNvPr id="0" name=""/>
        <dsp:cNvSpPr/>
      </dsp:nvSpPr>
      <dsp:spPr>
        <a:xfrm>
          <a:off x="1614593" y="5585641"/>
          <a:ext cx="7106954" cy="89344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kern="1200" dirty="0">
              <a:solidFill>
                <a:schemeClr val="tx1"/>
              </a:solidFill>
            </a:rPr>
            <a:t>Страхование бизнес-рисков</a:t>
          </a:r>
        </a:p>
      </dsp:txBody>
      <dsp:txXfrm>
        <a:off x="1614593" y="5585641"/>
        <a:ext cx="7106954" cy="893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7AAAE-A039-4FFB-BC9B-283550D34B6C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79AC0-6759-4BC8-9458-C774963FA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66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9B4D4-6005-4CF2-BB4E-D13988E5016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669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9B4D4-6005-4CF2-BB4E-D13988E5016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897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9B4D4-6005-4CF2-BB4E-D13988E5016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038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9B4D4-6005-4CF2-BB4E-D13988E5016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34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9B4D4-6005-4CF2-BB4E-D13988E5016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234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9B4D4-6005-4CF2-BB4E-D13988E5016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959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610B85-A94B-4E7B-8476-07B1E10F1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63D97A-A5E0-4858-837E-1219B606D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BEDE91-B5DF-4C2F-9314-F89B063DA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59E9-3C48-4511-94CE-1969E0016E32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554742-B221-4104-AE5B-350721F92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0403C9-332A-4694-9B3C-DE854242A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EDC-6A97-44B3-AA1C-04A05D9EC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173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E27A47-ECA0-44E2-B2B8-2E2CEB8AB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13DCE5-3E00-40B1-B69C-9AF79E1AB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580ADA-0BAA-4FA2-BFAD-323D2A90F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59E9-3C48-4511-94CE-1969E0016E32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427ADB-B718-4E0C-91C8-AEE803C76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BEF1E3-1BA7-42D2-9E8A-F47C9E09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EDC-6A97-44B3-AA1C-04A05D9EC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733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1C416B3-DB18-490D-B068-6AEF117B70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CFBA8E-BF0E-4CFB-A18C-E0E8AF199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40702B-AE41-4B88-9EA0-BA9C9DA1E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59E9-3C48-4511-94CE-1969E0016E32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91BC1-9BB8-49F6-A5AC-C26DAC62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9454DA-EF83-47DF-8E9B-97B8F81AD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EDC-6A97-44B3-AA1C-04A05D9EC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325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BF34D-1FBA-4C1E-9E18-B8A2B57A742D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88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15824-DAAE-4789-852A-54FBDEF22D9A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404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8752E-5C50-469E-B40B-C46550A4FE64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561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906DF-51B2-4E54-A14F-95B10E78E2D2}" type="datetime1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698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9601-9DD0-4B21-8B83-46EA68F51E7F}" type="datetime1">
              <a:rPr lang="ru-RU" smtClean="0"/>
              <a:t>12.09.2024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453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3FC3-DBE6-49CB-A670-FE0A30A71EA1}" type="datetime1">
              <a:rPr lang="ru-RU" smtClean="0"/>
              <a:t>12.09.2024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872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A2DF-38C3-4DB8-8044-5715E29E0948}" type="datetime1">
              <a:rPr lang="ru-RU" smtClean="0"/>
              <a:t>12.09.2024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386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8703-2E47-4C64-A0FC-02C975DC1174}" type="datetime1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622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42C75C-03E2-4A5B-A071-7237E9CFF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71CC31-2217-424A-8866-1250DF74A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398CAF-AEF8-461C-BAC8-581C74B32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59E9-3C48-4511-94CE-1969E0016E32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230FD3-06AB-4EC6-AEB6-3E85A1A87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168957-22B9-4B53-B7BF-DA8FFDDD8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EDC-6A97-44B3-AA1C-04A05D9EC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799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5F2F-B2CB-4E37-849F-AA6F8CECE8B9}" type="datetime1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177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AF849-60C9-46E4-BE0B-2302E2BFF8BA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4372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8C2CE-6C96-4E83-A9D6-20516A16009B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218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CFF2E-91BF-4B4A-B03C-DEF0B09BD200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EB26-D110-472B-A99F-A1A4AFF76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8492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3B62D-FD24-4D06-BDF7-D0D6C819CFB2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EB26-D110-472B-A99F-A1A4AFF766B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065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1F68B-A8A5-46D7-ABCF-00A767A209AB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EB26-D110-472B-A99F-A1A4AFF76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9184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7741C-576D-43A3-A047-148EC5C355B0}" type="datetime1">
              <a:rPr lang="ru-RU" smtClean="0"/>
              <a:t>12.09.2024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EB26-D110-472B-A99F-A1A4AFF766B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17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340C1-2E6D-4CFD-B307-02BA4F571F8D}" type="datetime1">
              <a:rPr lang="ru-RU" smtClean="0"/>
              <a:t>12.09.2024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EB26-D110-472B-A99F-A1A4AFF76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0501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E2961-6376-46C9-AFA9-9136AD9A8334}" type="datetime1">
              <a:rPr lang="ru-RU" smtClean="0"/>
              <a:t>12.09.2024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EB26-D110-472B-A99F-A1A4AFF76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6189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40FC-93C8-475D-BA29-24BB1E0C3C01}" type="datetime1">
              <a:rPr lang="ru-RU" smtClean="0"/>
              <a:t>12.09.2024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EB26-D110-472B-A99F-A1A4AFF76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449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08040E-CED6-4467-89C9-1540415B0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D253C5-EC02-4C52-9AC8-9CA0D6B7D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32B23A-8308-41DA-A96A-8C473EAEE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59E9-3C48-4511-94CE-1969E0016E32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BD2661-8B73-4D02-8F4E-11BB00407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440273-C673-4BC9-A11E-D8CA1711A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EDC-6A97-44B3-AA1C-04A05D9EC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3287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CE58-F51B-4F82-B445-C0BE75FAAAD5}" type="datetime1">
              <a:rPr lang="ru-RU" smtClean="0"/>
              <a:t>12.09.2024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EB26-D110-472B-A99F-A1A4AFF766BE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657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C325-0E69-4AB0-A45E-B0B9495D64D4}" type="datetime1">
              <a:rPr lang="ru-RU" smtClean="0"/>
              <a:t>12.09.2024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EB26-D110-472B-A99F-A1A4AFF766BE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730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11EB-9797-4365-B321-7A7299E25986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EB26-D110-472B-A99F-A1A4AFF76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3844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EDF4-1E43-4063-9F70-59226FA33F54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EB26-D110-472B-A99F-A1A4AFF766BE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775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37AFBF-C12B-4FD4-A9D7-4A6F7ECA6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7DD316-857B-420F-926F-56C665797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2BC0FD-8D31-4669-9B22-A6E1CCE8FB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3C2E9-A2BA-4EB6-A651-51076AA75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59E9-3C48-4511-94CE-1969E0016E32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A1F30A-63D5-4051-8818-D319C679C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05867E-6E0C-40D0-94E4-EBB4E9B51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EDC-6A97-44B3-AA1C-04A05D9EC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66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B89DA-45AE-432E-9321-70A9D028F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3E757A-948C-43F3-AEF5-17251C56A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E087B2-DDC4-445D-9CC2-4B62C5FE9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8ADB11-D31E-4C32-A42C-7C435211E0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977BE47-0E9D-4A9A-88CD-6473D2562C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CAAF163-5909-4B67-AE1C-0A1F2EDC3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59E9-3C48-4511-94CE-1969E0016E32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82EBBB8-4C6B-449B-9D1C-8C996596E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A33D8E-A269-4AFD-B086-D6A68A38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EDC-6A97-44B3-AA1C-04A05D9EC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606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195F6-F517-4202-AB0F-2B627FCEB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0FE412-4528-4AA3-BEA7-5125298D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59E9-3C48-4511-94CE-1969E0016E32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F0FDC62-63F8-4AEC-B5C4-367CB27B2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998091-C841-4666-A227-9BB206D12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EDC-6A97-44B3-AA1C-04A05D9EC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292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9AAD2DC-714E-4E21-8D95-B2464C75C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59E9-3C48-4511-94CE-1969E0016E32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6B95FF3-BFAD-49FF-AAA4-6A0E29EC5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79CB53-A003-4634-83B3-45B6987A1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EDC-6A97-44B3-AA1C-04A05D9EC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84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F406B4-AF21-4B56-8E0B-1611C2E17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66CF6D-5C25-4B1E-BF17-AC63BCA2D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E5D9479-CB59-4B56-9AA3-36DB4DCEAA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AAE79D-997B-4D5A-AEF5-2EE7FEFC4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59E9-3C48-4511-94CE-1969E0016E32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955EE4-D12C-4094-8F85-092949AFB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8DE147-00A5-40A3-AA0D-B6E4A1827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EDC-6A97-44B3-AA1C-04A05D9EC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686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6B70EF-CEA0-41A6-B156-DAE69F468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3C989E9-6290-47D3-B395-4F5611D913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D0D79B-310F-4CF1-81D5-1E30EDBB9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3BB668-1DAC-451B-B86A-8C276429A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59E9-3C48-4511-94CE-1969E0016E32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A4F382-A26F-48E8-9CE1-1D1FC49ED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7A7A37-2D1B-4061-99E8-6F1DE82AD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6EDC-6A97-44B3-AA1C-04A05D9EC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329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855FD7-EA64-4C10-84E6-963DA0028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0016BD-AF84-440B-A8CA-24B9FD099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BC8569-98C7-4417-A9B3-5E6AADF9AB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359E9-3C48-4511-94CE-1969E0016E32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CE5D6B-CD46-41BA-8F8F-654F37F5B4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A65F67-8D90-400D-9E8F-9CB7A4745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F6EDC-6A97-44B3-AA1C-04A05D9EC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95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AED25-22CF-4B3A-AC3E-98D38B994049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Дисциплина: ЭКОНОМИКА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431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23DB932-28C7-45F3-8DB0-1E63ADE5BFC3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0C9EB26-D110-472B-A99F-A1A4AFF766BE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95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hyperlink" Target="mailto:naukaservis@rambler.r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hyperlink" Target="mailto:naukaservis@rambler.ru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hyperlink" Target="mailto:naukaservis@rambler.ru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hyperlink" Target="mailto:naukaservis@rambler.ru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hyperlink" Target="mailto:naukaservis@rambler.ru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hyperlink" Target="mailto:naukaservis@rambler.ru" TargetMode="Externa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WordPictureWatermark1674174671">
            <a:extLst>
              <a:ext uri="{FF2B5EF4-FFF2-40B4-BE49-F238E27FC236}">
                <a16:creationId xmlns:a16="http://schemas.microsoft.com/office/drawing/2014/main" id="{9612D52C-0ADB-4228-B689-DED6846B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861" y="24807"/>
            <a:ext cx="2801259" cy="683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2CE011-A026-4495-91BC-C77ECACE08F2}"/>
              </a:ext>
            </a:extLst>
          </p:cNvPr>
          <p:cNvSpPr txBox="1"/>
          <p:nvPr/>
        </p:nvSpPr>
        <p:spPr>
          <a:xfrm>
            <a:off x="680721" y="604644"/>
            <a:ext cx="10993120" cy="6090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Уральский юридический институт МВД России.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ЭКОНОМИКА.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тема: </a:t>
            </a: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№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-9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КАФЕДРА СОЦИАЛЬНО-ЭКОНОМИЧЕСКИХ ДИСЦИПЛИН,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Баженов Сергей Иванович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Доктор экономических наук,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профессор, член-корреспондент МАНЕБ,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Президент фонда, центр «Региональной экономической безопасности: теоретические аспекты, практика.»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Email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naukaservis@rambler.ru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Тел.: 8 922-181-40-15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www.b-si.ru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 ГОД.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AF7F89-E487-AB22-C2FE-ADF2DB4761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023" y="5272972"/>
            <a:ext cx="1237607" cy="148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75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1\Downloads\slide-3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79576" y="764704"/>
            <a:ext cx="36004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3253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Принципы страхования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1775520" y="1397000"/>
          <a:ext cx="8424936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FB4701-3E1B-4EF5-8381-B9D0972B6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EB26-D110-472B-A99F-A1A4AFF766BE}" type="slidenum">
              <a:rPr lang="ru-RU">
                <a:solidFill>
                  <a:srgbClr val="073E87"/>
                </a:solidFill>
                <a:latin typeface="Candara"/>
              </a:rPr>
              <a:pPr/>
              <a:t>100</a:t>
            </a:fld>
            <a:endParaRPr lang="ru-RU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41867361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1631504" y="188640"/>
          <a:ext cx="8784976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8C09A88-3CB3-4386-ADD8-9C4CEDC16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EB26-D110-472B-A99F-A1A4AFF766BE}" type="slidenum">
              <a:rPr lang="ru-RU">
                <a:solidFill>
                  <a:srgbClr val="073E87"/>
                </a:solidFill>
                <a:latin typeface="Candara"/>
              </a:rPr>
              <a:pPr/>
              <a:t>101</a:t>
            </a:fld>
            <a:endParaRPr lang="ru-RU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99448540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1631504" y="188640"/>
          <a:ext cx="8856984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3256BC8-E995-4DD9-8564-07D438442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EB26-D110-472B-A99F-A1A4AFF766BE}" type="slidenum">
              <a:rPr lang="ru-RU">
                <a:solidFill>
                  <a:srgbClr val="073E87"/>
                </a:solidFill>
                <a:latin typeface="Candara"/>
              </a:rPr>
              <a:pPr/>
              <a:t>102</a:t>
            </a:fld>
            <a:endParaRPr lang="ru-RU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68662214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5627A8-4AE5-42F1-8137-8C7B6EF534B5}"/>
              </a:ext>
            </a:extLst>
          </p:cNvPr>
          <p:cNvSpPr txBox="1"/>
          <p:nvPr/>
        </p:nvSpPr>
        <p:spPr>
          <a:xfrm>
            <a:off x="182880" y="58847"/>
            <a:ext cx="1200912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i="0" dirty="0">
                <a:solidFill>
                  <a:srgbClr val="FF0000"/>
                </a:solidFill>
                <a:effectLst/>
                <a:latin typeface="YS Text"/>
              </a:rPr>
              <a:t>Нарушения прав потребителей финансовых услуг могут включать следующие примеры:</a:t>
            </a:r>
            <a:endParaRPr lang="ru-RU" sz="2400" b="0" i="0" dirty="0">
              <a:solidFill>
                <a:srgbClr val="FF0000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Отсутствие необходимой достоверной информации</a:t>
            </a:r>
            <a:r>
              <a:rPr lang="ru-RU" sz="2400" b="0" i="0" dirty="0">
                <a:effectLst/>
                <a:latin typeface="YS Text"/>
              </a:rPr>
              <a:t> при заключении кредитного договора (размер кредита, полная сумма, подлежащая выплате, график погашения).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Незаконность взимания дополнительных платежей</a:t>
            </a:r>
            <a:r>
              <a:rPr lang="ru-RU" sz="2400" b="0" i="0" dirty="0">
                <a:effectLst/>
                <a:latin typeface="YS Text"/>
              </a:rPr>
              <a:t>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В договорных условиях не предоставлена возможность запрета уступки кредитором прав третьим лицам</a:t>
            </a:r>
            <a:r>
              <a:rPr lang="ru-RU" sz="2400" b="0" i="0" dirty="0">
                <a:effectLst/>
                <a:latin typeface="YS Text"/>
              </a:rPr>
              <a:t>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Нарушения законодательства о персональных данных</a:t>
            </a:r>
            <a:r>
              <a:rPr lang="ru-RU" sz="2400" b="0" i="0" dirty="0">
                <a:effectLst/>
                <a:latin typeface="YS Text"/>
              </a:rPr>
              <a:t> в договорных условиях.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Изменение банком процентной ставки в сторону увеличения</a:t>
            </a:r>
            <a:r>
              <a:rPr lang="ru-RU" sz="2400" b="0" i="0" dirty="0">
                <a:effectLst/>
                <a:latin typeface="YS Text"/>
              </a:rPr>
              <a:t> после заключения договора при отсутствии согласия заёмщика.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Навязывание условий договора подсудности будущих споров</a:t>
            </a:r>
            <a:r>
              <a:rPr lang="ru-RU" sz="2400" b="0" i="0" dirty="0">
                <a:effectLst/>
                <a:latin typeface="YS Text"/>
              </a:rPr>
              <a:t>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Предоставление банку-кредитору права списать определённую сумму</a:t>
            </a:r>
            <a:r>
              <a:rPr lang="ru-RU" sz="2400" b="0" i="0" dirty="0">
                <a:effectLst/>
                <a:latin typeface="YS Text"/>
              </a:rPr>
              <a:t> с любого счёта заёмщика в </a:t>
            </a:r>
            <a:r>
              <a:rPr lang="ru-RU" sz="2400" b="0" i="0" dirty="0" err="1">
                <a:effectLst/>
                <a:latin typeface="YS Text"/>
              </a:rPr>
              <a:t>безакцептном</a:t>
            </a:r>
            <a:r>
              <a:rPr lang="ru-RU" sz="2400" b="0" i="0" dirty="0">
                <a:effectLst/>
                <a:latin typeface="YS Text"/>
              </a:rPr>
              <a:t> (бесспорном) порядке.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Включение в договор условий о взимании штрафа</a:t>
            </a:r>
            <a:r>
              <a:rPr lang="ru-RU" sz="2400" b="0" i="0" dirty="0">
                <a:effectLst/>
                <a:latin typeface="YS Text"/>
              </a:rPr>
              <a:t> в случае досрочного погашения кредита.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Невыплата страховой компанией полного страхового возмещения</a:t>
            </a:r>
            <a:r>
              <a:rPr lang="ru-RU" sz="2400" b="0" i="0" dirty="0">
                <a:effectLst/>
                <a:latin typeface="YS Text"/>
              </a:rPr>
              <a:t> при наступлении страхового случая.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Невозврат страховой премии</a:t>
            </a:r>
            <a:r>
              <a:rPr lang="ru-RU" sz="2400" b="0" i="0" dirty="0">
                <a:effectLst/>
                <a:latin typeface="YS Text"/>
              </a:rPr>
              <a:t> при отказе потребителя от договора страхования в «период охлаждения».</a:t>
            </a:r>
          </a:p>
        </p:txBody>
      </p:sp>
    </p:spTree>
    <p:extLst>
      <p:ext uri="{BB962C8B-B14F-4D97-AF65-F5344CB8AC3E}">
        <p14:creationId xmlns:p14="http://schemas.microsoft.com/office/powerpoint/2010/main" val="402683710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010001-CE46-4496-94C2-EE1A5E73F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0"/>
            <a:ext cx="11612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1999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29A288-F265-4BF7-951B-020317D76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91440"/>
            <a:ext cx="11602720" cy="661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7241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ED9155-9F51-42B7-90DD-A95237F56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"/>
            <a:ext cx="11948160" cy="660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41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445839-6C49-417E-885D-CBC3A2802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" y="0"/>
            <a:ext cx="12120880" cy="706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2811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669114-BC9E-4953-8648-9D0993ED8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274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DE8702-E407-4C2A-8447-35FD29B255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" y="71120"/>
            <a:ext cx="11795760" cy="6786880"/>
          </a:xfrm>
        </p:spPr>
        <p:txBody>
          <a:bodyPr/>
          <a:lstStyle/>
          <a:p>
            <a:r>
              <a:rPr lang="ru-RU" sz="2800" dirty="0">
                <a:solidFill>
                  <a:srgbClr val="FF0000"/>
                </a:solidFill>
              </a:rPr>
              <a:t>№1. Тема 9.Контрольные вопросы для самопроверки:</a:t>
            </a:r>
          </a:p>
          <a:p>
            <a:pPr algn="l"/>
            <a:r>
              <a:rPr lang="ru-RU" dirty="0"/>
              <a:t>1.Понятие и формы страхования. </a:t>
            </a:r>
          </a:p>
          <a:p>
            <a:pPr algn="l"/>
            <a:r>
              <a:rPr lang="ru-RU" dirty="0"/>
              <a:t>2.Принципы страхования.</a:t>
            </a:r>
          </a:p>
          <a:p>
            <a:pPr algn="l"/>
            <a:r>
              <a:rPr lang="ru-RU" dirty="0"/>
              <a:t>3.Виды страхования.</a:t>
            </a:r>
          </a:p>
          <a:p>
            <a:pPr algn="l"/>
            <a:r>
              <a:rPr lang="ru-RU" dirty="0"/>
              <a:t>4.Услуги страхования.</a:t>
            </a:r>
          </a:p>
          <a:p>
            <a:pPr algn="l"/>
            <a:r>
              <a:rPr lang="ru-RU" dirty="0"/>
              <a:t>5.Риски получения некачественных услуг индивида.</a:t>
            </a:r>
          </a:p>
          <a:p>
            <a:pPr algn="l"/>
            <a:r>
              <a:rPr lang="ru-RU" dirty="0"/>
              <a:t>6.Способы  снижения финансовых рисков индивида.</a:t>
            </a:r>
          </a:p>
          <a:p>
            <a:pPr algn="l"/>
            <a:r>
              <a:rPr lang="ru-RU" dirty="0"/>
              <a:t>7.Основные потребительские проблемы в сфере финансовых услуг.</a:t>
            </a:r>
          </a:p>
          <a:p>
            <a:pPr algn="l"/>
            <a:r>
              <a:rPr lang="ru-RU" dirty="0"/>
              <a:t>8.Стратегия государственных институтов в сфере защиты прав индивида.</a:t>
            </a:r>
          </a:p>
          <a:p>
            <a:pPr algn="l"/>
            <a:r>
              <a:rPr lang="ru-RU" dirty="0"/>
              <a:t>9.Возможности общественных институтов в сфере защиты прав индивида..</a:t>
            </a:r>
          </a:p>
        </p:txBody>
      </p:sp>
    </p:spTree>
    <p:extLst>
      <p:ext uri="{BB962C8B-B14F-4D97-AF65-F5344CB8AC3E}">
        <p14:creationId xmlns:p14="http://schemas.microsoft.com/office/powerpoint/2010/main" val="2517606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2530" name="Picture 2" descr="C:\Users\1\Downloads\slide_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9181"/>
          <a:stretch/>
        </p:blipFill>
        <p:spPr bwMode="auto">
          <a:xfrm>
            <a:off x="1524001" y="457200"/>
            <a:ext cx="9144001" cy="577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42444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D23941-63D2-4300-9A5E-621DB66D4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0"/>
            <a:ext cx="12059920" cy="681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0394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F34A32-C4D5-43DF-8FBE-62E42227B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71120"/>
            <a:ext cx="12116826" cy="648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0800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C09BF3-A680-458C-AF13-6E77FD25F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" y="0"/>
            <a:ext cx="11643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5058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572D9B-0465-45B6-9DC5-4F8F25C5FB2C}"/>
              </a:ext>
            </a:extLst>
          </p:cNvPr>
          <p:cNvSpPr txBox="1"/>
          <p:nvPr/>
        </p:nvSpPr>
        <p:spPr>
          <a:xfrm>
            <a:off x="254000" y="1582341"/>
            <a:ext cx="11938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200" b="0" i="0" dirty="0">
                <a:solidFill>
                  <a:srgbClr val="FF0000"/>
                </a:solidFill>
                <a:effectLst/>
                <a:latin typeface="YS Text"/>
              </a:rPr>
              <a:t>Роль государства в борьбе с мошенничеством включает следующие аспекты:</a:t>
            </a:r>
          </a:p>
          <a:p>
            <a:pPr algn="l"/>
            <a:endParaRPr lang="ru-RU" sz="3200" b="0" i="0" dirty="0">
              <a:solidFill>
                <a:srgbClr val="FF0000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Законотворческая деятельность</a:t>
            </a:r>
            <a:r>
              <a:rPr lang="ru-RU" sz="2400" b="0" i="0" dirty="0">
                <a:effectLst/>
                <a:latin typeface="YS Text"/>
              </a:rPr>
              <a:t>. Государство активизирует работу по созданию механизмов, направленных против мошенников, например, вносит изменения в законодательство, обязывающие проверять денежные переводы клиентов и возвращать украденные деньги.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Взаимодействие с различными ведомствами</a:t>
            </a:r>
            <a:r>
              <a:rPr lang="ru-RU" sz="2400" b="0" i="0" dirty="0">
                <a:effectLst/>
                <a:latin typeface="YS Text"/>
              </a:rPr>
              <a:t>. Например, Минфин России предложил законопроект, предусматривающий оперативный обмен информацией между Банком России и МВД России. Это необходимо для раскрытия преступлений в сфере финансового мошенничества с использованием банковских карт.</a:t>
            </a:r>
          </a:p>
        </p:txBody>
      </p:sp>
    </p:spTree>
    <p:extLst>
      <p:ext uri="{BB962C8B-B14F-4D97-AF65-F5344CB8AC3E}">
        <p14:creationId xmlns:p14="http://schemas.microsoft.com/office/powerpoint/2010/main" val="205562741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35DE2A-5765-47EB-BD2E-8461554983DD}"/>
              </a:ext>
            </a:extLst>
          </p:cNvPr>
          <p:cNvSpPr txBox="1"/>
          <p:nvPr/>
        </p:nvSpPr>
        <p:spPr>
          <a:xfrm>
            <a:off x="0" y="1582341"/>
            <a:ext cx="123342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Поддержка финансовой системы</a:t>
            </a:r>
            <a:r>
              <a:rPr lang="ru-RU" sz="2400" b="0" i="0" dirty="0">
                <a:effectLst/>
                <a:latin typeface="YS Text"/>
              </a:rPr>
              <a:t>. Государство оказывает методологическую поддержку банкам, например, определяет основные признаки подозрительных операций. Банки имеют право отказывать в открытии счетов, вкладов или проведении операций клиентам, чья добросовестность вызывает сомнения.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Введение ограничительных мер</a:t>
            </a:r>
            <a:r>
              <a:rPr lang="ru-RU" sz="2400" b="0" i="0" dirty="0">
                <a:effectLst/>
                <a:latin typeface="YS Text"/>
              </a:rPr>
              <a:t>. Когда в каком-то из сегментов финансового рынка наблюдается повышенный уровень мошенничества в отношении граждан, государство может пойти путём полного запрета этой деятельности или её ограничения. При этом власти должны быть уверены, что ограничения и запреты являются реализуемыми и не вызывают негативных последствий для экономики. </a:t>
            </a:r>
          </a:p>
        </p:txBody>
      </p:sp>
    </p:spTree>
    <p:extLst>
      <p:ext uri="{BB962C8B-B14F-4D97-AF65-F5344CB8AC3E}">
        <p14:creationId xmlns:p14="http://schemas.microsoft.com/office/powerpoint/2010/main" val="241078776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366FD3-A249-4DDD-9DCB-ECC99FF34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-45720"/>
            <a:ext cx="11653520" cy="678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0496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A5B898-59AC-421F-8FE0-ACD68690E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49760" cy="675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152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377128-1F9E-4F96-AC1E-0C8119461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" y="0"/>
            <a:ext cx="11897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6951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1A989D-CF3F-49F2-B06B-1CCA52764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7591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7B8AEA-F4FA-4B74-9D6E-1C7D57F50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12090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50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3554" name="Picture 2" descr="C:\Users\1\Downloads\137268248_157928733.pdf-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2" b="5409"/>
          <a:stretch/>
        </p:blipFill>
        <p:spPr bwMode="auto">
          <a:xfrm>
            <a:off x="1524000" y="629728"/>
            <a:ext cx="9144000" cy="585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85321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9B773F-7F0D-4967-AAE7-7823E9E74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" y="0"/>
            <a:ext cx="11785600" cy="666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7368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DE8702-E407-4C2A-8447-35FD29B255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" y="71120"/>
            <a:ext cx="11795760" cy="6786880"/>
          </a:xfrm>
        </p:spPr>
        <p:txBody>
          <a:bodyPr/>
          <a:lstStyle/>
          <a:p>
            <a:r>
              <a:rPr lang="ru-RU" sz="2800" dirty="0">
                <a:solidFill>
                  <a:srgbClr val="FF0000"/>
                </a:solidFill>
              </a:rPr>
              <a:t>№2. Тема 9.Контрольные вопросы для самопроверки:</a:t>
            </a:r>
          </a:p>
          <a:p>
            <a:pPr algn="l"/>
            <a:r>
              <a:rPr lang="ru-RU" dirty="0"/>
              <a:t>1.Виды мошенничества.</a:t>
            </a:r>
          </a:p>
          <a:p>
            <a:pPr algn="l"/>
            <a:r>
              <a:rPr lang="ru-RU" dirty="0"/>
              <a:t>2. Способы мошенничества.</a:t>
            </a:r>
          </a:p>
          <a:p>
            <a:pPr algn="l"/>
            <a:r>
              <a:rPr lang="ru-RU" dirty="0"/>
              <a:t>3.Мошенничество на финансовом рынке.</a:t>
            </a:r>
          </a:p>
          <a:p>
            <a:pPr algn="l"/>
            <a:r>
              <a:rPr lang="ru-RU" dirty="0"/>
              <a:t>4.Роль государства в борьбе с мошенничеством.</a:t>
            </a:r>
          </a:p>
          <a:p>
            <a:pPr algn="l"/>
            <a:r>
              <a:rPr lang="ru-RU" dirty="0"/>
              <a:t>5.Меры борьбы с мошенничеством.</a:t>
            </a:r>
          </a:p>
          <a:p>
            <a:pPr algn="l"/>
            <a:r>
              <a:rPr lang="ru-RU" dirty="0"/>
              <a:t>6.Кредитные махинации.</a:t>
            </a:r>
          </a:p>
          <a:p>
            <a:pPr algn="l"/>
            <a:r>
              <a:rPr lang="ru-RU" dirty="0"/>
              <a:t>7.Защита от обмана от финансовых мошенников.</a:t>
            </a:r>
          </a:p>
          <a:p>
            <a:pPr algn="l"/>
            <a:r>
              <a:rPr lang="ru-RU" dirty="0"/>
              <a:t>8. Сетевые мошенники.</a:t>
            </a:r>
          </a:p>
          <a:p>
            <a:pPr algn="l"/>
            <a:r>
              <a:rPr lang="ru-RU" dirty="0"/>
              <a:t>9. Кибермошенничество.</a:t>
            </a:r>
          </a:p>
          <a:p>
            <a:pPr algn="l"/>
            <a:r>
              <a:rPr lang="ru-RU" dirty="0"/>
              <a:t>10. Онлайн лотереи.</a:t>
            </a:r>
          </a:p>
        </p:txBody>
      </p:sp>
    </p:spTree>
    <p:extLst>
      <p:ext uri="{BB962C8B-B14F-4D97-AF65-F5344CB8AC3E}">
        <p14:creationId xmlns:p14="http://schemas.microsoft.com/office/powerpoint/2010/main" val="1452864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esktop\Новая папка\slide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"/>
            <a:ext cx="9144000" cy="68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5A2EB32-E231-451C-A87F-A440687B7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334675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esktop\Новая папка\d1c45c7ccb5fad84f9443455039882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F7A2A46-B077-4A7C-9086-BA788818D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749693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Desktop\Новая папка\img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8BCED68-2F7C-483D-BE57-071C335CD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3287306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2290" name="Picture 2" descr="C:\Users\1\Desktop\Новая папка\slide-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0"/>
          <a:stretch/>
        </p:blipFill>
        <p:spPr bwMode="auto">
          <a:xfrm>
            <a:off x="1557415" y="1"/>
            <a:ext cx="9003081" cy="645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1BEE4CF-57BE-4C71-B564-222CABAB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447564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F5A181E-364A-402B-9132-87E6F3EBDA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" y="136524"/>
            <a:ext cx="12029440" cy="6584952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№1.Тема 5.Контрольные вопросы для самопроверки: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Calibri" panose="020F0502020204030204"/>
              </a:rPr>
              <a:t>1.Особенности финансового и экономического поведения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Calibri" panose="020F0502020204030204"/>
              </a:rPr>
              <a:t>        на разных этапах жизненного цикла индивида.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2.Стуктура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доходов и расходов домохозяйства.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Calibri" panose="020F0502020204030204"/>
              </a:rPr>
              <a:t>3 Виды доходов от предпринимательской деятельности.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4.Источники доходов населения.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Calibri" panose="020F0502020204030204"/>
              </a:rPr>
              <a:t>5.Виды доходов.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6.Источники доходов.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Calibri" panose="020F0502020204030204"/>
              </a:rPr>
              <a:t>7.Факторы формирования заработной платы.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8.Зароботная плата на конкурентном рынке.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Calibri" panose="020F0502020204030204"/>
              </a:rPr>
              <a:t>9.Внеконкурентные факторы влияющие на уровень заработной платы.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10.Факторы влияющие на величину заработной платы.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Calibri" panose="020F0502020204030204"/>
              </a:rPr>
              <a:t>11.Земельный кадастр. Цена и рента земли.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12.Виды земельной ренты и типы рынка земли.</a:t>
            </a:r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785D14-7C25-432B-A498-525EE6CD1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Дисциплина: ЭКОНОМИКА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12AE9A-AD3A-45CE-A010-1DDB9FCFA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152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1\Downloads\img9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1666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1\Downloads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2957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WordPictureWatermark1674174671">
            <a:extLst>
              <a:ext uri="{FF2B5EF4-FFF2-40B4-BE49-F238E27FC236}">
                <a16:creationId xmlns:a16="http://schemas.microsoft.com/office/drawing/2014/main" id="{9612D52C-0ADB-4228-B689-DED6846B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861" y="24807"/>
            <a:ext cx="2801259" cy="683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2CE011-A026-4495-91BC-C77ECACE08F2}"/>
              </a:ext>
            </a:extLst>
          </p:cNvPr>
          <p:cNvSpPr txBox="1"/>
          <p:nvPr/>
        </p:nvSpPr>
        <p:spPr>
          <a:xfrm>
            <a:off x="314960" y="-36340"/>
            <a:ext cx="11775441" cy="6653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Уральский юридический институт МВД России.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</a:t>
            </a:r>
            <a:r>
              <a:rPr lang="ru-RU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Тема №</a:t>
            </a:r>
            <a:r>
              <a:rPr lang="ru-RU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Экономика домохозяйства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и личный бюджет.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КАФЕДРА СОЦИАЛЬНО-ЭКОНОМИЧЕСКИХ ДИСЦИПЛИН,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Баженов Сергей Иванович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Доктор экономических наук,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профессор, член-корреспондент МАНЕБ,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Президент фонда, центр «Региональной экономической безопасности: теоретические аспекты, практика.»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Email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naukaservis@rambler.ru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Тел.: 8 922-181-40-15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www.b-si.ru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 ГОД.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AF7F89-E487-AB22-C2FE-ADF2DB4761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023" y="5272972"/>
            <a:ext cx="1237607" cy="148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42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09F81E83-AA7F-403D-A019-A581AF404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DAD2E97-277C-4D99-BB20-8251CB94D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FB54DF-20AB-44CD-975D-259B93073573}"/>
              </a:ext>
            </a:extLst>
          </p:cNvPr>
          <p:cNvSpPr txBox="1"/>
          <p:nvPr/>
        </p:nvSpPr>
        <p:spPr>
          <a:xfrm>
            <a:off x="3048000" y="2136339"/>
            <a:ext cx="6096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333333"/>
                </a:solidFill>
                <a:effectLst/>
                <a:latin typeface="YS Text"/>
              </a:rPr>
              <a:t>Расходы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 бывают 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YS Text"/>
              </a:rPr>
              <a:t>обязательными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 (необходимыми) 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YS Text"/>
              </a:rPr>
              <a:t>и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 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YS Text"/>
              </a:rPr>
              <a:t>необязательными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. К 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YS Text"/>
              </a:rPr>
              <a:t>обязательным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 (необходимым) относятся те 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YS Text"/>
              </a:rPr>
              <a:t>расходы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, которые удовлетворяют насущные потребности – это 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YS Text"/>
              </a:rPr>
              <a:t>расходы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 за коммунальные услуги, 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YS Text"/>
              </a:rPr>
              <a:t>расходы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 на питание, одежду, телефон, транспорт. К 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YS Text"/>
              </a:rPr>
              <a:t>необязательным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 относят 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YS Text"/>
              </a:rPr>
              <a:t>расходы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, связанные с удовлетворением своих желаний, – то, что вы хотите купить, но от приобретения чего вы можете отказаться в любой момент времени.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56010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1986" name="Picture 2" descr="C:\Users\1\Downloads\img1987747_Nominalnyie_i_realnyie_dohodyi_naseleni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49163"/>
            <a:ext cx="91440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752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9125F9A-96C2-4603-903B-E1A762768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D34C43E-184B-4491-8213-9E9EE35CD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0EFB40-3DAF-4695-A41B-06D4C863054E}"/>
              </a:ext>
            </a:extLst>
          </p:cNvPr>
          <p:cNvSpPr txBox="1"/>
          <p:nvPr/>
        </p:nvSpPr>
        <p:spPr>
          <a:xfrm>
            <a:off x="0" y="965200"/>
            <a:ext cx="12029440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i="0" dirty="0">
                <a:solidFill>
                  <a:srgbClr val="FF0000"/>
                </a:solidFill>
                <a:effectLst/>
                <a:latin typeface="YS Text"/>
              </a:rPr>
              <a:t>Постановка финансовых целей на разных этапах жизненного цикла</a:t>
            </a:r>
            <a:r>
              <a:rPr lang="ru-RU" sz="2800" b="0" i="0" dirty="0">
                <a:solidFill>
                  <a:srgbClr val="FF0000"/>
                </a:solidFill>
                <a:effectLst/>
                <a:latin typeface="YS Text"/>
              </a:rPr>
              <a:t> может включать следующие аспекты: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solidFill>
                  <a:srgbClr val="FF0000"/>
                </a:solidFill>
                <a:effectLst/>
                <a:latin typeface="YS Text"/>
              </a:rPr>
              <a:t>Старт</a:t>
            </a:r>
            <a:r>
              <a:rPr lang="ru-RU" sz="2400" b="0" i="0" dirty="0">
                <a:solidFill>
                  <a:srgbClr val="FF0000"/>
                </a:solidFill>
                <a:effectLst/>
                <a:latin typeface="YS Text"/>
              </a:rPr>
              <a:t>. </a:t>
            </a:r>
            <a:r>
              <a:rPr lang="ru-RU" b="0" i="0" dirty="0">
                <a:effectLst/>
                <a:latin typeface="YS Text"/>
              </a:rPr>
              <a:t>На этом этапе могут быть цели по созданию материальной базы, «подушки безопасности» для будущей семьи. Также можно рассматривать возможность пользоваться любыми финансовыми инструментами, в том числе и высоко рискованными.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solidFill>
                  <a:srgbClr val="FF0000"/>
                </a:solidFill>
                <a:effectLst/>
                <a:latin typeface="YS Text"/>
              </a:rPr>
              <a:t>Развитие</a:t>
            </a:r>
            <a:r>
              <a:rPr lang="ru-RU" sz="2400" b="0" i="0" dirty="0">
                <a:solidFill>
                  <a:srgbClr val="FF0000"/>
                </a:solidFill>
                <a:effectLst/>
                <a:latin typeface="YS Text"/>
              </a:rPr>
              <a:t>. </a:t>
            </a:r>
            <a:r>
              <a:rPr lang="ru-RU" b="0" i="0" dirty="0">
                <a:effectLst/>
                <a:latin typeface="YS Text"/>
              </a:rPr>
              <a:t>С появлением семьи и детей становится труднее откладывать и инвестировать. На этом этапе важно более тщательно планировать бюджет, понимать риски и разрабатывать план защиты от них.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solidFill>
                  <a:srgbClr val="FF0000"/>
                </a:solidFill>
                <a:effectLst/>
                <a:latin typeface="YS Text"/>
              </a:rPr>
              <a:t>Зрелость</a:t>
            </a:r>
            <a:r>
              <a:rPr lang="ru-RU" b="0" i="0" dirty="0">
                <a:effectLst/>
                <a:latin typeface="YS Text"/>
              </a:rPr>
              <a:t>. Вновь появляется возможность производить накопления, закладывать задел для пенсии и обеспеченной старости. Инвестиции возможны, но рекомендуется пользоваться уже более консервативными инструментами.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solidFill>
                  <a:srgbClr val="FF0000"/>
                </a:solidFill>
                <a:effectLst/>
                <a:latin typeface="YS Text"/>
              </a:rPr>
              <a:t>Закат</a:t>
            </a:r>
            <a:r>
              <a:rPr lang="ru-RU" sz="2400" b="0" i="0" dirty="0">
                <a:solidFill>
                  <a:srgbClr val="FF0000"/>
                </a:solidFill>
                <a:effectLst/>
                <a:latin typeface="YS Text"/>
              </a:rPr>
              <a:t>. </a:t>
            </a:r>
            <a:r>
              <a:rPr lang="ru-RU" b="0" i="0" dirty="0">
                <a:effectLst/>
                <a:latin typeface="YS Text"/>
              </a:rPr>
              <a:t>Можно ставить цель по достойной пенсии (дополнению к официальной части). Также можно определить наследников своих финансовых активов и распределить имущество среди родственников.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ru-RU" dirty="0"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YS Text"/>
              </a:rPr>
              <a:t> </a:t>
            </a:r>
          </a:p>
          <a:p>
            <a:pPr algn="l"/>
            <a:r>
              <a:rPr lang="ru-RU" b="1" i="0" dirty="0">
                <a:effectLst/>
                <a:latin typeface="YS Text"/>
              </a:rPr>
              <a:t>Изменение финансовых целей может быть связано и с другими аспектами жизни человека</a:t>
            </a:r>
            <a:r>
              <a:rPr lang="ru-RU" b="0" i="0" dirty="0">
                <a:effectLst/>
                <a:latin typeface="YS Text"/>
              </a:rPr>
              <a:t>, например, с изменением ценностей и приоритетов. У каждого человека свой уникальный набор ценностей, которые могут меняться в течение жизни. Понимание актуальности этих ценностей позволяет своевременно корректировать финансовые цели. </a:t>
            </a:r>
          </a:p>
        </p:txBody>
      </p:sp>
    </p:spTree>
    <p:extLst>
      <p:ext uri="{BB962C8B-B14F-4D97-AF65-F5344CB8AC3E}">
        <p14:creationId xmlns:p14="http://schemas.microsoft.com/office/powerpoint/2010/main" val="2519366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9B561B4-7070-4D35-9A7F-016F31B18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7CFF034-634C-4C50-8531-2FE4B2175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23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474289-81D8-42D4-BCBB-B85314722BE1}"/>
              </a:ext>
            </a:extLst>
          </p:cNvPr>
          <p:cNvSpPr txBox="1"/>
          <p:nvPr/>
        </p:nvSpPr>
        <p:spPr>
          <a:xfrm>
            <a:off x="223520" y="1859340"/>
            <a:ext cx="11968480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600" dirty="0">
                <a:solidFill>
                  <a:srgbClr val="FF0000"/>
                </a:solidFill>
                <a:latin typeface="YS Text"/>
              </a:rPr>
              <a:t>Т</a:t>
            </a:r>
            <a:r>
              <a:rPr lang="ru-RU" sz="3600" b="0" i="0" dirty="0">
                <a:solidFill>
                  <a:srgbClr val="FF0000"/>
                </a:solidFill>
                <a:effectLst/>
                <a:latin typeface="YS Text"/>
              </a:rPr>
              <a:t>ипичным ошибкам при управлении доходами индивида относятся</a:t>
            </a:r>
            <a:r>
              <a:rPr lang="ru-RU" sz="3600" b="0" i="0" dirty="0">
                <a:solidFill>
                  <a:srgbClr val="333333"/>
                </a:solidFill>
                <a:effectLst/>
                <a:latin typeface="YS Text"/>
              </a:rPr>
              <a:t>:</a:t>
            </a:r>
          </a:p>
          <a:p>
            <a:pPr algn="l">
              <a:buFont typeface="+mj-lt"/>
              <a:buAutoNum type="arabicPeriod"/>
            </a:pPr>
            <a:r>
              <a:rPr lang="ru-RU" sz="2800" b="0" i="0" dirty="0">
                <a:solidFill>
                  <a:srgbClr val="333333"/>
                </a:solidFill>
                <a:effectLst/>
                <a:latin typeface="YS Text"/>
              </a:rPr>
              <a:t>Не ведение бюджета.</a:t>
            </a:r>
          </a:p>
          <a:p>
            <a:pPr algn="l">
              <a:buFont typeface="+mj-lt"/>
              <a:buAutoNum type="arabicPeriod" startAt="2"/>
            </a:pPr>
            <a:r>
              <a:rPr lang="ru-RU" sz="2800" b="0" i="0" dirty="0">
                <a:solidFill>
                  <a:srgbClr val="333333"/>
                </a:solidFill>
                <a:effectLst/>
                <a:latin typeface="YS Text"/>
              </a:rPr>
              <a:t>Оплата ненужных банковских расходов.</a:t>
            </a:r>
          </a:p>
          <a:p>
            <a:pPr algn="l">
              <a:buFont typeface="+mj-lt"/>
              <a:buAutoNum type="arabicPeriod" startAt="3"/>
            </a:pPr>
            <a:r>
              <a:rPr lang="ru-RU" sz="2800" b="0" i="0" dirty="0">
                <a:solidFill>
                  <a:srgbClr val="333333"/>
                </a:solidFill>
                <a:effectLst/>
                <a:latin typeface="YS Text"/>
              </a:rPr>
              <a:t>Отсутствие «заначки» на непредвиденные расходы.</a:t>
            </a:r>
          </a:p>
          <a:p>
            <a:pPr algn="l">
              <a:buFont typeface="+mj-lt"/>
              <a:buAutoNum type="arabicPeriod" startAt="4"/>
            </a:pPr>
            <a:r>
              <a:rPr lang="ru-RU" sz="2800" b="0" i="0" dirty="0">
                <a:solidFill>
                  <a:srgbClr val="333333"/>
                </a:solidFill>
                <a:effectLst/>
                <a:latin typeface="YS Text"/>
              </a:rPr>
              <a:t>Отсутствие завещания.</a:t>
            </a:r>
          </a:p>
          <a:p>
            <a:pPr algn="l">
              <a:buFont typeface="+mj-lt"/>
              <a:buAutoNum type="arabicPeriod" startAt="5"/>
            </a:pPr>
            <a:r>
              <a:rPr lang="ru-RU" sz="2800" b="0" i="0" dirty="0">
                <a:solidFill>
                  <a:srgbClr val="333333"/>
                </a:solidFill>
                <a:effectLst/>
                <a:latin typeface="YS Text"/>
              </a:rPr>
              <a:t>Отсутствие страховки на случай потери трудоспособности.</a:t>
            </a:r>
          </a:p>
          <a:p>
            <a:pPr algn="l">
              <a:buFont typeface="+mj-lt"/>
              <a:buAutoNum type="arabicPeriod" startAt="6"/>
            </a:pPr>
            <a:r>
              <a:rPr lang="ru-RU" sz="2800" b="0" i="0" dirty="0">
                <a:solidFill>
                  <a:srgbClr val="333333"/>
                </a:solidFill>
                <a:effectLst/>
                <a:latin typeface="YS Text"/>
              </a:rPr>
              <a:t>Отсутствие страхования жизни.</a:t>
            </a:r>
          </a:p>
          <a:p>
            <a:pPr algn="l">
              <a:buFont typeface="+mj-lt"/>
              <a:buAutoNum type="arabicPeriod" startAt="7"/>
            </a:pPr>
            <a:r>
              <a:rPr lang="ru-RU" sz="2800" b="0" i="0" dirty="0">
                <a:solidFill>
                  <a:srgbClr val="333333"/>
                </a:solidFill>
                <a:effectLst/>
                <a:latin typeface="YS Text"/>
              </a:rPr>
              <a:t>Несвоевременная оплата долгов по кредитной карте.</a:t>
            </a:r>
          </a:p>
          <a:p>
            <a:pPr algn="l">
              <a:buFont typeface="+mj-lt"/>
              <a:buAutoNum type="arabicPeriod" startAt="8"/>
            </a:pPr>
            <a:r>
              <a:rPr lang="ru-RU" sz="2800" b="0" i="0" dirty="0">
                <a:solidFill>
                  <a:srgbClr val="333333"/>
                </a:solidFill>
                <a:effectLst/>
                <a:latin typeface="YS Text"/>
              </a:rPr>
              <a:t>Наличие лимита на кредитной карте, превосходящего ежемесячный доход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1049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1D5574A-96F2-4B95-A8A9-D8C3C16E6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7513750-D483-43B8-A705-B0388CF8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24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799CD7-1000-4757-AB1C-10F3A5805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57735"/>
            <a:ext cx="12029440" cy="671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67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1CBFA871-AC4B-4659-8B0C-B8E098F1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C215D0A-B329-4407-9A04-B765CE4E9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25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B2B33A-77F7-4633-B9C3-5141AAFDC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" y="0"/>
            <a:ext cx="11724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994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F121FB1A-86E9-419A-B75F-947C9CFE7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B6AFC2F-1C7C-4A47-875C-738E1AA7E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26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714F3C-4482-456C-B39F-E9FA41E27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72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22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F146F2CE-AFB7-4DE6-BFFD-2F61FE0A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21144A8-78AD-4BD2-84B9-E54B52C9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27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830060-E07A-406D-9168-C4B808F29A5B}"/>
              </a:ext>
            </a:extLst>
          </p:cNvPr>
          <p:cNvSpPr txBox="1"/>
          <p:nvPr/>
        </p:nvSpPr>
        <p:spPr>
          <a:xfrm>
            <a:off x="0" y="447040"/>
            <a:ext cx="12019280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200" b="0" i="0" dirty="0">
                <a:solidFill>
                  <a:srgbClr val="FF0000"/>
                </a:solidFill>
                <a:effectLst/>
                <a:latin typeface="YS Text"/>
              </a:rPr>
              <a:t>Факторы устойчивого развития домохозяйства могут включать: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Увеличение инвестиций в человеческий капитал</a:t>
            </a:r>
            <a:r>
              <a:rPr lang="ru-RU" sz="2000" b="0" i="0" dirty="0">
                <a:effectLst/>
                <a:latin typeface="YS Text"/>
              </a:rPr>
              <a:t>. Это помогает поддерживать надлежащий уровень здоровья, диверсифицировать средства существования, наращивать социальный капитал.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Диверсификация средств существования</a:t>
            </a:r>
            <a:r>
              <a:rPr lang="ru-RU" sz="2400" b="0" i="0" dirty="0">
                <a:effectLst/>
                <a:latin typeface="YS Text"/>
              </a:rPr>
              <a:t>. </a:t>
            </a:r>
            <a:r>
              <a:rPr lang="ru-RU" sz="2000" b="0" i="0" dirty="0">
                <a:effectLst/>
                <a:latin typeface="YS Text"/>
              </a:rPr>
              <a:t>Она должна опираться на оценку рисков и анализ местных политэкономических условий.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Улучшение доступа к публичной и производительной инфраструктуре</a:t>
            </a:r>
            <a:r>
              <a:rPr lang="ru-RU" sz="2400" b="0" i="0" dirty="0">
                <a:effectLst/>
                <a:latin typeface="YS Text"/>
              </a:rPr>
              <a:t>. </a:t>
            </a:r>
            <a:r>
              <a:rPr lang="ru-RU" sz="2000" b="0" i="0" dirty="0">
                <a:effectLst/>
                <a:latin typeface="YS Text"/>
              </a:rPr>
              <a:t>Это дороги, рынки, инфраструктура водных ресурсов, электроэнергия и т. д..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Формирование стратегических партнёрств</a:t>
            </a:r>
            <a:r>
              <a:rPr lang="ru-RU" sz="2400" b="0" i="0" dirty="0">
                <a:effectLst/>
                <a:latin typeface="YS Text"/>
              </a:rPr>
              <a:t>. </a:t>
            </a:r>
            <a:r>
              <a:rPr lang="ru-RU" sz="2000" b="0" i="0" dirty="0">
                <a:effectLst/>
                <a:latin typeface="YS Text"/>
              </a:rPr>
              <a:t>Они должны обеспечивать финансовые стимулы для инвестирования в средства существования.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Рациональное использование знаний</a:t>
            </a:r>
            <a:r>
              <a:rPr lang="ru-RU" sz="2000" b="0" i="0" dirty="0">
                <a:effectLst/>
                <a:latin typeface="YS Text"/>
              </a:rPr>
              <a:t>. Необходимо решать проблемы пробелов в знаниях и документировать эмпирические знания о перспективных методах укрепления устойчивости к внешним факторам. 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ru-RU" sz="2000" b="0" i="0" dirty="0"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1" i="0" dirty="0">
                <a:effectLst/>
                <a:latin typeface="YS Text"/>
              </a:rPr>
              <a:t>Содействие процессам, которые наделяют субъекты местного уровня способностью подготовиться к переменам</a:t>
            </a:r>
            <a:r>
              <a:rPr lang="ru-RU" sz="2000" b="0" i="0" dirty="0">
                <a:effectLst/>
                <a:latin typeface="YS Text"/>
              </a:rPr>
              <a:t>. Они должны адаптироваться к постоянно изменяющимся контекстам рисков и уязвимости. </a:t>
            </a:r>
          </a:p>
          <a:p>
            <a:pPr algn="l"/>
            <a:r>
              <a:rPr lang="ru-RU" sz="2000" b="0" i="0" dirty="0">
                <a:effectLst/>
                <a:latin typeface="YS Text"/>
              </a:rPr>
              <a:t>Набор факторов устойчивого развития домохозяйства может отличаться в зависимости от экологического, экономического, политического и социального контекста их деятельности. </a:t>
            </a:r>
          </a:p>
        </p:txBody>
      </p:sp>
    </p:spTree>
    <p:extLst>
      <p:ext uri="{BB962C8B-B14F-4D97-AF65-F5344CB8AC3E}">
        <p14:creationId xmlns:p14="http://schemas.microsoft.com/office/powerpoint/2010/main" val="1713921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DA0674D-D94C-4222-8406-A8B91504F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54A6513-D526-4A11-9616-5E759924B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28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6E4C60-E524-4076-826B-2F84141C9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"/>
            <a:ext cx="12192000" cy="668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923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F5A181E-364A-402B-9132-87E6F3EBDA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" y="136524"/>
            <a:ext cx="12029440" cy="6584952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№2. Тема 5.Контрольные вопросы для самопроверки: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Calibri" panose="020F0502020204030204"/>
              </a:rPr>
              <a:t>1.Структура доходов и расходов населения.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2.Номинальные и реальные доходы населения.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Calibri" panose="020F0502020204030204"/>
              </a:rPr>
              <a:t>3. Обязательные и необязательные расходы.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4.Принципиальная схема формирования доходов населения.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Calibri" panose="020F0502020204030204"/>
              </a:rPr>
              <a:t>5.Типичные ошибки при управлении доходами.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Calibri" panose="020F0502020204030204"/>
              </a:rPr>
              <a:t>6.Факторы устойчивости бюджета домохозяйств.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Calibri" panose="020F0502020204030204"/>
              </a:rPr>
              <a:t>7.Постановка финансовых целей на разных этапах жизненного цикла.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Calibri" panose="020F0502020204030204"/>
              </a:rPr>
              <a:t>8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.Личный бюджет.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Calibri" panose="020F0502020204030204"/>
              </a:rPr>
              <a:t>9.Семейный бюджет.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Calibri" panose="020F0502020204030204"/>
              </a:rPr>
              <a:t>10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.Ощибки при ведении семейного бюджета.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Calibri" panose="020F0502020204030204"/>
              </a:rPr>
              <a:t>11.Участие в государственном бюджетном процессе населения.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785D14-7C25-432B-A498-525EE6CD1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12AE9A-AD3A-45CE-A010-1DDB9FCFA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662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DBC3DD-B130-4C64-B9E1-C41A1E5E2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21921"/>
            <a:ext cx="11721252" cy="659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268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WordPictureWatermark1674174671">
            <a:extLst>
              <a:ext uri="{FF2B5EF4-FFF2-40B4-BE49-F238E27FC236}">
                <a16:creationId xmlns:a16="http://schemas.microsoft.com/office/drawing/2014/main" id="{9612D52C-0ADB-4228-B689-DED6846B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861" y="24807"/>
            <a:ext cx="2801259" cy="683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2CE011-A026-4495-91BC-C77ECACE08F2}"/>
              </a:ext>
            </a:extLst>
          </p:cNvPr>
          <p:cNvSpPr txBox="1"/>
          <p:nvPr/>
        </p:nvSpPr>
        <p:spPr>
          <a:xfrm>
            <a:off x="314960" y="-36340"/>
            <a:ext cx="11775441" cy="6653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Уральский юридический институт МВД России.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</a:t>
            </a:r>
            <a:r>
              <a:rPr lang="ru-RU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Тема №6. Возможности и риски использования расчетных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и платежных инструментов.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КАФЕДРА СОЦИАЛЬНО-ЭКОНОМИЧЕСКИХ ДИСЦИПЛИН,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Баженов Сергей Иванович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Доктор экономических наук,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профессор, член-корреспондент МАНЕБ,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Президент фонда, центр «Региональной экономической безопасности: теоретические аспекты, практика.»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Email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naukaservis@rambler.ru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Тел.: 8 922-181-40-15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www.b-si.ru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 ГОД.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AF7F89-E487-AB22-C2FE-ADF2DB4761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023" y="5272972"/>
            <a:ext cx="1237607" cy="148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729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B35DFB-F26F-4F3A-BC47-115703081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556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BF0E51-3DB5-4753-A91A-A4042C904D26}"/>
              </a:ext>
            </a:extLst>
          </p:cNvPr>
          <p:cNvSpPr txBox="1"/>
          <p:nvPr/>
        </p:nvSpPr>
        <p:spPr>
          <a:xfrm>
            <a:off x="279400" y="177026"/>
            <a:ext cx="116332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0" i="0" dirty="0">
                <a:solidFill>
                  <a:srgbClr val="FF0000"/>
                </a:solidFill>
                <a:effectLst/>
                <a:latin typeface="YS Text"/>
              </a:rPr>
              <a:t>Современные платёжные средства включают следующие виды:</a:t>
            </a:r>
          </a:p>
          <a:p>
            <a:pPr algn="l"/>
            <a:r>
              <a:rPr lang="ru-RU" sz="2400" b="1" i="0" dirty="0">
                <a:effectLst/>
                <a:latin typeface="YS Text"/>
              </a:rPr>
              <a:t>Пластиковые карты</a:t>
            </a:r>
            <a:r>
              <a:rPr lang="ru-RU" sz="2400" b="0" i="0" dirty="0">
                <a:effectLst/>
                <a:latin typeface="YS Text"/>
              </a:rPr>
              <a:t>. Персонифицированный платёжный инструмент, предоставляющий возможность безналичной оплаты товаров и услуг, а также получения наличных средств в отделениях банков и банковских автоматах (банкоматах).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Электронные деньги</a:t>
            </a:r>
            <a:r>
              <a:rPr lang="ru-RU" sz="2400" b="0" i="0" dirty="0">
                <a:effectLst/>
                <a:latin typeface="YS Text"/>
              </a:rPr>
              <a:t>. Моделируют реальные деньги, при этом эмиссионная организация выпускает их электронные аналоги. Далее они покупаются пользователями, которые с их помощью оплачивают покупки, а затем продавец погашает их у эмитента.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Платёжные системы, которые используют криптовалюты</a:t>
            </a:r>
            <a:r>
              <a:rPr lang="ru-RU" sz="2400" b="0" i="0" dirty="0">
                <a:effectLst/>
                <a:latin typeface="YS Text"/>
              </a:rPr>
              <a:t>. Например, </a:t>
            </a:r>
            <a:r>
              <a:rPr lang="ru-RU" sz="2400" b="0" i="0" dirty="0" err="1">
                <a:effectLst/>
                <a:latin typeface="YS Text"/>
              </a:rPr>
              <a:t>Payeer</a:t>
            </a:r>
            <a:r>
              <a:rPr lang="ru-RU" sz="2400" b="0" i="0" dirty="0">
                <a:effectLst/>
                <a:latin typeface="YS Text"/>
              </a:rPr>
              <a:t>, </a:t>
            </a:r>
            <a:r>
              <a:rPr lang="ru-RU" sz="2400" b="0" i="0" dirty="0" err="1">
                <a:effectLst/>
                <a:latin typeface="YS Text"/>
              </a:rPr>
              <a:t>Binance</a:t>
            </a:r>
            <a:r>
              <a:rPr lang="ru-RU" sz="2400" b="0" i="0" dirty="0">
                <a:effectLst/>
                <a:latin typeface="YS Text"/>
              </a:rPr>
              <a:t> </a:t>
            </a:r>
            <a:r>
              <a:rPr lang="ru-RU" sz="2400" b="0" i="0" dirty="0" err="1">
                <a:effectLst/>
                <a:latin typeface="YS Text"/>
              </a:rPr>
              <a:t>Pay</a:t>
            </a:r>
            <a:r>
              <a:rPr lang="ru-RU" sz="2400" b="0" i="0" dirty="0">
                <a:effectLst/>
                <a:latin typeface="YS Text"/>
              </a:rPr>
              <a:t> и </a:t>
            </a:r>
            <a:r>
              <a:rPr lang="ru-RU" sz="2400" b="0" i="0" dirty="0" err="1">
                <a:effectLst/>
                <a:latin typeface="YS Text"/>
              </a:rPr>
              <a:t>Capitalist</a:t>
            </a:r>
            <a:r>
              <a:rPr lang="ru-RU" sz="2400" b="0" i="0" dirty="0">
                <a:effectLst/>
                <a:latin typeface="YS Text"/>
              </a:rPr>
              <a:t>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Небанковские платёжные системы</a:t>
            </a:r>
            <a:r>
              <a:rPr lang="ru-RU" sz="2400" b="0" i="0" dirty="0">
                <a:effectLst/>
                <a:latin typeface="YS Text"/>
              </a:rPr>
              <a:t>. Используют электронные кошельки для хранения денежных средств, а также позволяют осуществлять платежи в электронном виде без открытия банковского счёта. </a:t>
            </a:r>
          </a:p>
          <a:p>
            <a:pPr algn="l"/>
            <a:r>
              <a:rPr lang="ru-RU" sz="2400" b="0" i="0" dirty="0">
                <a:effectLst/>
                <a:latin typeface="YS Text"/>
              </a:rPr>
              <a:t>Платёжные системы обеспечивают совершение любых финансовых транзакций без использования наличных</a:t>
            </a:r>
            <a:r>
              <a:rPr lang="ru-RU" sz="2400" b="0" i="0">
                <a:effectLst/>
                <a:latin typeface="YS Text"/>
              </a:rPr>
              <a:t>. </a:t>
            </a:r>
          </a:p>
          <a:p>
            <a:pPr algn="l"/>
            <a:r>
              <a:rPr lang="ru-RU" sz="2400" b="0" i="0" dirty="0">
                <a:effectLst/>
                <a:latin typeface="YS Text"/>
              </a:rPr>
              <a:t> Они входят в состав базовых сервисов, предоставляемых банковскими структурами и прочими финансовыми институтами</a:t>
            </a:r>
          </a:p>
        </p:txBody>
      </p:sp>
    </p:spTree>
    <p:extLst>
      <p:ext uri="{BB962C8B-B14F-4D97-AF65-F5344CB8AC3E}">
        <p14:creationId xmlns:p14="http://schemas.microsoft.com/office/powerpoint/2010/main" val="5154252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1\Downloads\image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33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0DEC6D-367B-43E8-BC2D-A70F6C311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1759554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1\Downloads\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3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86A47A4-734D-4475-920E-3B8050687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42492510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B9F1A6D-9217-4E67-804F-64399665C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BA6393F-6D33-411A-AA55-B7A607439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35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E3104B-F05F-4E4A-BF79-9605318BA7A5}"/>
              </a:ext>
            </a:extLst>
          </p:cNvPr>
          <p:cNvSpPr txBox="1"/>
          <p:nvPr/>
        </p:nvSpPr>
        <p:spPr>
          <a:xfrm>
            <a:off x="121920" y="-79653"/>
            <a:ext cx="1199896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i="0" dirty="0">
                <a:solidFill>
                  <a:srgbClr val="FF0000"/>
                </a:solidFill>
                <a:effectLst/>
                <a:latin typeface="YS Text"/>
              </a:rPr>
              <a:t>Квазиденьги</a:t>
            </a:r>
            <a:r>
              <a:rPr lang="ru-RU" sz="2400" b="1" i="0" dirty="0">
                <a:effectLst/>
                <a:latin typeface="YS Text"/>
              </a:rPr>
              <a:t> (бонусы, баллы, мили)</a:t>
            </a:r>
            <a:r>
              <a:rPr lang="ru-RU" sz="2400" b="0" i="0" dirty="0">
                <a:effectLst/>
                <a:latin typeface="YS Text"/>
              </a:rPr>
              <a:t> — это </a:t>
            </a:r>
            <a:r>
              <a:rPr lang="ru-RU" sz="2400" b="1" i="0" dirty="0">
                <a:effectLst/>
                <a:latin typeface="YS Text"/>
              </a:rPr>
              <a:t>поощрительные единицы, которые начисляются участникам программы лояльности</a:t>
            </a:r>
            <a:r>
              <a:rPr lang="ru-RU" sz="2400" b="0" i="0" dirty="0">
                <a:effectLst/>
                <a:latin typeface="YS Text"/>
              </a:rPr>
              <a:t>. Впервые такая система появилась в США, поэтому в качестве названия использовали мили — местную единицу измерения расстояния. </a:t>
            </a:r>
          </a:p>
          <a:p>
            <a:pPr algn="l"/>
            <a:r>
              <a:rPr lang="ru-RU" sz="2400" b="1" i="0" dirty="0">
                <a:effectLst/>
                <a:latin typeface="YS Text"/>
              </a:rPr>
              <a:t>Использование бонусов, баллов и миль может быть разным в зависимости от условий конкретной программы</a:t>
            </a:r>
            <a:r>
              <a:rPr lang="ru-RU" sz="2400" b="0" i="0" dirty="0">
                <a:effectLst/>
                <a:latin typeface="YS Text"/>
              </a:rPr>
              <a:t>: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 err="1">
                <a:solidFill>
                  <a:srgbClr val="FF0000"/>
                </a:solidFill>
                <a:effectLst/>
                <a:latin typeface="YS Text"/>
              </a:rPr>
              <a:t>Обменивание</a:t>
            </a:r>
            <a:r>
              <a:rPr lang="ru-RU" sz="2400" b="1" i="0" dirty="0">
                <a:effectLst/>
                <a:latin typeface="YS Text"/>
              </a:rPr>
              <a:t> на бесплатные билеты</a:t>
            </a:r>
            <a:r>
              <a:rPr lang="ru-RU" sz="2400" b="0" i="0" dirty="0">
                <a:effectLst/>
                <a:latin typeface="YS Text"/>
              </a:rPr>
              <a:t>. Количество баллов для каждого перелёта нужно рассчитывать на сайте перевозчика.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Повышение класса обслуживания</a:t>
            </a:r>
            <a:r>
              <a:rPr lang="ru-RU" sz="2400" b="0" i="0" dirty="0">
                <a:effectLst/>
                <a:latin typeface="YS Text"/>
              </a:rPr>
              <a:t>. Например, пересесть из эконома в бизнес.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Обмен на опциональные услуги авиакомпаний</a:t>
            </a:r>
            <a:r>
              <a:rPr lang="ru-RU" sz="2400" b="0" i="0" dirty="0">
                <a:effectLst/>
                <a:latin typeface="YS Text"/>
              </a:rPr>
              <a:t>. Провоз дополнительного багажа, животных или спортивного снаряжения, предварительный выбор мест в салоне.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solidFill>
                  <a:srgbClr val="FF0000"/>
                </a:solidFill>
                <a:effectLst/>
                <a:latin typeface="YS Text"/>
              </a:rPr>
              <a:t>Использование для сертификатов</a:t>
            </a:r>
            <a:r>
              <a:rPr lang="ru-RU" sz="2400" b="0" i="0" dirty="0">
                <a:solidFill>
                  <a:srgbClr val="FF0000"/>
                </a:solidFill>
                <a:effectLst/>
                <a:latin typeface="YS Text"/>
              </a:rPr>
              <a:t>. </a:t>
            </a:r>
            <a:r>
              <a:rPr lang="ru-RU" sz="2400" b="0" i="0" dirty="0">
                <a:effectLst/>
                <a:latin typeface="YS Text"/>
              </a:rPr>
              <a:t>Например, можно выбрать подходящую премию, оплатить её бонусами и получить электронный сертификат на почту.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solidFill>
                  <a:srgbClr val="FF0000"/>
                </a:solidFill>
                <a:effectLst/>
                <a:latin typeface="YS Text"/>
              </a:rPr>
              <a:t>Перечисление благотворительным организациям</a:t>
            </a:r>
            <a:r>
              <a:rPr lang="ru-RU" sz="2400" b="0" i="0" dirty="0">
                <a:effectLst/>
                <a:latin typeface="YS Text"/>
              </a:rPr>
              <a:t>. Фонды смогут приобретать необходимое на полученные мили. </a:t>
            </a:r>
          </a:p>
          <a:p>
            <a:pPr algn="l"/>
            <a:r>
              <a:rPr lang="ru-RU" sz="2400" b="0" i="0" dirty="0">
                <a:effectLst/>
                <a:latin typeface="YS Text"/>
              </a:rPr>
              <a:t>Важно заранее изучить условия оплаты милями, так как не всегда ими можно заплатить за всё. Некоторые авиакомпании потребуют реальные деньги за топливный и другие сборы</a:t>
            </a:r>
          </a:p>
        </p:txBody>
      </p:sp>
    </p:spTree>
    <p:extLst>
      <p:ext uri="{BB962C8B-B14F-4D97-AF65-F5344CB8AC3E}">
        <p14:creationId xmlns:p14="http://schemas.microsoft.com/office/powerpoint/2010/main" val="41556640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347BBA48-4983-42EF-B1A0-934623D92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E477D66-D85A-4873-9CE8-C850C0E29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36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434E19-E042-4588-8E21-F344362B0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" y="0"/>
            <a:ext cx="12019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916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75EA5417-DC64-4468-A122-89ED07F6A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6271CAF-5FF5-4391-A8FF-1766E3E8E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37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0A05CB-8810-4004-8B6E-91CB1E9E0A8C}"/>
              </a:ext>
            </a:extLst>
          </p:cNvPr>
          <p:cNvSpPr txBox="1"/>
          <p:nvPr/>
        </p:nvSpPr>
        <p:spPr>
          <a:xfrm>
            <a:off x="274320" y="1443841"/>
            <a:ext cx="1183640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200" b="1" i="0" dirty="0">
                <a:solidFill>
                  <a:srgbClr val="FF0000"/>
                </a:solidFill>
                <a:effectLst/>
                <a:latin typeface="YS Text"/>
              </a:rPr>
              <a:t>Правила безопасности при пользовании банковскими картами</a:t>
            </a:r>
            <a:r>
              <a:rPr lang="ru-RU" sz="3200" b="0" i="0" dirty="0">
                <a:solidFill>
                  <a:srgbClr val="FF0000"/>
                </a:solidFill>
                <a:effectLst/>
                <a:latin typeface="YS Text"/>
              </a:rPr>
              <a:t>:</a:t>
            </a:r>
          </a:p>
          <a:p>
            <a:pPr algn="l"/>
            <a:endParaRPr lang="ru-RU" sz="2400" b="0" i="0" dirty="0"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Не сообщайте реквизиты карты и ПИН-код третьим лицам</a:t>
            </a:r>
            <a:r>
              <a:rPr lang="ru-RU" sz="2400" b="0" i="0" dirty="0">
                <a:effectLst/>
                <a:latin typeface="YS Text"/>
              </a:rPr>
              <a:t>. Лучше всего запомнить ПИН-код или хранить его отдельно от банковской карты.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Не передавайте банковскую карту для использования третьим лицам</a:t>
            </a:r>
            <a:r>
              <a:rPr lang="ru-RU" sz="2400" b="0" i="0" dirty="0">
                <a:effectLst/>
                <a:latin typeface="YS Text"/>
              </a:rPr>
              <a:t>. В случае необходимости (при оплате товаров/работ/услуг) карта должна находиться в поле зрения.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При получении просьбы сообщить персональные данные или информацию о карте</a:t>
            </a:r>
            <a:r>
              <a:rPr lang="ru-RU" sz="2400" b="0" i="0" dirty="0">
                <a:effectLst/>
                <a:latin typeface="YS Text"/>
              </a:rPr>
              <a:t> не разглашайте эти сведения. В данном случае следует перезвонить в кредитную организацию, выдавшую карту, и сообщить о произошедшем факте. </a:t>
            </a:r>
          </a:p>
        </p:txBody>
      </p:sp>
    </p:spTree>
    <p:extLst>
      <p:ext uri="{BB962C8B-B14F-4D97-AF65-F5344CB8AC3E}">
        <p14:creationId xmlns:p14="http://schemas.microsoft.com/office/powerpoint/2010/main" val="22432213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FC9F9928-97A7-4B03-8883-D46F19D20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9E5CDDA-0B49-43A2-80B8-754E18C3D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38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DDBA82-915F-4BAD-BCBC-EC5EEB697F78}"/>
              </a:ext>
            </a:extLst>
          </p:cNvPr>
          <p:cNvSpPr txBox="1"/>
          <p:nvPr/>
        </p:nvSpPr>
        <p:spPr>
          <a:xfrm>
            <a:off x="81280" y="58847"/>
            <a:ext cx="12110720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В случае утери карты или если имеются предположения о разглашении персональных данных либо кодов третьим лицам</a:t>
            </a:r>
            <a:r>
              <a:rPr lang="ru-RU" sz="2400" b="0" i="0" dirty="0">
                <a:effectLst/>
                <a:latin typeface="YS Text"/>
              </a:rPr>
              <a:t>, нужно незамедлительно обратиться в кредитную организацию, выдавшую эту карту.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При снятии денежных средств в пунктах их выдачи</a:t>
            </a:r>
            <a:r>
              <a:rPr lang="ru-RU" sz="2400" b="0" i="0" dirty="0">
                <a:effectLst/>
                <a:latin typeface="YS Text"/>
              </a:rPr>
              <a:t> следует использовать банкоматы, установленные в безопасных местах (например, в государственных учреждениях, подразделениях банков, крупных торговых комплексах, гостиницах, аэропортах и т. п.).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При заказе товаров и услуг через интернет или по телефону (факсу)</a:t>
            </a:r>
            <a:r>
              <a:rPr lang="ru-RU" sz="2400" b="0" i="0" dirty="0">
                <a:effectLst/>
                <a:latin typeface="YS Text"/>
              </a:rPr>
              <a:t> не используйте ПИН-код.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В интернете нельзя вводить информацию о своей банковской карте либо о банковском счёте</a:t>
            </a:r>
            <a:r>
              <a:rPr lang="ru-RU" sz="2400" b="0" i="0" dirty="0">
                <a:effectLst/>
                <a:latin typeface="YS Text"/>
              </a:rPr>
              <a:t> (сообщать ПИН-код, пароли доступа к ресурсам банка, срок действия карты, величину кредитного лимита, данные об истории операций и т. д.).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Рекомендуется установить лимит на совершение расходных операций по карте в день/месяц</a:t>
            </a:r>
            <a:r>
              <a:rPr lang="ru-RU" sz="2400" b="0" i="0" dirty="0">
                <a:effectLst/>
                <a:latin typeface="YS Text"/>
              </a:rPr>
              <a:t>, обратившись с соответствующим заявлением в банк. </a:t>
            </a:r>
          </a:p>
          <a:p>
            <a:pPr algn="l"/>
            <a:r>
              <a:rPr lang="ru-RU" sz="2400" b="0" i="0" dirty="0">
                <a:effectLst/>
                <a:latin typeface="YS Text"/>
              </a:rPr>
              <a:t>Для решения проблемных ситуаций следует обращаться только по официальным номерам телефонов банка. Если предлагают позвонить по другому номеру, то это, скорее всего, мошенники, которые пытаются узнать у вас информацию о вас и вашей карте, чтобы украсть деньги. </a:t>
            </a:r>
          </a:p>
        </p:txBody>
      </p:sp>
    </p:spTree>
    <p:extLst>
      <p:ext uri="{BB962C8B-B14F-4D97-AF65-F5344CB8AC3E}">
        <p14:creationId xmlns:p14="http://schemas.microsoft.com/office/powerpoint/2010/main" val="110884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3D5261E-F284-44A4-8479-8514B93DE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2B7A05-BA0B-493B-8B4D-3D2EFC868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39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A52A60-079E-4BDC-8DE5-9EAFACBE1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33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BAFF68-542C-425D-81B2-77569C919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45720"/>
            <a:ext cx="119888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323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866FB7D-9E82-4C23-9682-0CEA03526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1453A55-E334-4C13-8BE9-46A8411C3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40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4F9731-A701-4CC0-B3E3-090454EECF74}"/>
              </a:ext>
            </a:extLst>
          </p:cNvPr>
          <p:cNvSpPr txBox="1"/>
          <p:nvPr/>
        </p:nvSpPr>
        <p:spPr>
          <a:xfrm>
            <a:off x="0" y="751344"/>
            <a:ext cx="12192000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i="0" dirty="0">
                <a:effectLst/>
                <a:latin typeface="YS Text"/>
              </a:rPr>
              <a:t>                                                             </a:t>
            </a:r>
            <a:r>
              <a:rPr lang="ru-RU" sz="3600" b="1" i="0" dirty="0">
                <a:solidFill>
                  <a:srgbClr val="FF0000"/>
                </a:solidFill>
                <a:effectLst/>
                <a:latin typeface="YS Text"/>
              </a:rPr>
              <a:t>Мобильный банкинг</a:t>
            </a:r>
            <a:r>
              <a:rPr lang="ru-RU" sz="3600" b="0" i="0" dirty="0">
                <a:solidFill>
                  <a:srgbClr val="FF0000"/>
                </a:solidFill>
                <a:effectLst/>
                <a:latin typeface="YS Text"/>
              </a:rPr>
              <a:t> </a:t>
            </a:r>
          </a:p>
          <a:p>
            <a:pPr algn="l"/>
            <a:r>
              <a:rPr lang="ru-RU" sz="2400" b="0" i="0" dirty="0">
                <a:effectLst/>
                <a:latin typeface="YS Text"/>
              </a:rPr>
              <a:t>— это </a:t>
            </a:r>
            <a:r>
              <a:rPr lang="ru-RU" sz="2400" b="1" i="0" dirty="0">
                <a:effectLst/>
                <a:latin typeface="YS Text"/>
              </a:rPr>
              <a:t>клиентская система управления банковскими продуктами с помощью мобильного устройства</a:t>
            </a:r>
            <a:r>
              <a:rPr lang="ru-RU" sz="2400" b="0" i="0" dirty="0">
                <a:effectLst/>
                <a:latin typeface="YS Text"/>
              </a:rPr>
              <a:t> (планшета, смартфона или обычного телефона). Для этого на мобильное устройство загружается специализированное банковское приложение. </a:t>
            </a:r>
          </a:p>
          <a:p>
            <a:pPr algn="l"/>
            <a:r>
              <a:rPr lang="ru-RU" sz="2400" b="1" i="0" dirty="0">
                <a:effectLst/>
                <a:latin typeface="YS Text"/>
              </a:rPr>
              <a:t>С помощью мобильного банкинга можно</a:t>
            </a:r>
            <a:r>
              <a:rPr lang="ru-RU" sz="2400" b="0" i="0" dirty="0">
                <a:effectLst/>
                <a:latin typeface="YS Text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effectLst/>
                <a:latin typeface="YS Text"/>
              </a:rPr>
              <a:t>следить за балансами счетов и вкладов;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effectLst/>
                <a:latin typeface="YS Text"/>
              </a:rPr>
              <a:t>расплачиваться по кредитам;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effectLst/>
                <a:latin typeface="YS Text"/>
              </a:rPr>
              <a:t>осуществлять платежи и переводы денежных средств;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effectLst/>
                <a:latin typeface="YS Text"/>
              </a:rPr>
              <a:t>проводить другие операции. </a:t>
            </a:r>
          </a:p>
          <a:p>
            <a:pPr algn="l"/>
            <a:r>
              <a:rPr lang="ru-RU" sz="2400" b="1" i="0" dirty="0">
                <a:effectLst/>
                <a:latin typeface="YS Text"/>
              </a:rPr>
              <a:t>Как работает мобильный банкинг</a:t>
            </a:r>
            <a:r>
              <a:rPr lang="ru-RU" sz="2400" b="0" i="0" dirty="0">
                <a:effectLst/>
                <a:latin typeface="YS Text"/>
              </a:rPr>
              <a:t>: как только совершается любая банковская операция по счёту, банк присылает СМС об этом. Это помогает контролировать остаток на счёте и следить, чтобы ни одна операция не прошла без ведома. </a:t>
            </a:r>
          </a:p>
          <a:p>
            <a:pPr algn="l"/>
            <a:r>
              <a:rPr lang="ru-RU" sz="2400" b="1" i="0" dirty="0">
                <a:effectLst/>
                <a:latin typeface="YS Text"/>
              </a:rPr>
              <a:t>У каждого банка свои условия предоставления услуг мобильного банкинга</a:t>
            </a:r>
            <a:r>
              <a:rPr lang="ru-RU" sz="2400" b="0" i="0" dirty="0">
                <a:effectLst/>
                <a:latin typeface="YS Text"/>
              </a:rPr>
              <a:t>. Поэтому важно внимательно прочесть договор и изучить эти условия, в том числе способ подключения, правила пользования и тарифы.</a:t>
            </a:r>
          </a:p>
        </p:txBody>
      </p:sp>
    </p:spTree>
    <p:extLst>
      <p:ext uri="{BB962C8B-B14F-4D97-AF65-F5344CB8AC3E}">
        <p14:creationId xmlns:p14="http://schemas.microsoft.com/office/powerpoint/2010/main" val="5653044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B526CDA-CA7D-40D5-BAC7-931745D30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B6226A1-E453-44DD-8101-97CADC31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41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781C5B-669B-4987-AD51-E83470597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0"/>
            <a:ext cx="1190752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380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AE1CD4F-AA46-475C-A9C7-C171F98EC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F1EA5A0-4C75-4A86-9722-CE8694865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42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784EA5-B0EA-4CD4-B95D-2FFDF5D5F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59" y="254000"/>
            <a:ext cx="12323945" cy="639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308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35BBA4B-17A8-42E6-A321-A131D59E6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BA0C2B3-64DD-4DB6-AF73-A9E8EB333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43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0D977A-6FB7-4B10-B796-577BFEDE8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524"/>
            <a:ext cx="12070079" cy="671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449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54D6F5-8081-4F72-BEF5-EF8C14EF7E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" y="136524"/>
            <a:ext cx="11958320" cy="6584952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Тема 6.Контрольные вопросы для самопроверки: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Calibri" panose="020F0502020204030204"/>
              </a:rPr>
              <a:t>1.Виды расчетов и платежей в повседневной жизни.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2.Современные платежные средства.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Calibri" panose="020F0502020204030204"/>
              </a:rPr>
              <a:t>3.Валютный курс.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Валютный рынок.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Calibri" panose="020F0502020204030204"/>
              </a:rPr>
              <a:t>5.Квазиденьги и их использование.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6.Преимущесва и недостатки криптовалюты.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Calibri" panose="020F0502020204030204"/>
              </a:rPr>
              <a:t>7.Безопаснсть при пользовании банковскими картами.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8.Интернет-банкинг.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Calibri" panose="020F0502020204030204"/>
              </a:rPr>
              <a:t>9.Мобильный банкинг.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10.Виды электронных средств платежа.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Calibri" panose="020F0502020204030204"/>
              </a:rPr>
              <a:t>11. Способы мошенничества с банковскими картами.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 Основные признаки финансового мошенничества.</a:t>
            </a:r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12BB53-519B-40D3-9E1D-D2F2B6073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Дисциплина: ЭКОНОМИКА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B20A05-FB8E-4477-8CE7-DFCA5700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2147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WordPictureWatermark1674174671">
            <a:extLst>
              <a:ext uri="{FF2B5EF4-FFF2-40B4-BE49-F238E27FC236}">
                <a16:creationId xmlns:a16="http://schemas.microsoft.com/office/drawing/2014/main" id="{9612D52C-0ADB-4228-B689-DED6846B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861" y="24807"/>
            <a:ext cx="2801259" cy="683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2CE011-A026-4495-91BC-C77ECACE08F2}"/>
              </a:ext>
            </a:extLst>
          </p:cNvPr>
          <p:cNvSpPr txBox="1"/>
          <p:nvPr/>
        </p:nvSpPr>
        <p:spPr>
          <a:xfrm>
            <a:off x="314960" y="-36340"/>
            <a:ext cx="11775441" cy="6653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Уральский юридический институт МВД России.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Тема №7.  </a:t>
            </a:r>
            <a:r>
              <a:rPr lang="ru-RU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Сберегательное и инвестиционное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поведение индивида.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КАФЕДРА СОЦИАЛЬНО-ЭКОНОМИЧЕСКИХ ДИСЦИПЛИН,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Баженов Сергей Иванович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Доктор экономических наук,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профессор, член-корреспондент МАНЕБ,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Президент фонда, центр «Региональной экономической безопасности: теоретические аспекты, практика.»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Email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naukaservis@rambler.ru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Тел.: 8 922-181-40-15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www.b-si.ru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 ГОД.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AF7F89-E487-AB22-C2FE-ADF2DB4761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023" y="5272972"/>
            <a:ext cx="1237607" cy="148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699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84F8CF-1B82-4D08-951E-FA71BBAF6782}"/>
              </a:ext>
            </a:extLst>
          </p:cNvPr>
          <p:cNvSpPr txBox="1"/>
          <p:nvPr/>
        </p:nvSpPr>
        <p:spPr>
          <a:xfrm>
            <a:off x="142240" y="612845"/>
            <a:ext cx="1204976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i="0" dirty="0">
                <a:solidFill>
                  <a:srgbClr val="C00000"/>
                </a:solidFill>
                <a:effectLst/>
                <a:latin typeface="YS Text"/>
              </a:rPr>
              <a:t>Сбережения индивида</a:t>
            </a:r>
            <a:r>
              <a:rPr lang="ru-RU" sz="2400" b="0" i="0" dirty="0">
                <a:solidFill>
                  <a:srgbClr val="C00000"/>
                </a:solidFill>
                <a:effectLst/>
                <a:latin typeface="YS Text"/>
              </a:rPr>
              <a:t> </a:t>
            </a:r>
            <a:r>
              <a:rPr lang="ru-RU" sz="2400" b="0" i="0" dirty="0">
                <a:effectLst/>
                <a:latin typeface="YS Text"/>
              </a:rPr>
              <a:t>— это </a:t>
            </a:r>
            <a:r>
              <a:rPr lang="ru-RU" sz="2400" b="1" i="0" dirty="0">
                <a:effectLst/>
                <a:latin typeface="YS Text"/>
              </a:rPr>
              <a:t>часть дохода, которая в данный момент не потребляется</a:t>
            </a:r>
            <a:r>
              <a:rPr lang="ru-RU" sz="2400" b="0" i="0" dirty="0">
                <a:effectLst/>
                <a:latin typeface="YS Text"/>
              </a:rPr>
              <a:t>. Это отсроченное потребление. За счёт сбережений обеспечиваются в будущем производственные и потребительские нужды. </a:t>
            </a:r>
          </a:p>
          <a:p>
            <a:pPr algn="l"/>
            <a:r>
              <a:rPr lang="ru-RU" sz="2400" b="1" i="0" dirty="0">
                <a:solidFill>
                  <a:srgbClr val="C00000"/>
                </a:solidFill>
                <a:effectLst/>
                <a:latin typeface="YS Text"/>
              </a:rPr>
              <a:t>Инвестиции индивида</a:t>
            </a:r>
            <a:r>
              <a:rPr lang="ru-RU" sz="2400" b="0" i="0" dirty="0">
                <a:solidFill>
                  <a:srgbClr val="C00000"/>
                </a:solidFill>
                <a:effectLst/>
                <a:latin typeface="YS Text"/>
              </a:rPr>
              <a:t> </a:t>
            </a:r>
            <a:r>
              <a:rPr lang="ru-RU" sz="2400" b="0" i="0" dirty="0">
                <a:effectLst/>
                <a:latin typeface="YS Text"/>
              </a:rPr>
              <a:t>— это </a:t>
            </a:r>
            <a:r>
              <a:rPr lang="ru-RU" sz="2400" b="1" i="0" dirty="0">
                <a:effectLst/>
                <a:latin typeface="YS Text"/>
              </a:rPr>
              <a:t>размещение капитала с целью получения прибыли</a:t>
            </a:r>
            <a:r>
              <a:rPr lang="ru-RU" sz="2400" b="0" i="0" dirty="0">
                <a:effectLst/>
                <a:latin typeface="YS Text"/>
              </a:rPr>
              <a:t>. В отличие от сбережений, инвестиции предназначены не только для сохранения, но и для приумножения отложенных денежных средств. </a:t>
            </a:r>
          </a:p>
          <a:p>
            <a:pPr algn="l"/>
            <a:r>
              <a:rPr lang="ru-RU" sz="2400" b="0" i="0" dirty="0">
                <a:solidFill>
                  <a:srgbClr val="C00000"/>
                </a:solidFill>
                <a:effectLst/>
                <a:latin typeface="YS Text"/>
              </a:rPr>
              <a:t>В отношении личных финансов понятия «сбережения» и «инвестиции» часто используются в иных значениях: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Под сбережениями понимаются вложения средств с низким риском</a:t>
            </a:r>
            <a:r>
              <a:rPr lang="ru-RU" sz="2400" b="0" i="0" dirty="0">
                <a:effectLst/>
                <a:latin typeface="YS Text"/>
              </a:rPr>
              <a:t>, когда для человека важнее не потерять средства, чем существенно преумножить их. Главный инструмент </a:t>
            </a:r>
            <a:r>
              <a:rPr lang="ru-RU" sz="2400" b="0" i="0" dirty="0" err="1">
                <a:effectLst/>
                <a:latin typeface="YS Text"/>
              </a:rPr>
              <a:t>низкорискованных</a:t>
            </a:r>
            <a:r>
              <a:rPr lang="ru-RU" sz="2400" b="0" i="0" dirty="0">
                <a:effectLst/>
                <a:latin typeface="YS Text"/>
              </a:rPr>
              <a:t> сбережений в России — банковский вклад.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Под инвестициями понимаются вложения с более высоким риском и потенциально более высокой доходностью</a:t>
            </a:r>
            <a:r>
              <a:rPr lang="ru-RU" sz="2400" b="0" i="0" dirty="0">
                <a:effectLst/>
                <a:latin typeface="YS Text"/>
              </a:rPr>
              <a:t>: для инвестора важнее возможность получить побольше, и ради этого он соглашается на риск потерять часть средств в случае неблагоприятного развития событий.</a:t>
            </a:r>
          </a:p>
        </p:txBody>
      </p:sp>
    </p:spTree>
    <p:extLst>
      <p:ext uri="{BB962C8B-B14F-4D97-AF65-F5344CB8AC3E}">
        <p14:creationId xmlns:p14="http://schemas.microsoft.com/office/powerpoint/2010/main" val="14630939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D43EBC-EAB6-4AE3-A8BF-B7376636D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0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516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1D816B-DD4A-4A12-AD5E-50F2B1C52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16" y="0"/>
            <a:ext cx="11801856" cy="737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105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FA8E1C-3227-4863-9CC7-E8902ED64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49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2CC53C-5F58-4A41-86B1-9340BFB49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" y="42515"/>
            <a:ext cx="12029440" cy="672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963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F61038-7708-4468-AA7B-A2EA8046C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" y="0"/>
            <a:ext cx="12168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846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948327-579E-4A48-8348-0AEE7F64E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1" y="0"/>
            <a:ext cx="11938000" cy="689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302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A22BCE-CC22-44ED-994D-33A899BE1145}"/>
              </a:ext>
            </a:extLst>
          </p:cNvPr>
          <p:cNvSpPr txBox="1"/>
          <p:nvPr/>
        </p:nvSpPr>
        <p:spPr>
          <a:xfrm>
            <a:off x="71120" y="335846"/>
            <a:ext cx="12049760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200" b="0" i="0" dirty="0">
                <a:solidFill>
                  <a:srgbClr val="FF0000"/>
                </a:solidFill>
                <a:effectLst/>
                <a:latin typeface="YS Text"/>
              </a:rPr>
              <a:t>Взаимодействие вкладчика с банком в цифровой среде может осуществляться через следующие каналы</a:t>
            </a:r>
            <a:r>
              <a:rPr lang="ru-RU" sz="2400" b="0" i="0" dirty="0">
                <a:effectLst/>
                <a:latin typeface="YS Text"/>
              </a:rPr>
              <a:t>:</a:t>
            </a:r>
          </a:p>
          <a:p>
            <a:pPr algn="l"/>
            <a:endParaRPr lang="ru-RU" sz="2400" b="0" i="0" dirty="0"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Система «Клиент — банк»</a:t>
            </a:r>
            <a:r>
              <a:rPr lang="ru-RU" sz="2400" b="0" i="0" dirty="0">
                <a:effectLst/>
                <a:latin typeface="YS Text"/>
              </a:rPr>
              <a:t>. Взаимодействие строится через персональный компьютер, планшет или смартфон пользователя. Функционал таких систем позволяет максимально приблизиться к услугам, физически предоставляемым в финансовых организациях.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Система «Телефон — банк»</a:t>
            </a:r>
            <a:r>
              <a:rPr lang="ru-RU" sz="2400" b="0" i="0" dirty="0">
                <a:effectLst/>
                <a:latin typeface="YS Text"/>
              </a:rPr>
              <a:t>. Взаимодействие происходит через телефонную связь. Инструментом может выступать как мобильный, так и стационарный телефон. Можно отправить СМС-сообщения для разных операций. Например, запросить баланс, перевести средства или заплатить за мобильную связь.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Личный кабинет на Едином портале госуслуг</a:t>
            </a:r>
            <a:r>
              <a:rPr lang="ru-RU" sz="2400" b="0" i="0" dirty="0">
                <a:effectLst/>
                <a:latin typeface="YS Text"/>
              </a:rPr>
              <a:t>. Через него граждане могут дистанционно предоставлять информацию о себе в кредитные и страховые организации и получать услуги и сервисы полностью в цифровом виде без посещения офисов. </a:t>
            </a:r>
          </a:p>
          <a:p>
            <a:pPr algn="l"/>
            <a:r>
              <a:rPr lang="ru-RU" sz="2400" b="0" i="0" dirty="0">
                <a:effectLst/>
                <a:latin typeface="YS Text"/>
              </a:rPr>
              <a:t>Цифровое взаимодействие позволяет пользователю контролировать свои финансовые операции, повышает доверие пользователей к банку как к финансовому партнёру</a:t>
            </a:r>
          </a:p>
        </p:txBody>
      </p:sp>
    </p:spTree>
    <p:extLst>
      <p:ext uri="{BB962C8B-B14F-4D97-AF65-F5344CB8AC3E}">
        <p14:creationId xmlns:p14="http://schemas.microsoft.com/office/powerpoint/2010/main" val="19487933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08868A-19C5-463B-8FD3-56706BD49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789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559488-C1C6-4D7A-B807-D49CFB72629D}"/>
              </a:ext>
            </a:extLst>
          </p:cNvPr>
          <p:cNvSpPr txBox="1"/>
          <p:nvPr/>
        </p:nvSpPr>
        <p:spPr>
          <a:xfrm>
            <a:off x="0" y="1305342"/>
            <a:ext cx="12192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200" b="1" i="0" dirty="0">
                <a:solidFill>
                  <a:srgbClr val="FF0000"/>
                </a:solidFill>
                <a:effectLst/>
                <a:latin typeface="YS Text"/>
              </a:rPr>
              <a:t>Особенности сберегательного поведения граждан в России</a:t>
            </a:r>
            <a:r>
              <a:rPr lang="ru-RU" sz="3200" b="0" i="0" dirty="0">
                <a:solidFill>
                  <a:srgbClr val="FF0000"/>
                </a:solidFill>
                <a:effectLst/>
                <a:latin typeface="YS Text"/>
              </a:rPr>
              <a:t>:</a:t>
            </a:r>
          </a:p>
          <a:p>
            <a:pPr algn="l"/>
            <a:endParaRPr lang="ru-RU" sz="3200" dirty="0">
              <a:solidFill>
                <a:srgbClr val="FF0000"/>
              </a:solidFill>
              <a:latin typeface="YS Text"/>
            </a:endParaRPr>
          </a:p>
          <a:p>
            <a:pPr algn="l"/>
            <a:endParaRPr lang="ru-RU" sz="3200" b="0" i="0" dirty="0">
              <a:solidFill>
                <a:srgbClr val="FF0000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Значительная часть сбережений не вовлекается в экономический оборот</a:t>
            </a:r>
            <a:r>
              <a:rPr lang="ru-RU" sz="2400" b="0" i="0" dirty="0">
                <a:effectLst/>
                <a:latin typeface="YS Text"/>
              </a:rPr>
              <a:t>, а оседает в виде рублевой или долларовой наличности на руках у граждан. На это влияют высокий уровень инфляции, непредсказуемое поведение национальной валюты, сложная геополитическая обстановка.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Сберегательное поведение перешло из стадии консерватизма в более организованную форму</a:t>
            </a:r>
            <a:r>
              <a:rPr lang="ru-RU" sz="2400" b="0" i="0" dirty="0">
                <a:effectLst/>
                <a:latin typeface="YS Text"/>
              </a:rPr>
              <a:t>. Население хранит сбережения на депозитах в коммерческих банках, приобретает ценные бумаги, осваивает новые инвестиционные инструменты. Однако большинство населения делает это с оглядкой, опасаясь потерять отложенные сбережения. </a:t>
            </a:r>
          </a:p>
        </p:txBody>
      </p:sp>
    </p:spTree>
    <p:extLst>
      <p:ext uri="{BB962C8B-B14F-4D97-AF65-F5344CB8AC3E}">
        <p14:creationId xmlns:p14="http://schemas.microsoft.com/office/powerpoint/2010/main" val="2073922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F3783C-F586-4255-8C49-B185D5D16695}"/>
              </a:ext>
            </a:extLst>
          </p:cNvPr>
          <p:cNvSpPr txBox="1"/>
          <p:nvPr/>
        </p:nvSpPr>
        <p:spPr>
          <a:xfrm>
            <a:off x="111760" y="335846"/>
            <a:ext cx="11968480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200" b="1" i="0" dirty="0">
                <a:solidFill>
                  <a:srgbClr val="FF0000"/>
                </a:solidFill>
                <a:effectLst/>
                <a:latin typeface="YS Text"/>
              </a:rPr>
              <a:t>Типичные ошибки сберегательного поведения граждан в России</a:t>
            </a:r>
            <a:r>
              <a:rPr lang="ru-RU" sz="3200" dirty="0">
                <a:solidFill>
                  <a:srgbClr val="FF0000"/>
                </a:solidFill>
                <a:latin typeface="YS Text"/>
              </a:rPr>
              <a:t>:</a:t>
            </a:r>
          </a:p>
          <a:p>
            <a:pPr algn="l"/>
            <a:endParaRPr lang="ru-RU" sz="3200" b="0" i="0" dirty="0">
              <a:solidFill>
                <a:srgbClr val="FF0000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Хранение денег только на депозите</a:t>
            </a:r>
            <a:r>
              <a:rPr lang="ru-RU" sz="2400" b="0" i="0" dirty="0">
                <a:effectLst/>
                <a:latin typeface="YS Text"/>
              </a:rPr>
              <a:t>. Банковский процент по депозитам едва достигает 4%. При этом официальный уровень инфляции составляет порядка 4–5%, а в реальном выражении для каждого он ещё выше.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Инвестирование всей накопленной суммы только на покупку акций и облигаций</a:t>
            </a:r>
            <a:r>
              <a:rPr lang="ru-RU" sz="2400" b="0" i="0" dirty="0">
                <a:effectLst/>
                <a:latin typeface="YS Text"/>
              </a:rPr>
              <a:t>. Инвестиции сопряжены определённым риском.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Необдуманная скупка валюты на пике роста</a:t>
            </a:r>
            <a:r>
              <a:rPr lang="ru-RU" sz="2400" b="0" i="0" dirty="0">
                <a:effectLst/>
                <a:latin typeface="YS Text"/>
              </a:rPr>
              <a:t>. Покупка валюты на пике роста — очень опасное решение, ведь после стабилизации ситуации можно остаться в большом минусе.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При падении рынков продажа ценных бумаг, а при росте цен на акции — быстрая их покупка</a:t>
            </a:r>
            <a:r>
              <a:rPr lang="ru-RU" sz="2400" b="0" i="0" dirty="0">
                <a:effectLst/>
                <a:latin typeface="YS Text"/>
              </a:rPr>
              <a:t>. Психологически хочется избавиться от тех активов, которые падают, и купить те, которые растут.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Не диверсификация сбережений</a:t>
            </a:r>
            <a:r>
              <a:rPr lang="ru-RU" sz="2400" b="0" i="0" dirty="0">
                <a:effectLst/>
                <a:latin typeface="YS Text"/>
              </a:rPr>
              <a:t>. Лучше и безопаснее распределить свои сбережения по разным направлениям. </a:t>
            </a:r>
          </a:p>
          <a:p>
            <a:pPr algn="l"/>
            <a:r>
              <a:rPr lang="ru-RU" sz="2400" b="0" i="0" dirty="0">
                <a:effectLst/>
                <a:latin typeface="YS Text"/>
              </a:rPr>
              <a:t>Важно помнить, что управление финансами требует специальных знаний и может отличаться в зависимости от индивидуальной экономической ситуации и целей.</a:t>
            </a:r>
          </a:p>
        </p:txBody>
      </p:sp>
    </p:spTree>
    <p:extLst>
      <p:ext uri="{BB962C8B-B14F-4D97-AF65-F5344CB8AC3E}">
        <p14:creationId xmlns:p14="http://schemas.microsoft.com/office/powerpoint/2010/main" val="28662715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769CED7-346C-45B6-B069-8A78AE86E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11760"/>
            <a:ext cx="12080240" cy="674624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№1. Тема 7.Контрольные вопросы для самопроверки: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latin typeface="Calibri" panose="020F0502020204030204"/>
              </a:rPr>
              <a:t>1.Необходимость сбережений как независимость индивида.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2.Сущность и виды сбережений.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latin typeface="Calibri" panose="020F0502020204030204"/>
              </a:rPr>
              <a:t>3.Соотношения ликвидности и доходности сбережения.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4.Гипотиза жизненного цикла сбережения.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latin typeface="Calibri" panose="020F0502020204030204"/>
              </a:rPr>
              <a:t>5.Формы сбережений граждан.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6.Привлечение средств: классификация вкладов.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latin typeface="Calibri" panose="020F0502020204030204"/>
              </a:rPr>
              <a:t>7.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YS Text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YS Text"/>
                <a:ea typeface="+mn-ea"/>
                <a:cs typeface="+mn-cs"/>
              </a:rPr>
              <a:t>Взаимодействие вкладчика с банком в цифровой среде 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latin typeface="YS Text"/>
              </a:rPr>
              <a:t>8.Система страхования банковских вкладов.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YS Text"/>
                <a:ea typeface="+mn-ea"/>
                <a:cs typeface="+mn-cs"/>
              </a:rPr>
              <a:t>9.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YS Text"/>
                <a:ea typeface="+mn-ea"/>
                <a:cs typeface="+mn-cs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YS Text"/>
                <a:ea typeface="+mn-ea"/>
                <a:cs typeface="+mn-cs"/>
              </a:rPr>
              <a:t>Особенности сберегательного поведения граждан в России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YS Tex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b="1" dirty="0">
                <a:latin typeface="YS Text"/>
              </a:rPr>
              <a:t>10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YS Text"/>
              </a:rPr>
              <a:t>.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YS Text"/>
                <a:ea typeface="+mn-ea"/>
                <a:cs typeface="+mn-cs"/>
              </a:rPr>
              <a:t> Типичные ошибки сберегательного поведения граждан в России.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80083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6EA0E2-EFA9-4B43-B40D-0ECBBB4D8EC6}"/>
              </a:ext>
            </a:extLst>
          </p:cNvPr>
          <p:cNvSpPr txBox="1"/>
          <p:nvPr/>
        </p:nvSpPr>
        <p:spPr>
          <a:xfrm>
            <a:off x="101600" y="1166843"/>
            <a:ext cx="1201928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200" b="0" i="0" dirty="0">
                <a:solidFill>
                  <a:srgbClr val="FF0000"/>
                </a:solidFill>
                <a:effectLst/>
                <a:latin typeface="YS Text"/>
              </a:rPr>
              <a:t>Мотивация индивида к инвестициям на фондовом рынке может включать следующие аспекты:</a:t>
            </a:r>
          </a:p>
          <a:p>
            <a:pPr algn="l"/>
            <a:endParaRPr lang="ru-RU" sz="3200" b="0" i="0" dirty="0">
              <a:solidFill>
                <a:srgbClr val="FF0000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Желание получить высокую доходность</a:t>
            </a:r>
            <a:r>
              <a:rPr lang="ru-RU" sz="2400" b="0" i="0" dirty="0">
                <a:effectLst/>
                <a:latin typeface="YS Text"/>
              </a:rPr>
              <a:t>. Хорошо подобранные акции и фонды могут приносить значительную прибыль, которая может быть выше, чем доход от других инвестиций, таких как депозиты в банке.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Диверсификация портфеля</a:t>
            </a:r>
            <a:r>
              <a:rPr lang="ru-RU" sz="2400" b="0" i="0" dirty="0">
                <a:effectLst/>
                <a:latin typeface="YS Text"/>
              </a:rPr>
              <a:t>. Инвестирование на фондовом рынке позволяет разнообразить портфель и снизить риски. Различные компании и отрасли могут развиваться по-разному, и вложения в различные акции и фонды могут помочь снизить влияние отдельных неудачных инвестиций на общую доходность.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Интерес к финансовым рынкам</a:t>
            </a:r>
            <a:r>
              <a:rPr lang="ru-RU" sz="2400" b="0" i="0" dirty="0">
                <a:effectLst/>
                <a:latin typeface="YS Text"/>
              </a:rPr>
              <a:t>. Для некоторых людей инвестирование на фондовом рынке может быть увлекательным и интересным занятием. Наблюдение за рынком, анализ новостей и компаний может стать хобби</a:t>
            </a:r>
          </a:p>
        </p:txBody>
      </p:sp>
    </p:spTree>
    <p:extLst>
      <p:ext uri="{BB962C8B-B14F-4D97-AF65-F5344CB8AC3E}">
        <p14:creationId xmlns:p14="http://schemas.microsoft.com/office/powerpoint/2010/main" val="30718422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ECF4DC-33AC-4796-BA77-B602A26EF589}"/>
              </a:ext>
            </a:extLst>
          </p:cNvPr>
          <p:cNvSpPr txBox="1"/>
          <p:nvPr/>
        </p:nvSpPr>
        <p:spPr>
          <a:xfrm>
            <a:off x="0" y="474345"/>
            <a:ext cx="12192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Защита от инфляции</a:t>
            </a:r>
            <a:r>
              <a:rPr lang="ru-RU" sz="2400" b="0" i="0" dirty="0">
                <a:effectLst/>
                <a:latin typeface="YS Text"/>
              </a:rPr>
              <a:t>. Фондовый рынок может быть полезен для защиты капитала от инфляции. Для тех, кто желает сохранить и увеличить свои сбережения, инвестирование на фондовом рынке может быть хорошим способом сохранить покупательскую способность своих денег в будущем.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Долгосрочные инвестиции</a:t>
            </a:r>
            <a:r>
              <a:rPr lang="ru-RU" sz="2400" b="0" i="0" dirty="0">
                <a:effectLst/>
                <a:latin typeface="YS Text"/>
              </a:rPr>
              <a:t>. Инвестирование на фондовом рынке может быть полезным для тех, кто хочет сделать долгосрочные инвестиции на период нескольких лет или десятилетий. В долгосрочной перспективе фондовый рынок может приносить стабильный и высокий доход.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Наследство</a:t>
            </a:r>
            <a:r>
              <a:rPr lang="ru-RU" sz="2400" b="0" i="0" dirty="0">
                <a:effectLst/>
                <a:latin typeface="YS Text"/>
              </a:rPr>
              <a:t>. Для тех, кто желает оставить наследство, инвестирование на фондовом рынке может стать хорошим способом увеличения наследственного капитала. Компании и инвестиционные фонды могут иметь долгосрочный потенциал роста, что может увеличить стоимость наследственных активов. </a:t>
            </a:r>
          </a:p>
          <a:p>
            <a:pPr algn="l"/>
            <a:r>
              <a:rPr lang="ru-RU" sz="2400" b="0" i="0" dirty="0">
                <a:effectLst/>
                <a:latin typeface="YS Text"/>
              </a:rPr>
              <a:t>Важно помнить, что инвестирование на фондовом рынке связано с определёнными рисками, и перед началом инвестирования необходимо провести достаточный анализ и понимать свои финансовые цели, а также риски.</a:t>
            </a:r>
          </a:p>
        </p:txBody>
      </p:sp>
    </p:spTree>
    <p:extLst>
      <p:ext uri="{BB962C8B-B14F-4D97-AF65-F5344CB8AC3E}">
        <p14:creationId xmlns:p14="http://schemas.microsoft.com/office/powerpoint/2010/main" val="8980648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A9A90C-7A94-46CE-8904-44BA7DEFA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3331"/>
            <a:ext cx="11988800" cy="650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65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1\Downloads\scree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840416" y="6165304"/>
            <a:ext cx="432048" cy="2880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34716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A9DEC1-14EB-4968-A536-BBE46CE7A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4465"/>
            <a:ext cx="11998960" cy="676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733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40663C-26D1-4B8E-9F43-E4DCE7C4A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" y="0"/>
            <a:ext cx="11673840" cy="669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044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201F8F-3A88-43EA-B317-662C4C78A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" y="-254279"/>
            <a:ext cx="11907520" cy="710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595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D7F33E-C275-43E2-9A64-0BCBF9F97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0"/>
            <a:ext cx="12222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324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1D0433-4B39-46F8-93C4-B8EAC9047F90}"/>
              </a:ext>
            </a:extLst>
          </p:cNvPr>
          <p:cNvSpPr txBox="1"/>
          <p:nvPr/>
        </p:nvSpPr>
        <p:spPr>
          <a:xfrm>
            <a:off x="203200" y="612845"/>
            <a:ext cx="11988800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200" b="0" i="0" dirty="0">
                <a:solidFill>
                  <a:srgbClr val="FF0000"/>
                </a:solidFill>
                <a:effectLst/>
                <a:latin typeface="YS Text"/>
              </a:rPr>
              <a:t>                    </a:t>
            </a:r>
            <a:r>
              <a:rPr lang="ru-RU" sz="3200" dirty="0">
                <a:solidFill>
                  <a:srgbClr val="FF0000"/>
                </a:solidFill>
                <a:latin typeface="YS Text"/>
              </a:rPr>
              <a:t>Т</a:t>
            </a:r>
            <a:r>
              <a:rPr lang="ru-RU" sz="3200" b="0" i="0" dirty="0">
                <a:solidFill>
                  <a:srgbClr val="FF0000"/>
                </a:solidFill>
                <a:effectLst/>
                <a:latin typeface="YS Text"/>
              </a:rPr>
              <a:t>ипы инвестиционного поведения граждан:</a:t>
            </a:r>
          </a:p>
          <a:p>
            <a:pPr algn="l"/>
            <a:endParaRPr lang="ru-RU" sz="3200" b="0" i="0" dirty="0">
              <a:solidFill>
                <a:srgbClr val="FF0000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Непосредственно инвестиционный тип</a:t>
            </a:r>
            <a:r>
              <a:rPr lang="ru-RU" sz="2400" b="0" i="0" dirty="0">
                <a:effectLst/>
                <a:latin typeface="YS Text"/>
              </a:rPr>
              <a:t>. Желание на свой страх и риск вложить денежные средства в акции и другие ценные бумаги с целью приумножения капитала.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Инвестиционно-сберегательный тип</a:t>
            </a:r>
            <a:r>
              <a:rPr lang="ru-RU" sz="2400" b="0" i="0" dirty="0">
                <a:effectLst/>
                <a:latin typeface="YS Text"/>
              </a:rPr>
              <a:t>. Стремление сохранить свои сбережения с возможность их использования в будущем путём вложения денег в банк под процент или накоплением на пенсию.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Инвестиционно-потребительский тип</a:t>
            </a:r>
            <a:r>
              <a:rPr lang="ru-RU" sz="2400" b="0" i="0" dirty="0">
                <a:effectLst/>
                <a:latin typeface="YS Text"/>
              </a:rPr>
              <a:t>. Актуализируется, когда вложение денежных средств направлено на удовлетворение потребительских запросов (вложение средств в движимое или недвижимое имущество).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Активные и терпеливые инвесторы</a:t>
            </a:r>
            <a:r>
              <a:rPr lang="ru-RU" sz="2400" b="0" i="0" dirty="0">
                <a:effectLst/>
                <a:latin typeface="YS Text"/>
              </a:rPr>
              <a:t>. Первые находятся в постоянном поиске новых идей для выгодного вложения денег, вторые — подолгу обдумывают, стоит ли вкладывать свои сбережения в тот или иной проект. </a:t>
            </a:r>
          </a:p>
          <a:p>
            <a:pPr algn="l"/>
            <a:r>
              <a:rPr lang="ru-RU" sz="2400" b="0" i="0" dirty="0">
                <a:effectLst/>
                <a:latin typeface="YS Text"/>
              </a:rPr>
              <a:t>Инвестиционное поведение может отличаться у разных людей в зависимости от их личностных особенностей, уровня финансовой грамотности и других факторов.</a:t>
            </a:r>
          </a:p>
        </p:txBody>
      </p:sp>
    </p:spTree>
    <p:extLst>
      <p:ext uri="{BB962C8B-B14F-4D97-AF65-F5344CB8AC3E}">
        <p14:creationId xmlns:p14="http://schemas.microsoft.com/office/powerpoint/2010/main" val="5569615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47EF9E-A2FF-46AD-85DD-B34CCC7CCA24}"/>
              </a:ext>
            </a:extLst>
          </p:cNvPr>
          <p:cNvSpPr txBox="1"/>
          <p:nvPr/>
        </p:nvSpPr>
        <p:spPr>
          <a:xfrm>
            <a:off x="172720" y="751344"/>
            <a:ext cx="12019280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600" b="1" i="0" dirty="0">
                <a:solidFill>
                  <a:srgbClr val="FF0000"/>
                </a:solidFill>
                <a:effectLst/>
                <a:latin typeface="YS Text"/>
              </a:rPr>
              <a:t>Типичные ошибки в инвестиционном поведении граждан:</a:t>
            </a:r>
          </a:p>
          <a:p>
            <a:pPr algn="l"/>
            <a:endParaRPr lang="ru-RU" sz="2400" b="0" i="0" dirty="0"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Отсутствие личных целей и планов</a:t>
            </a:r>
            <a:r>
              <a:rPr lang="ru-RU" sz="2400" b="0" i="0" dirty="0">
                <a:effectLst/>
                <a:latin typeface="YS Text"/>
              </a:rPr>
              <a:t>. Чёткое целеполагание — основа инвестиционной стратегии и выбора подходящих финансовых инструментов.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Инвестиции на всё</a:t>
            </a:r>
            <a:r>
              <a:rPr lang="ru-RU" sz="2400" b="0" i="0" dirty="0">
                <a:effectLst/>
                <a:latin typeface="YS Text"/>
              </a:rPr>
              <a:t>. Необдуманное вложение всех сбережений в покупку ценных бумаг, взятие кредита или займа у родных или друзей с ошибочной мыслью, что разбогатеют сразу после первой сделки.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Дисбаланс доходности и риска</a:t>
            </a:r>
            <a:r>
              <a:rPr lang="ru-RU" sz="2400" b="0" i="0" dirty="0">
                <a:effectLst/>
                <a:latin typeface="YS Text"/>
              </a:rPr>
              <a:t>. Важно найти баланс между доходностью и риском.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Неумение справляться с эмоциями</a:t>
            </a:r>
            <a:r>
              <a:rPr lang="ru-RU" sz="2400" b="0" i="0" dirty="0">
                <a:effectLst/>
                <a:latin typeface="YS Text"/>
              </a:rPr>
              <a:t>. Радость первых успехов приводит к самоуверенности, а если что-то идёт не так, начинающего инвестора охватывает паника.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Неправильное распределение активов</a:t>
            </a:r>
            <a:r>
              <a:rPr lang="ru-RU" sz="2400" b="0" i="0" dirty="0">
                <a:effectLst/>
                <a:latin typeface="YS Text"/>
              </a:rPr>
              <a:t>. В основе этой ошибки — эмоциональная привязанность к конкретным отраслям, компаниям или своим удачным сделкам. </a:t>
            </a:r>
          </a:p>
          <a:p>
            <a:pPr algn="l"/>
            <a:r>
              <a:rPr lang="ru-RU" sz="2400" b="0" i="0" dirty="0">
                <a:effectLst/>
                <a:latin typeface="YS Text"/>
              </a:rPr>
              <a:t>Перед инвестированием рекомендуется обратиться к финансовому специалисту для индивидуальной консультации.</a:t>
            </a:r>
          </a:p>
        </p:txBody>
      </p:sp>
    </p:spTree>
    <p:extLst>
      <p:ext uri="{BB962C8B-B14F-4D97-AF65-F5344CB8AC3E}">
        <p14:creationId xmlns:p14="http://schemas.microsoft.com/office/powerpoint/2010/main" val="20350318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747F84-969A-40E3-9A77-4DCD02CA9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" y="179832"/>
            <a:ext cx="10292080" cy="668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447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58F1E0-885D-4AE2-9C72-07779B7DE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"/>
            <a:ext cx="12059920" cy="673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499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42F4DB-5F98-486C-9B5A-32C18DF94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1" y="264161"/>
            <a:ext cx="11765280" cy="65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555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A084DB-E09B-4716-AE4F-31F5F4A48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5" y="518160"/>
            <a:ext cx="11625575" cy="588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8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1\Downloads\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41059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769CED7-346C-45B6-B069-8A78AE86E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11760"/>
            <a:ext cx="12080240" cy="674624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№2. Тема 7.Контрольные вопросы для самопроверки: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YS Text"/>
                <a:ea typeface="+mn-ea"/>
                <a:cs typeface="+mn-cs"/>
              </a:rPr>
              <a:t>Мотивация индивида к инвестициям на фондовом рынке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YS Text"/>
                <a:ea typeface="+mn-ea"/>
                <a:cs typeface="+mn-cs"/>
              </a:rPr>
              <a:t>                                             может включать следующие аспекты.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YS Text"/>
              </a:rPr>
              <a:t>2.Структура фондового рынка.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YS Text"/>
                <a:ea typeface="+mn-ea"/>
                <a:cs typeface="+mn-cs"/>
              </a:rPr>
              <a:t>3.Виды ценных бумаг.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YS Text"/>
              </a:rPr>
              <a:t>4.Принцип дифференциации инвестиционного портфеля.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YS Text"/>
                <a:ea typeface="+mn-ea"/>
                <a:cs typeface="+mn-cs"/>
              </a:rPr>
              <a:t>5.Формы коллективного инвестирования.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YS Text"/>
              </a:rPr>
              <a:t>6.Финансовые пирамиды.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YS Text"/>
                <a:ea typeface="+mn-ea"/>
                <a:cs typeface="+mn-cs"/>
              </a:rPr>
              <a:t>7.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YS Text"/>
                <a:ea typeface="+mn-ea"/>
                <a:cs typeface="+mn-cs"/>
              </a:rPr>
              <a:t>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YS Text"/>
              </a:rPr>
              <a:t>Т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YS Text"/>
                <a:ea typeface="+mn-ea"/>
                <a:cs typeface="+mn-cs"/>
              </a:rPr>
              <a:t>ипы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YS Text"/>
                <a:ea typeface="+mn-ea"/>
                <a:cs typeface="+mn-cs"/>
              </a:rPr>
              <a:t> инвестиционного поведения граждан</a:t>
            </a: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YS Text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YS Text"/>
                <a:ea typeface="+mn-ea"/>
                <a:cs typeface="+mn-cs"/>
              </a:rPr>
              <a:t>8.Пенсионные фонды и их классификация.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YS Text"/>
              </a:rPr>
              <a:t>9.Негосударственный пенсионный фонд.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YS Text"/>
                <a:ea typeface="+mn-ea"/>
                <a:cs typeface="+mn-cs"/>
              </a:rPr>
              <a:t>10. Виды деятельности 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latin typeface="YS Text"/>
              </a:rPr>
              <a:t>н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YS Text"/>
                <a:ea typeface="+mn-ea"/>
                <a:cs typeface="+mn-cs"/>
              </a:rPr>
              <a:t>егосударственных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YS Text"/>
                <a:ea typeface="+mn-ea"/>
                <a:cs typeface="+mn-cs"/>
              </a:rPr>
              <a:t> пенсионных фондов.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latin typeface="YS Text"/>
              </a:rPr>
              <a:t>11.Доход от средств негосударственного пенсионного фонда.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632561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WordPictureWatermark1674174671">
            <a:extLst>
              <a:ext uri="{FF2B5EF4-FFF2-40B4-BE49-F238E27FC236}">
                <a16:creationId xmlns:a16="http://schemas.microsoft.com/office/drawing/2014/main" id="{9612D52C-0ADB-4228-B689-DED6846B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861" y="24807"/>
            <a:ext cx="2801259" cy="683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2CE011-A026-4495-91BC-C77ECACE08F2}"/>
              </a:ext>
            </a:extLst>
          </p:cNvPr>
          <p:cNvSpPr txBox="1"/>
          <p:nvPr/>
        </p:nvSpPr>
        <p:spPr>
          <a:xfrm>
            <a:off x="314960" y="-36340"/>
            <a:ext cx="11775441" cy="6653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Уральский юридический институт МВД России.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Тема №8.  </a:t>
            </a:r>
            <a:r>
              <a:rPr lang="ru-RU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Кредит как способ достижения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финансовых целей.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КАФЕДРА СОЦИАЛЬНО-ЭКОНОМИЧЕСКИХ ДИСЦИПЛИН,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Баженов Сергей Иванович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Доктор экономических наук,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профессор, член-корреспондент МАНЕБ,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Президент фонда, центр «Региональной экономической безопасности: теоретические аспекты, практика.»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Email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naukaservis@rambler.ru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Тел.: 8 922-181-40-15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www.b-si.ru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 ГОД.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AF7F89-E487-AB22-C2FE-ADF2DB4761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023" y="5272972"/>
            <a:ext cx="1237607" cy="148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741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049AEE-B6D6-4432-AED9-330F14781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20" y="0"/>
            <a:ext cx="1216152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834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A16845-C43D-44EE-81ED-FFDEE5B01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1" y="0"/>
            <a:ext cx="11968480" cy="677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901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E6712E-FF32-4C48-94F8-2A6C1D25C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" y="12075"/>
            <a:ext cx="11196320" cy="684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904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9EA10D-9E73-4FC8-B3EE-3C5BD1B1F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62561"/>
            <a:ext cx="1167384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41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BF3A5E-97FE-4B68-BCDD-47E1E5132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1601"/>
            <a:ext cx="12110720" cy="669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552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33478B-2981-4BAF-A627-BAC0ED747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214312"/>
            <a:ext cx="1211072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616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368E2C-BEDB-42EF-83C1-40F82919F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"/>
            <a:ext cx="12192000" cy="678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396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E3422A-251A-4CCE-AE03-C0C9B1DE0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28"/>
            <a:ext cx="12506960" cy="672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86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1\Downloads\slide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"/>
            <a:ext cx="9144000" cy="68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142727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599F29-D5A1-410D-BD30-AD4E55D0C3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71120"/>
            <a:ext cx="12029440" cy="663448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№1. Тема 8.Контрольные вопросы для самопроверки: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latin typeface="Calibri" panose="020F0502020204030204"/>
              </a:rPr>
              <a:t>1.Цели финансового планирования индивида.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2.Типы кредитного поведения граждан в  России.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latin typeface="Calibri" panose="020F0502020204030204"/>
              </a:rPr>
              <a:t>3.Определение финансовых целей индивида.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Виды финансовых рисков индивида.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latin typeface="Calibri" panose="020F0502020204030204"/>
              </a:rPr>
              <a:t>5.Рациональное финансовое поведение индивида.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6.Зекредитованность населения как экономическая и социальная проблема в России.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latin typeface="Calibri" panose="020F0502020204030204"/>
              </a:rPr>
              <a:t>7.Факторы кредитного риска индивида: макроэкономические.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8.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Факторы кредитного риска индивида: связанные с заемщиком.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9.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Факторы кредитного риска индивида: связанные с банком.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10.Риски ипотечного кредита.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69928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7517" y="410265"/>
            <a:ext cx="9144000" cy="6007788"/>
          </a:xfrm>
        </p:spPr>
        <p:txBody>
          <a:bodyPr/>
          <a:lstStyle/>
          <a:p>
            <a:endParaRPr lang="ru-RU" sz="4000" dirty="0"/>
          </a:p>
          <a:p>
            <a:endParaRPr lang="ru-RU" sz="4000" dirty="0"/>
          </a:p>
          <a:p>
            <a:endParaRPr lang="ru-RU" sz="4000" dirty="0"/>
          </a:p>
          <a:p>
            <a:r>
              <a:rPr lang="ru-RU" sz="4000" dirty="0"/>
              <a:t>Напоминание из темы № 4 ( 1 ).</a:t>
            </a:r>
          </a:p>
          <a:p>
            <a:r>
              <a:rPr lang="ru-RU" sz="4000" dirty="0"/>
              <a:t>Цикличность развития экономики и кризисы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42410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82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80F139-FA3D-4A06-9020-535973AEC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  <p:pic>
        <p:nvPicPr>
          <p:cNvPr id="10242" name="Picture 2" descr="C:\Users\1\Downloads\img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856" y="0"/>
            <a:ext cx="9144000" cy="678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20500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83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266" name="Picture 2" descr="C:\Users\1\Downloads\image-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" b="17123"/>
          <a:stretch/>
        </p:blipFill>
        <p:spPr bwMode="auto">
          <a:xfrm>
            <a:off x="2855641" y="-3411"/>
            <a:ext cx="6493837" cy="686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CCE286-8E6D-44A0-8005-E3760BB8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92373317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Downloads\slide-1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"/>
            <a:ext cx="9144000" cy="68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DF784FB-EF63-408E-AF71-63F41522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22824833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\Downloads\image-1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491" y="359"/>
            <a:ext cx="9144509" cy="685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070F712-124A-4D05-9B42-D3C10AC68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43772111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ownloads\img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" r="3640" b="8545"/>
          <a:stretch/>
        </p:blipFill>
        <p:spPr bwMode="auto">
          <a:xfrm>
            <a:off x="1524001" y="953"/>
            <a:ext cx="9158181" cy="681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86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6F325D3-8B04-490E-B143-45E3FEB9D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41007541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1\Downloads\slide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564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7A18B5E-1B37-4159-AD38-79E5C4AB0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t>Дисциплина: ЭКОНОМИКА</a:t>
            </a:r>
          </a:p>
        </p:txBody>
      </p:sp>
    </p:spTree>
    <p:extLst>
      <p:ext uri="{BB962C8B-B14F-4D97-AF65-F5344CB8AC3E}">
        <p14:creationId xmlns:p14="http://schemas.microsoft.com/office/powerpoint/2010/main" val="106263681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238050-A081-41F8-B29C-7D126A8EE156}"/>
              </a:ext>
            </a:extLst>
          </p:cNvPr>
          <p:cNvSpPr txBox="1"/>
          <p:nvPr/>
        </p:nvSpPr>
        <p:spPr>
          <a:xfrm>
            <a:off x="111760" y="335846"/>
            <a:ext cx="11968480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200" b="1" i="0" dirty="0">
                <a:solidFill>
                  <a:srgbClr val="FF0000"/>
                </a:solidFill>
                <a:effectLst/>
                <a:latin typeface="YS Text"/>
              </a:rPr>
              <a:t>Феномен финансового подростка</a:t>
            </a:r>
            <a:r>
              <a:rPr lang="ru-RU" sz="3200" b="0" i="0" dirty="0">
                <a:solidFill>
                  <a:srgbClr val="FF0000"/>
                </a:solidFill>
                <a:effectLst/>
                <a:latin typeface="YS Text"/>
              </a:rPr>
              <a:t> </a:t>
            </a:r>
            <a:r>
              <a:rPr lang="ru-RU" sz="3200" dirty="0">
                <a:solidFill>
                  <a:srgbClr val="FF0000"/>
                </a:solidFill>
                <a:latin typeface="YS Text"/>
              </a:rPr>
              <a:t>-</a:t>
            </a:r>
            <a:endParaRPr lang="ru-RU" sz="3200" b="0" i="0" dirty="0">
              <a:solidFill>
                <a:srgbClr val="FF0000"/>
              </a:solidFill>
              <a:effectLst/>
              <a:latin typeface="YS Text"/>
            </a:endParaRPr>
          </a:p>
          <a:p>
            <a:pPr algn="l"/>
            <a:r>
              <a:rPr lang="ru-RU" sz="2400" b="0" i="0" dirty="0">
                <a:effectLst/>
                <a:latin typeface="YS Text"/>
              </a:rPr>
              <a:t>-заключается в том, что </a:t>
            </a:r>
            <a:r>
              <a:rPr lang="ru-RU" sz="2400" b="1" i="0" dirty="0">
                <a:effectLst/>
                <a:latin typeface="YS Text"/>
              </a:rPr>
              <a:t>в этом возрасте у детей уже есть значительный опыт в мире денег и потребления</a:t>
            </a:r>
            <a:r>
              <a:rPr lang="ru-RU" sz="2400" b="0" i="0" dirty="0">
                <a:effectLst/>
                <a:latin typeface="YS Text"/>
              </a:rPr>
              <a:t>. Основной задачей становится развитие финансовой осознанности. </a:t>
            </a:r>
          </a:p>
          <a:p>
            <a:pPr algn="l"/>
            <a:r>
              <a:rPr lang="ru-RU" sz="2400" b="1" i="0" dirty="0">
                <a:effectLst/>
                <a:latin typeface="YS Text"/>
              </a:rPr>
              <a:t>Финансовое поведение подростков отличается от финансового поведения совершеннолетних граждан</a:t>
            </a:r>
            <a:r>
              <a:rPr lang="ru-RU" sz="2400" b="0" i="0" dirty="0">
                <a:effectLst/>
                <a:latin typeface="YS Text"/>
              </a:rPr>
              <a:t>. Это объясняется отсутствием в большинстве случаев самостоятельных источников дохода, отсутствием опыта управления финансами в различных ситуациях, нехваткой знаний. </a:t>
            </a:r>
          </a:p>
          <a:p>
            <a:pPr algn="l"/>
            <a:r>
              <a:rPr lang="ru-RU" sz="2400" b="1" i="0" dirty="0">
                <a:effectLst/>
                <a:latin typeface="YS Text"/>
              </a:rPr>
              <a:t>Подростки должны научиться</a:t>
            </a:r>
            <a:r>
              <a:rPr lang="ru-RU" sz="2400" b="0" i="0" dirty="0">
                <a:effectLst/>
                <a:latin typeface="YS Text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effectLst/>
                <a:latin typeface="YS Text"/>
              </a:rPr>
              <a:t>отличать свои желания от навязанных;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effectLst/>
                <a:latin typeface="YS Text"/>
              </a:rPr>
              <a:t>делать рациональные покупки;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effectLst/>
                <a:latin typeface="YS Text"/>
              </a:rPr>
              <a:t>планировать бюджет и соотносить его с разными источниками доходов;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effectLst/>
                <a:latin typeface="YS Text"/>
              </a:rPr>
              <a:t>открывать собственный банковский счёт и карту;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effectLst/>
                <a:latin typeface="YS Text"/>
              </a:rPr>
              <a:t>распознавать мошенников и другие подозрительные схемы. </a:t>
            </a:r>
          </a:p>
          <a:p>
            <a:pPr algn="l"/>
            <a:r>
              <a:rPr lang="ru-RU" sz="2400" b="1" i="0" dirty="0">
                <a:effectLst/>
                <a:latin typeface="YS Text"/>
              </a:rPr>
              <a:t>Чтобы помочь подростку стать финансово грамотным, важно открыто разговаривать с ним на денежные темы</a:t>
            </a:r>
            <a:r>
              <a:rPr lang="ru-RU" sz="2400" b="0" i="0" dirty="0">
                <a:effectLst/>
                <a:latin typeface="YS Text"/>
              </a:rPr>
              <a:t>. Особое внимание следует уделить вопросам финансовой безопасности и кибербезопасности.</a:t>
            </a:r>
          </a:p>
        </p:txBody>
      </p:sp>
    </p:spTree>
    <p:extLst>
      <p:ext uri="{BB962C8B-B14F-4D97-AF65-F5344CB8AC3E}">
        <p14:creationId xmlns:p14="http://schemas.microsoft.com/office/powerpoint/2010/main" val="34551759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165BC1-1CA7-43A2-AA4B-CFDF3694D348}"/>
              </a:ext>
            </a:extLst>
          </p:cNvPr>
          <p:cNvSpPr txBox="1"/>
          <p:nvPr/>
        </p:nvSpPr>
        <p:spPr>
          <a:xfrm>
            <a:off x="0" y="1305342"/>
            <a:ext cx="1208024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200" dirty="0">
                <a:solidFill>
                  <a:srgbClr val="FF0000"/>
                </a:solidFill>
                <a:latin typeface="YS Text"/>
              </a:rPr>
              <a:t>В</a:t>
            </a:r>
            <a:r>
              <a:rPr lang="ru-RU" sz="3200" b="0" i="0" dirty="0">
                <a:solidFill>
                  <a:srgbClr val="FF0000"/>
                </a:solidFill>
                <a:effectLst/>
                <a:latin typeface="YS Text"/>
              </a:rPr>
              <a:t>иды кредитов:</a:t>
            </a:r>
          </a:p>
          <a:p>
            <a:pPr algn="l"/>
            <a:endParaRPr lang="ru-RU" sz="3200" b="0" i="0" dirty="0">
              <a:solidFill>
                <a:srgbClr val="FF0000"/>
              </a:solidFill>
              <a:effectLst/>
              <a:latin typeface="YS Text"/>
            </a:endParaRPr>
          </a:p>
          <a:p>
            <a:pPr algn="l">
              <a:buFont typeface="+mj-lt"/>
              <a:buAutoNum type="arabicPeriod"/>
            </a:pP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Потребительский кредит. Его обычно берут для того, чтобы купить товары и услуги.</a:t>
            </a:r>
          </a:p>
          <a:p>
            <a:pPr algn="l">
              <a:buFont typeface="+mj-lt"/>
              <a:buAutoNum type="arabicPeriod" startAt="2"/>
            </a:pP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Ипотечный кредит. Его берут специально для покупки недвижимости.</a:t>
            </a:r>
          </a:p>
          <a:p>
            <a:pPr algn="l">
              <a:buFont typeface="+mj-lt"/>
              <a:buAutoNum type="arabicPeriod" startAt="3"/>
            </a:pP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Автокредит. Подойдёт, чтобы купить автомобиль.</a:t>
            </a:r>
          </a:p>
          <a:p>
            <a:pPr algn="l">
              <a:buFont typeface="+mj-lt"/>
              <a:buAutoNum type="arabicPeriod" startAt="4"/>
            </a:pP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Кредит на образование. С его помощью можно оплатить обучение в любом аккредитованном российском вузе или колледже по основным образовательным программам.</a:t>
            </a:r>
          </a:p>
          <a:p>
            <a:pPr algn="l"/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Также кредиты бывают с обеспечением и без обеспечения. По необеспеченным кредитам у банка нет никаких дополнительных гарантий, что заёмщик вернёт долг, поэтому ставки по ним выше. А обеспеченные кредиты дают банку уверенность, что он вернёт деньги, даже если заёмщик перестанет вносить платежи.</a:t>
            </a:r>
          </a:p>
        </p:txBody>
      </p:sp>
    </p:spTree>
    <p:extLst>
      <p:ext uri="{BB962C8B-B14F-4D97-AF65-F5344CB8AC3E}">
        <p14:creationId xmlns:p14="http://schemas.microsoft.com/office/powerpoint/2010/main" val="3511633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1\Downloads\image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931960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ED7B05-88EF-40E0-91B0-BBF2B5333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71120"/>
            <a:ext cx="11973774" cy="674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4651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B038CF-413D-42F2-BCB8-C67B434D2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5773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F9BED8-7DCF-4418-8428-A534E1974E9A}"/>
              </a:ext>
            </a:extLst>
          </p:cNvPr>
          <p:cNvSpPr txBox="1"/>
          <p:nvPr/>
        </p:nvSpPr>
        <p:spPr>
          <a:xfrm>
            <a:off x="91440" y="335846"/>
            <a:ext cx="1210056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200" b="0" i="0" dirty="0">
                <a:solidFill>
                  <a:srgbClr val="FF0000"/>
                </a:solidFill>
                <a:effectLst/>
                <a:latin typeface="YS Text"/>
              </a:rPr>
              <a:t>Недобросовестные действия финансовых организаций при выдаче кредитов могут включать: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Навязывание дополнительных услуг</a:t>
            </a:r>
            <a:r>
              <a:rPr lang="ru-RU" sz="2400" b="0" i="0" dirty="0">
                <a:effectLst/>
                <a:latin typeface="YS Text"/>
              </a:rPr>
              <a:t>.  Например, СМС-информирование или услуги по открытию и ведению банковского счёта за отдельную плату.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Указание в договоре или уведомление заемщика о праве банка в одностороннем порядке изменять условия кредитования или тарифы</a:t>
            </a:r>
            <a:r>
              <a:rPr lang="ru-RU" sz="2400" b="0" i="0" dirty="0">
                <a:effectLst/>
                <a:latin typeface="YS Text"/>
              </a:rPr>
              <a:t>. Например, сократить срок действия кредитного договора, увеличить размер процентов или изменить правила их определения.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Взимание платы за выдачу справок о состоянии задолженности по кредиту перед банком</a:t>
            </a:r>
            <a:r>
              <a:rPr lang="ru-RU" sz="2400" b="0" i="0" dirty="0">
                <a:effectLst/>
                <a:latin typeface="YS Text"/>
              </a:rPr>
              <a:t>. Это нарушает права потребителей, так как потребитель всегда имеет право знать о размере своей задолженности перед банком.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1" i="0" dirty="0">
                <a:effectLst/>
                <a:latin typeface="YS Text"/>
              </a:rPr>
              <a:t>Уступка права требования возврата кредита «коллекторским агентствам»</a:t>
            </a:r>
            <a:r>
              <a:rPr lang="ru-RU" sz="2400" b="0" i="0" dirty="0">
                <a:effectLst/>
                <a:latin typeface="YS Text"/>
              </a:rPr>
              <a:t>. Действующее российское законодательство исключает возможность уступки такого права субъектам небанковской деятельности. </a:t>
            </a:r>
          </a:p>
          <a:p>
            <a:pPr algn="l"/>
            <a:r>
              <a:rPr lang="ru-RU" sz="2400" b="0" i="0" dirty="0">
                <a:effectLst/>
                <a:latin typeface="YS Text"/>
              </a:rPr>
              <a:t>Если права заемщика нарушаются, он может обратиться в Общество защиты прав потребителей, направить жалобу в Центральный банк РФ или Роспотребнадзор.</a:t>
            </a:r>
          </a:p>
        </p:txBody>
      </p:sp>
    </p:spTree>
    <p:extLst>
      <p:ext uri="{BB962C8B-B14F-4D97-AF65-F5344CB8AC3E}">
        <p14:creationId xmlns:p14="http://schemas.microsoft.com/office/powerpoint/2010/main" val="38034833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14A68A-41A6-4416-A2B6-5D258E7D3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" y="-44006"/>
            <a:ext cx="11653520" cy="679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621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B33BDD-540C-4757-9309-774C239A572F}"/>
              </a:ext>
            </a:extLst>
          </p:cNvPr>
          <p:cNvSpPr txBox="1"/>
          <p:nvPr/>
        </p:nvSpPr>
        <p:spPr>
          <a:xfrm>
            <a:off x="375920" y="1676400"/>
            <a:ext cx="1025144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effectLst/>
                <a:latin typeface="YS Text"/>
              </a:rPr>
              <a:t>                                               </a:t>
            </a:r>
            <a:r>
              <a:rPr lang="ru-RU" sz="4000" b="0" i="0" dirty="0">
                <a:solidFill>
                  <a:srgbClr val="FF0000"/>
                </a:solidFill>
                <a:effectLst/>
                <a:latin typeface="YS Text"/>
              </a:rPr>
              <a:t>Личное банкротство- </a:t>
            </a:r>
          </a:p>
          <a:p>
            <a:r>
              <a:rPr lang="ru-RU" sz="2400" b="0" i="0" dirty="0">
                <a:effectLst/>
                <a:latin typeface="YS Text"/>
              </a:rPr>
              <a:t>перед тем как подавать заявление на банкротство, стоит учесть, что статус банкрота имеет негативные последствия для различных аспектов жизни. Поэтому, если есть возможность, лучше сначала попробовать решить проблемы с долгами, например, через рефинансирование или кредитные каникулы.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654375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E4D412-39E0-4004-BED3-06094ED68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" y="213360"/>
            <a:ext cx="11318240" cy="665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8180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599F29-D5A1-410D-BD30-AD4E55D0C3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71120"/>
            <a:ext cx="12029440" cy="6634480"/>
          </a:xfr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№2. Тема 8.Контрольные вопросы для самопроверки: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latin typeface="Calibri" panose="020F0502020204030204"/>
              </a:rPr>
              <a:t>1.Сущность кредита.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2.Функции и принципы кредита.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latin typeface="Calibri" panose="020F0502020204030204"/>
              </a:rPr>
              <a:t>3.Кредитные ресурсы.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4.Анализ структуры кредитных ресурсов.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latin typeface="Calibri" panose="020F0502020204030204"/>
              </a:rPr>
              <a:t>5.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Кредитные сделки.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6.Кредитная эмиссия.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7.Феномен финансового подростка.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8.Виды кредитов.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9.Потребительские цели кредита индивида.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10.Взоимодействие клиента с банком.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11.Недобросовестные действия кредитных организаций.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12. Просрочка платежа.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13.Личное банкротство :плюсы.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14. Личное банкротство: минусы.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577248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WordPictureWatermark1674174671">
            <a:extLst>
              <a:ext uri="{FF2B5EF4-FFF2-40B4-BE49-F238E27FC236}">
                <a16:creationId xmlns:a16="http://schemas.microsoft.com/office/drawing/2014/main" id="{9612D52C-0ADB-4228-B689-DED6846B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861" y="24807"/>
            <a:ext cx="2801259" cy="683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2CE011-A026-4495-91BC-C77ECACE08F2}"/>
              </a:ext>
            </a:extLst>
          </p:cNvPr>
          <p:cNvSpPr txBox="1"/>
          <p:nvPr/>
        </p:nvSpPr>
        <p:spPr>
          <a:xfrm>
            <a:off x="314960" y="-36340"/>
            <a:ext cx="11775441" cy="6653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Уральский юридический институт МВД России.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Тема №</a:t>
            </a:r>
            <a:r>
              <a:rPr lang="ru-RU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 УПРАВЛЕНИЕ ЛИЧНЫМИ ФИНАНСОВЫМИ РИСКАМИ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И ЗАЩИТА ПРАВ ПОТРЕБИТЕЛЯ.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КАФЕДРА СОЦИАЛЬНО-ЭКОНОМИЧЕСКИХ ДИСЦИПЛИН,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Баженов Сергей Иванович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Доктор экономических наук,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профессор, член-корреспондент МАНЕБ,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Президент фонда, центр «Региональной экономической безопасности: теоретические аспекты, практика.»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Email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naukaservis@rambler.ru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Тел.: 8 922-181-40-15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www.b-si.ru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 ГОД.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AF7F89-E487-AB22-C2FE-ADF2DB4761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023" y="5272972"/>
            <a:ext cx="1237607" cy="148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7541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351585" y="1556792"/>
            <a:ext cx="7408333" cy="3450696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Страхование, система мероприятий по созданию денежного (страхового) фонда, из средств которого производится возмещение ущерба и выплата иных денежных сумм в результате стихийных бедствий, несчастных случаев, наступления других событий.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Что такое «страхование?»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51584" y="5053864"/>
            <a:ext cx="7106754" cy="83099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 страхование снижает расходы потребителей?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 страхование разделяет риск?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96D197-C28D-424C-93C0-00C430CA0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EB26-D110-472B-A99F-A1A4AFF766BE}" type="slidenum">
              <a:rPr lang="ru-RU">
                <a:solidFill>
                  <a:srgbClr val="073E87"/>
                </a:solidFill>
                <a:latin typeface="Candara"/>
              </a:rPr>
              <a:pPr/>
              <a:t>98</a:t>
            </a:fld>
            <a:endParaRPr lang="ru-RU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62931786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Формы страхование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4294967295"/>
          </p:nvPr>
        </p:nvGraphicFramePr>
        <p:xfrm>
          <a:off x="1775520" y="1844824"/>
          <a:ext cx="8568952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B551EFD-5793-4EDE-9EE0-4CC717C44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EB26-D110-472B-A99F-A1A4AFF766BE}" type="slidenum">
              <a:rPr lang="ru-RU">
                <a:solidFill>
                  <a:srgbClr val="073E87"/>
                </a:solidFill>
                <a:latin typeface="Candara"/>
              </a:rPr>
              <a:pPr/>
              <a:t>99</a:t>
            </a:fld>
            <a:endParaRPr lang="ru-RU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590167409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2194</Words>
  <Application>Microsoft Office PowerPoint</Application>
  <PresentationFormat>Широкоэкранный</PresentationFormat>
  <Paragraphs>482</Paragraphs>
  <Slides>121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121</vt:i4>
      </vt:variant>
    </vt:vector>
  </HeadingPairs>
  <TitlesOfParts>
    <vt:vector size="131" baseType="lpstr">
      <vt:lpstr>Arial</vt:lpstr>
      <vt:lpstr>Calibri</vt:lpstr>
      <vt:lpstr>Calibri Light</vt:lpstr>
      <vt:lpstr>Candara</vt:lpstr>
      <vt:lpstr>Symbol</vt:lpstr>
      <vt:lpstr>Times New Roman</vt:lpstr>
      <vt:lpstr>YS Text</vt:lpstr>
      <vt:lpstr>Тема Office</vt:lpstr>
      <vt:lpstr>1_Тема Office</vt:lpstr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такое «страхование?»</vt:lpstr>
      <vt:lpstr>Формы страхование</vt:lpstr>
      <vt:lpstr>Принципы страхования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Иван Лешуков</cp:lastModifiedBy>
  <cp:revision>31</cp:revision>
  <dcterms:created xsi:type="dcterms:W3CDTF">2024-07-05T11:30:22Z</dcterms:created>
  <dcterms:modified xsi:type="dcterms:W3CDTF">2024-09-12T11:21:28Z</dcterms:modified>
</cp:coreProperties>
</file>